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129"/>
  </p:notesMasterIdLst>
  <p:handoutMasterIdLst>
    <p:handoutMasterId r:id="rId130"/>
  </p:handoutMasterIdLst>
  <p:sldIdLst>
    <p:sldId id="1832" r:id="rId2"/>
    <p:sldId id="1803" r:id="rId3"/>
    <p:sldId id="1860" r:id="rId4"/>
    <p:sldId id="1859" r:id="rId5"/>
    <p:sldId id="1861" r:id="rId6"/>
    <p:sldId id="1862" r:id="rId7"/>
    <p:sldId id="1907" r:id="rId8"/>
    <p:sldId id="1906" r:id="rId9"/>
    <p:sldId id="1905" r:id="rId10"/>
    <p:sldId id="1608" r:id="rId11"/>
    <p:sldId id="1886" r:id="rId12"/>
    <p:sldId id="1885" r:id="rId13"/>
    <p:sldId id="1884" r:id="rId14"/>
    <p:sldId id="1793" r:id="rId15"/>
    <p:sldId id="1792" r:id="rId16"/>
    <p:sldId id="1794" r:id="rId17"/>
    <p:sldId id="1795" r:id="rId18"/>
    <p:sldId id="1796" r:id="rId19"/>
    <p:sldId id="1797" r:id="rId20"/>
    <p:sldId id="1798" r:id="rId21"/>
    <p:sldId id="1799" r:id="rId22"/>
    <p:sldId id="1800" r:id="rId23"/>
    <p:sldId id="1810" r:id="rId24"/>
    <p:sldId id="1787" r:id="rId25"/>
    <p:sldId id="1893" r:id="rId26"/>
    <p:sldId id="1892" r:id="rId27"/>
    <p:sldId id="1910" r:id="rId28"/>
    <p:sldId id="1909" r:id="rId29"/>
    <p:sldId id="1908" r:id="rId30"/>
    <p:sldId id="1904" r:id="rId31"/>
    <p:sldId id="1802" r:id="rId32"/>
    <p:sldId id="1671" r:id="rId33"/>
    <p:sldId id="1782" r:id="rId34"/>
    <p:sldId id="1815" r:id="rId35"/>
    <p:sldId id="1814" r:id="rId36"/>
    <p:sldId id="1813" r:id="rId37"/>
    <p:sldId id="1812" r:id="rId38"/>
    <p:sldId id="1811" r:id="rId39"/>
    <p:sldId id="1672" r:id="rId40"/>
    <p:sldId id="1804" r:id="rId41"/>
    <p:sldId id="1805" r:id="rId42"/>
    <p:sldId id="1806" r:id="rId43"/>
    <p:sldId id="1807" r:id="rId44"/>
    <p:sldId id="1890" r:id="rId45"/>
    <p:sldId id="1889" r:id="rId46"/>
    <p:sldId id="1888" r:id="rId47"/>
    <p:sldId id="1891" r:id="rId48"/>
    <p:sldId id="1759" r:id="rId49"/>
    <p:sldId id="1863" r:id="rId50"/>
    <p:sldId id="1762" r:id="rId51"/>
    <p:sldId id="1865" r:id="rId52"/>
    <p:sldId id="1864" r:id="rId53"/>
    <p:sldId id="1780" r:id="rId54"/>
    <p:sldId id="1818" r:id="rId55"/>
    <p:sldId id="1817" r:id="rId56"/>
    <p:sldId id="1743" r:id="rId57"/>
    <p:sldId id="1867" r:id="rId58"/>
    <p:sldId id="1868" r:id="rId59"/>
    <p:sldId id="1869" r:id="rId60"/>
    <p:sldId id="1870" r:id="rId61"/>
    <p:sldId id="1866" r:id="rId62"/>
    <p:sldId id="1779" r:id="rId63"/>
    <p:sldId id="1775" r:id="rId64"/>
    <p:sldId id="1766" r:id="rId65"/>
    <p:sldId id="1873" r:id="rId66"/>
    <p:sldId id="1872" r:id="rId67"/>
    <p:sldId id="1871" r:id="rId68"/>
    <p:sldId id="1876" r:id="rId69"/>
    <p:sldId id="1875" r:id="rId70"/>
    <p:sldId id="1874" r:id="rId71"/>
    <p:sldId id="1918" r:id="rId72"/>
    <p:sldId id="1917" r:id="rId73"/>
    <p:sldId id="1916" r:id="rId74"/>
    <p:sldId id="1915" r:id="rId75"/>
    <p:sldId id="1914" r:id="rId76"/>
    <p:sldId id="1847" r:id="rId77"/>
    <p:sldId id="1919" r:id="rId78"/>
    <p:sldId id="1920" r:id="rId79"/>
    <p:sldId id="1848" r:id="rId80"/>
    <p:sldId id="1925" r:id="rId81"/>
    <p:sldId id="1924" r:id="rId82"/>
    <p:sldId id="1923" r:id="rId83"/>
    <p:sldId id="1922" r:id="rId84"/>
    <p:sldId id="1921" r:id="rId85"/>
    <p:sldId id="1854" r:id="rId86"/>
    <p:sldId id="1931" r:id="rId87"/>
    <p:sldId id="1932" r:id="rId88"/>
    <p:sldId id="1855" r:id="rId89"/>
    <p:sldId id="1856" r:id="rId90"/>
    <p:sldId id="1896" r:id="rId91"/>
    <p:sldId id="1899" r:id="rId92"/>
    <p:sldId id="1913" r:id="rId93"/>
    <p:sldId id="1898" r:id="rId94"/>
    <p:sldId id="1930" r:id="rId95"/>
    <p:sldId id="1929" r:id="rId96"/>
    <p:sldId id="1928" r:id="rId97"/>
    <p:sldId id="1927" r:id="rId98"/>
    <p:sldId id="1903" r:id="rId99"/>
    <p:sldId id="1926" r:id="rId100"/>
    <p:sldId id="1858" r:id="rId101"/>
    <p:sldId id="1894" r:id="rId102"/>
    <p:sldId id="1897" r:id="rId103"/>
    <p:sldId id="1895" r:id="rId104"/>
    <p:sldId id="1416" r:id="rId105"/>
    <p:sldId id="1417" r:id="rId106"/>
    <p:sldId id="1401" r:id="rId107"/>
    <p:sldId id="1829" r:id="rId108"/>
    <p:sldId id="1828" r:id="rId109"/>
    <p:sldId id="1827" r:id="rId110"/>
    <p:sldId id="1825" r:id="rId111"/>
    <p:sldId id="1413" r:id="rId112"/>
    <p:sldId id="1852" r:id="rId113"/>
    <p:sldId id="1734" r:id="rId114"/>
    <p:sldId id="1820" r:id="rId115"/>
    <p:sldId id="1819" r:id="rId116"/>
    <p:sldId id="1790" r:id="rId117"/>
    <p:sldId id="1824" r:id="rId118"/>
    <p:sldId id="1823" r:id="rId119"/>
    <p:sldId id="1822" r:id="rId120"/>
    <p:sldId id="1821" r:id="rId121"/>
    <p:sldId id="1789" r:id="rId122"/>
    <p:sldId id="1778" r:id="rId123"/>
    <p:sldId id="1791" r:id="rId124"/>
    <p:sldId id="1880" r:id="rId125"/>
    <p:sldId id="1879" r:id="rId126"/>
    <p:sldId id="1878" r:id="rId127"/>
    <p:sldId id="1877" r:id="rId128"/>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BE6D7"/>
    <a:srgbClr val="F5B183"/>
    <a:srgbClr val="29BE9E"/>
    <a:srgbClr val="FBE5D6"/>
    <a:srgbClr val="FFFFFF"/>
    <a:srgbClr val="FFF2CC"/>
    <a:srgbClr val="DEEBF7"/>
    <a:srgbClr val="E2F0D9"/>
    <a:srgbClr val="2FE6F3"/>
    <a:srgbClr val="E7AE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76"/>
    <p:restoredTop sz="86170" autoAdjust="0"/>
  </p:normalViewPr>
  <p:slideViewPr>
    <p:cSldViewPr snapToGrid="0">
      <p:cViewPr>
        <p:scale>
          <a:sx n="115" d="100"/>
          <a:sy n="115" d="100"/>
        </p:scale>
        <p:origin x="1128" y="94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76" d="100"/>
        <a:sy n="176" d="100"/>
      </p:scale>
      <p:origin x="0" y="0"/>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08D7CA03-A9FC-5A46-9DD5-B9ACE8D12AA7}" type="datetimeFigureOut">
              <a:rPr lang="en-US" smtClean="0"/>
              <a:t>10/23/25</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029430A4-88D2-664F-A57F-2E04B287935A}" type="slidenum">
              <a:rPr lang="en-US" smtClean="0"/>
              <a:t>‹#›</a:t>
            </a:fld>
            <a:endParaRPr lang="en-US"/>
          </a:p>
        </p:txBody>
      </p:sp>
    </p:spTree>
    <p:extLst>
      <p:ext uri="{BB962C8B-B14F-4D97-AF65-F5344CB8AC3E}">
        <p14:creationId xmlns:p14="http://schemas.microsoft.com/office/powerpoint/2010/main" val="6860957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6E04F9F-5734-473A-BA8D-FF7C5728F34B}" type="datetimeFigureOut">
              <a:rPr lang="en-US" smtClean="0"/>
              <a:t>10/23/25</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E6BB3A5F-78DC-4EAE-8F4D-F74258645616}" type="slidenum">
              <a:rPr lang="en-US" smtClean="0"/>
              <a:t>‹#›</a:t>
            </a:fld>
            <a:endParaRPr lang="en-US"/>
          </a:p>
        </p:txBody>
      </p:sp>
    </p:spTree>
    <p:extLst>
      <p:ext uri="{BB962C8B-B14F-4D97-AF65-F5344CB8AC3E}">
        <p14:creationId xmlns:p14="http://schemas.microsoft.com/office/powerpoint/2010/main" val="2125146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0</a:t>
            </a:fld>
            <a:endParaRPr lang="en-US"/>
          </a:p>
        </p:txBody>
      </p:sp>
    </p:spTree>
    <p:extLst>
      <p:ext uri="{BB962C8B-B14F-4D97-AF65-F5344CB8AC3E}">
        <p14:creationId xmlns:p14="http://schemas.microsoft.com/office/powerpoint/2010/main" val="162897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16</a:t>
            </a:fld>
            <a:endParaRPr lang="en-US"/>
          </a:p>
        </p:txBody>
      </p:sp>
    </p:spTree>
    <p:extLst>
      <p:ext uri="{BB962C8B-B14F-4D97-AF65-F5344CB8AC3E}">
        <p14:creationId xmlns:p14="http://schemas.microsoft.com/office/powerpoint/2010/main" val="92919838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BE56A-19D8-C5E4-9E3C-B8727186C8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68C7CE-F2AC-C44B-EB5C-08829A335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EB884B-CD4C-91C8-4984-30F5482A705E}"/>
              </a:ext>
            </a:extLst>
          </p:cNvPr>
          <p:cNvSpPr>
            <a:spLocks noGrp="1"/>
          </p:cNvSpPr>
          <p:nvPr>
            <p:ph type="body" idx="1"/>
          </p:nvPr>
        </p:nvSpPr>
        <p:spPr/>
        <p:txBody>
          <a:bodyPr/>
          <a:lstStyle/>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7473CEB3-0AB6-41BB-3F56-56E403227AB2}"/>
              </a:ext>
            </a:extLst>
          </p:cNvPr>
          <p:cNvSpPr>
            <a:spLocks noGrp="1"/>
          </p:cNvSpPr>
          <p:nvPr>
            <p:ph type="sldNum" sz="quarter" idx="10"/>
          </p:nvPr>
        </p:nvSpPr>
        <p:spPr/>
        <p:txBody>
          <a:bodyPr/>
          <a:lstStyle/>
          <a:p>
            <a:fld id="{E6BB3A5F-78DC-4EAE-8F4D-F74258645616}" type="slidenum">
              <a:rPr lang="en-US" smtClean="0"/>
              <a:t>109</a:t>
            </a:fld>
            <a:endParaRPr lang="en-US"/>
          </a:p>
        </p:txBody>
      </p:sp>
    </p:spTree>
    <p:extLst>
      <p:ext uri="{BB962C8B-B14F-4D97-AF65-F5344CB8AC3E}">
        <p14:creationId xmlns:p14="http://schemas.microsoft.com/office/powerpoint/2010/main" val="37454690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110</a:t>
            </a:fld>
            <a:endParaRPr lang="en-US"/>
          </a:p>
        </p:txBody>
      </p:sp>
    </p:spTree>
    <p:extLst>
      <p:ext uri="{BB962C8B-B14F-4D97-AF65-F5344CB8AC3E}">
        <p14:creationId xmlns:p14="http://schemas.microsoft.com/office/powerpoint/2010/main" val="81433842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59CE7-3B2F-71EB-8EB8-B49300FEF6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57D254-293C-30D2-89A3-EAE8BC1F03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6BD7F3-2761-53D5-68D9-1CDB44A81E9D}"/>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Before, it’s $11.90/hour after expenses (NYC minimum wage was $13)</a:t>
            </a:r>
            <a:endParaRPr lang="en-US" sz="1200" dirty="0"/>
          </a:p>
          <a:p>
            <a:endParaRPr lang="en-US" sz="1200" dirty="0"/>
          </a:p>
          <a:p>
            <a:r>
              <a:rPr lang="en-US" sz="1200" dirty="0"/>
              <a:t>Our model is missing the fact that this will raise the price of service -&gt; lower demand -&gt; utilization level changes</a:t>
            </a:r>
          </a:p>
          <a:p>
            <a:r>
              <a:rPr lang="en-US" sz="1200" dirty="0">
                <a:highlight>
                  <a:srgbClr val="FFFF00"/>
                </a:highlight>
              </a:rPr>
              <a:t>Varying utilization.</a:t>
            </a:r>
          </a:p>
          <a:p>
            <a:endParaRPr lang="en-US" sz="1200" dirty="0"/>
          </a:p>
          <a:p>
            <a:endParaRPr lang="en-US" sz="1200" dirty="0"/>
          </a:p>
          <a:p>
            <a:r>
              <a:rPr lang="en-US" sz="1200" dirty="0"/>
              <a:t>Starting in February, ride-share companies have to reduce cruising rates by 5% and later by 10%, down from currently 41%. </a:t>
            </a:r>
          </a:p>
          <a:p>
            <a:r>
              <a:rPr lang="en-US" sz="1200" dirty="0"/>
              <a:t>Uber supported a $2.75 congestion surcharge implemented for Manhattan ride-share trips earlier this year.</a:t>
            </a:r>
          </a:p>
          <a:p>
            <a:endParaRPr lang="en-US" sz="1200" dirty="0"/>
          </a:p>
          <a:p>
            <a:r>
              <a:rPr lang="en-US" sz="1200" dirty="0"/>
              <a:t>Firms’ responses: Uber and Lyft restricted access (lock drivers out during some times / locations), Juno quitted.</a:t>
            </a:r>
          </a:p>
          <a:p>
            <a:r>
              <a:rPr lang="en-US" sz="1200" dirty="0"/>
              <a:t>Lyft “allow certain companies to pay drivers lower wages” “disincentive drivers from giving rides to and from areas outside NYC” “fewer rides, shorter and slower trips”</a:t>
            </a:r>
          </a:p>
          <a:p>
            <a:r>
              <a:rPr lang="en-US" sz="1200" dirty="0"/>
              <a:t>Uber “higher than necessary fares”</a:t>
            </a:r>
          </a:p>
          <a:p>
            <a:endParaRPr lang="en-US" sz="1200" dirty="0"/>
          </a:p>
          <a:p>
            <a:r>
              <a:rPr lang="en-US" sz="1200" dirty="0"/>
              <a:t>Feasible for loose labor market. If M is too high, firm will cap its supply. (</a:t>
            </a:r>
            <a:r>
              <a:rPr lang="en-US" sz="1200" dirty="0" err="1"/>
              <a:t>Aradpour</a:t>
            </a:r>
            <a:r>
              <a:rPr lang="en-US" sz="1200" dirty="0"/>
              <a:t>, </a:t>
            </a:r>
            <a:r>
              <a:rPr lang="en-US" sz="1200" dirty="0" err="1"/>
              <a:t>Lobel</a:t>
            </a:r>
            <a:r>
              <a:rPr lang="en-US" sz="1200" dirty="0"/>
              <a:t>, van </a:t>
            </a:r>
            <a:r>
              <a:rPr lang="en-US" sz="1200" dirty="0" err="1"/>
              <a:t>Ryzin</a:t>
            </a:r>
            <a:r>
              <a:rPr lang="en-US" sz="1200" dirty="0"/>
              <a:t> 2020)</a:t>
            </a:r>
          </a:p>
          <a:p>
            <a:endParaRPr lang="en-US" dirty="0"/>
          </a:p>
          <a:p>
            <a:endParaRPr lang="en-US" dirty="0"/>
          </a:p>
          <a:p>
            <a:endParaRPr lang="en-US" dirty="0"/>
          </a:p>
          <a:p>
            <a:endParaRPr lang="en-US" dirty="0"/>
          </a:p>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2D02A7F8-1CD9-38D3-4576-901835085CC3}"/>
              </a:ext>
            </a:extLst>
          </p:cNvPr>
          <p:cNvSpPr>
            <a:spLocks noGrp="1"/>
          </p:cNvSpPr>
          <p:nvPr>
            <p:ph type="sldNum" sz="quarter" idx="10"/>
          </p:nvPr>
        </p:nvSpPr>
        <p:spPr/>
        <p:txBody>
          <a:bodyPr/>
          <a:lstStyle/>
          <a:p>
            <a:fld id="{E6BB3A5F-78DC-4EAE-8F4D-F74258645616}" type="slidenum">
              <a:rPr lang="en-US" smtClean="0"/>
              <a:t>111</a:t>
            </a:fld>
            <a:endParaRPr lang="en-US"/>
          </a:p>
        </p:txBody>
      </p:sp>
    </p:spTree>
    <p:extLst>
      <p:ext uri="{BB962C8B-B14F-4D97-AF65-F5344CB8AC3E}">
        <p14:creationId xmlns:p14="http://schemas.microsoft.com/office/powerpoint/2010/main" val="23468492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summarize, understanding how workers make multihoming decisions is important for both the firm and the policymakers to design a better policy for all, but it's been hard to trace and study.  </a:t>
            </a:r>
            <a:r>
              <a:rPr lang="en-US" dirty="0">
                <a:effectLst/>
              </a:rPr>
              <a:t>We're hoping to close this gap by modeling workers’ sequential intra-day decisions structurally using machine learning and simulation-assisted estimation.  Our model accounts for the detailed time and location of drivers’ decisions, the platform’s pay incentives, and the contemporaneous work conditions and compensation rates on the competing gig platform.</a:t>
            </a:r>
            <a:r>
              <a:rPr lang="en-US" dirty="0"/>
              <a:t> Our prescriptive counterfactual analyses  offer some new insights that could inform the gig  platforms’ and policymakers.</a:t>
            </a:r>
          </a:p>
          <a:p>
            <a:endParaRPr lang="en-US" dirty="0">
              <a:effectLst/>
            </a:endParaRPr>
          </a:p>
        </p:txBody>
      </p:sp>
      <p:sp>
        <p:nvSpPr>
          <p:cNvPr id="4" name="Slide Number Placeholder 3"/>
          <p:cNvSpPr>
            <a:spLocks noGrp="1"/>
          </p:cNvSpPr>
          <p:nvPr>
            <p:ph type="sldNum" sz="quarter" idx="10"/>
          </p:nvPr>
        </p:nvSpPr>
        <p:spPr/>
        <p:txBody>
          <a:bodyPr/>
          <a:lstStyle/>
          <a:p>
            <a:fld id="{E6BB3A5F-78DC-4EAE-8F4D-F74258645616}" type="slidenum">
              <a:rPr lang="en-US" smtClean="0"/>
              <a:t>112</a:t>
            </a:fld>
            <a:endParaRPr lang="en-US"/>
          </a:p>
        </p:txBody>
      </p:sp>
    </p:spTree>
    <p:extLst>
      <p:ext uri="{BB962C8B-B14F-4D97-AF65-F5344CB8AC3E}">
        <p14:creationId xmlns:p14="http://schemas.microsoft.com/office/powerpoint/2010/main" val="140637384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255F2-ED3D-AA9E-21B5-A59A46330E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BBAC70-AAE7-4E95-3E1A-6A63445B8B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CFF22B-52DF-B41E-D69B-4FB71C6E0BA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the firm’s perspective, this policy transparently reflects the market conditions of supply and demand. Because workers are compensated based on the work that they actually perform, they seek to become available when jobs are available and not when work is scarce. This allows the firm to be fluid and respond quickly to real-time changes in demand (and supply).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this policy requires workers to constantly check the availability of jobs, and the platform might not be able to attract workers in time for surges in demand. From the workers’ perspective, when the utilization rate is low, the idle time they spend waiting for work is costly and encourages them to multihome or find better alternatives.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scheme, workers are guaranteed a fixed rate of hourly compensation during their shifts as long as they are actively available for work on the platform. Our focal company as well as the grocery delivery platforms </a:t>
            </a:r>
            <a:r>
              <a:rPr lang="en-US" sz="1200" kern="1200" dirty="0" err="1">
                <a:solidFill>
                  <a:schemeClr val="tx1"/>
                </a:solidFill>
                <a:effectLst/>
                <a:latin typeface="+mn-lt"/>
                <a:ea typeface="+mn-ea"/>
                <a:cs typeface="+mn-cs"/>
              </a:rPr>
              <a:t>GoPuff</a:t>
            </a:r>
            <a:r>
              <a:rPr lang="en-US" sz="1200" kern="1200" dirty="0">
                <a:solidFill>
                  <a:schemeClr val="tx1"/>
                </a:solidFill>
                <a:effectLst/>
                <a:latin typeface="+mn-lt"/>
                <a:ea typeface="+mn-ea"/>
                <a:cs typeface="+mn-cs"/>
              </a:rPr>
              <a:t> and Postmates are examples of platforms offering a dynamic hourly wage. This policy allows the firm to be more certain about its costs while attracting more loyal workers. </a:t>
            </a:r>
            <a:r>
              <a:rPr lang="en-US" sz="1200" kern="1200" dirty="0" err="1">
                <a:solidFill>
                  <a:schemeClr val="tx1"/>
                </a:solidFill>
                <a:effectLst/>
                <a:latin typeface="+mn-lt"/>
                <a:ea typeface="+mn-ea"/>
                <a:cs typeface="+mn-cs"/>
              </a:rPr>
              <a:t>DeVoe</a:t>
            </a:r>
            <a:r>
              <a:rPr lang="en-US" sz="1200" kern="1200" dirty="0">
                <a:solidFill>
                  <a:schemeClr val="tx1"/>
                </a:solidFill>
                <a:effectLst/>
                <a:latin typeface="+mn-lt"/>
                <a:ea typeface="+mn-ea"/>
                <a:cs typeface="+mn-cs"/>
              </a:rPr>
              <a:t> and Pfeffer (2007) has empirically shown that the certainty of incentives (through guaranteed hourly wages) can increase worker productivity and induce them to work for a longer period of time. </a:t>
            </a:r>
            <a:endParaRPr lang="en-US" dirty="0"/>
          </a:p>
          <a:p>
            <a:r>
              <a:rPr lang="en-US" sz="1200" kern="1200" dirty="0">
                <a:solidFill>
                  <a:schemeClr val="tx1"/>
                </a:solidFill>
                <a:effectLst/>
                <a:latin typeface="+mn-lt"/>
                <a:ea typeface="+mn-ea"/>
                <a:cs typeface="+mn-cs"/>
              </a:rPr>
              <a:t>When demand is unexpectedly low, however, the supply of workers may not adjust despite low utilization. Even when they are not serving customers, workers stay based on their guaranteed compensation. Unlike pay per work, however, the firm bears the costs of mismatched supply. Furthermore, the segment of workers it attracts may be limited, e.g., only those who are averse to income uncertainty. We investigate this by estimating the frequency at which each worker stays working for the focal platform.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a:extLst>
              <a:ext uri="{FF2B5EF4-FFF2-40B4-BE49-F238E27FC236}">
                <a16:creationId xmlns:a16="http://schemas.microsoft.com/office/drawing/2014/main" id="{92F5DFEB-FAAC-9DF1-7CFE-0D4222E559E7}"/>
              </a:ext>
            </a:extLst>
          </p:cNvPr>
          <p:cNvSpPr>
            <a:spLocks noGrp="1"/>
          </p:cNvSpPr>
          <p:nvPr>
            <p:ph type="sldNum" sz="quarter" idx="5"/>
          </p:nvPr>
        </p:nvSpPr>
        <p:spPr/>
        <p:txBody>
          <a:bodyPr/>
          <a:lstStyle/>
          <a:p>
            <a:fld id="{E6BB3A5F-78DC-4EAE-8F4D-F74258645616}" type="slidenum">
              <a:rPr lang="en-US" smtClean="0"/>
              <a:t>116</a:t>
            </a:fld>
            <a:endParaRPr lang="en-US"/>
          </a:p>
        </p:txBody>
      </p:sp>
    </p:spTree>
    <p:extLst>
      <p:ext uri="{BB962C8B-B14F-4D97-AF65-F5344CB8AC3E}">
        <p14:creationId xmlns:p14="http://schemas.microsoft.com/office/powerpoint/2010/main" val="10639537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B9E53-ECF3-D25F-249F-0B7178BF7D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5312B-0F9C-C13C-B8F3-AC5BDF757B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471FE1-6776-011B-7345-CDC32BBB04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the firm’s perspective, this policy transparently reflects the market conditions of supply and demand. Because workers are compensated based on the work that they actually perform, they seek to become available when jobs are available and not when work is scarce. This allows the firm to be fluid and respond quickly to real-time changes in demand (and supply).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this policy requires workers to constantly check the availability of jobs, and the platform might not be able to attract workers in time for surges in demand. From the workers’ perspective, when the utilization rate is low, the idle time they spend waiting for work is costly and encourages them to multihome or find better alternatives.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scheme, workers are guaranteed a fixed rate of hourly compensation during their shifts as long as they are actively available for work on the platform. Our focal company as well as the grocery delivery platforms </a:t>
            </a:r>
            <a:r>
              <a:rPr lang="en-US" sz="1200" kern="1200" dirty="0" err="1">
                <a:solidFill>
                  <a:schemeClr val="tx1"/>
                </a:solidFill>
                <a:effectLst/>
                <a:latin typeface="+mn-lt"/>
                <a:ea typeface="+mn-ea"/>
                <a:cs typeface="+mn-cs"/>
              </a:rPr>
              <a:t>GoPuff</a:t>
            </a:r>
            <a:r>
              <a:rPr lang="en-US" sz="1200" kern="1200" dirty="0">
                <a:solidFill>
                  <a:schemeClr val="tx1"/>
                </a:solidFill>
                <a:effectLst/>
                <a:latin typeface="+mn-lt"/>
                <a:ea typeface="+mn-ea"/>
                <a:cs typeface="+mn-cs"/>
              </a:rPr>
              <a:t> and Postmates are examples of platforms offering a dynamic hourly wage. This policy allows the firm to be more certain about its costs while attracting more loyal workers. </a:t>
            </a:r>
            <a:r>
              <a:rPr lang="en-US" sz="1200" kern="1200" dirty="0" err="1">
                <a:solidFill>
                  <a:schemeClr val="tx1"/>
                </a:solidFill>
                <a:effectLst/>
                <a:latin typeface="+mn-lt"/>
                <a:ea typeface="+mn-ea"/>
                <a:cs typeface="+mn-cs"/>
              </a:rPr>
              <a:t>DeVoe</a:t>
            </a:r>
            <a:r>
              <a:rPr lang="en-US" sz="1200" kern="1200" dirty="0">
                <a:solidFill>
                  <a:schemeClr val="tx1"/>
                </a:solidFill>
                <a:effectLst/>
                <a:latin typeface="+mn-lt"/>
                <a:ea typeface="+mn-ea"/>
                <a:cs typeface="+mn-cs"/>
              </a:rPr>
              <a:t> and Pfeffer (2007) has empirically shown that the certainty of incentives (through guaranteed hourly wages) can increase worker productivity and induce them to work for a longer period of time. </a:t>
            </a:r>
            <a:endParaRPr lang="en-US" dirty="0"/>
          </a:p>
          <a:p>
            <a:r>
              <a:rPr lang="en-US" sz="1200" kern="1200" dirty="0">
                <a:solidFill>
                  <a:schemeClr val="tx1"/>
                </a:solidFill>
                <a:effectLst/>
                <a:latin typeface="+mn-lt"/>
                <a:ea typeface="+mn-ea"/>
                <a:cs typeface="+mn-cs"/>
              </a:rPr>
              <a:t>When demand is unexpectedly low, however, the supply of workers may not adjust despite low utilization. Even when they are not serving customers, workers stay based on their guaranteed compensation. Unlike pay per work, however, the firm bears the costs of mismatched supply. Furthermore, the segment of workers it attracts may be limited, e.g., only those who are averse to income uncertainty. We investigate this by estimating the frequency at which each worker stays working for the focal platform.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a:extLst>
              <a:ext uri="{FF2B5EF4-FFF2-40B4-BE49-F238E27FC236}">
                <a16:creationId xmlns:a16="http://schemas.microsoft.com/office/drawing/2014/main" id="{4CC2A12C-CE05-8F9A-03A6-7D41C5EAFD6A}"/>
              </a:ext>
            </a:extLst>
          </p:cNvPr>
          <p:cNvSpPr>
            <a:spLocks noGrp="1"/>
          </p:cNvSpPr>
          <p:nvPr>
            <p:ph type="sldNum" sz="quarter" idx="5"/>
          </p:nvPr>
        </p:nvSpPr>
        <p:spPr/>
        <p:txBody>
          <a:bodyPr/>
          <a:lstStyle/>
          <a:p>
            <a:fld id="{E6BB3A5F-78DC-4EAE-8F4D-F74258645616}" type="slidenum">
              <a:rPr lang="en-US" smtClean="0"/>
              <a:t>117</a:t>
            </a:fld>
            <a:endParaRPr lang="en-US"/>
          </a:p>
        </p:txBody>
      </p:sp>
    </p:spTree>
    <p:extLst>
      <p:ext uri="{BB962C8B-B14F-4D97-AF65-F5344CB8AC3E}">
        <p14:creationId xmlns:p14="http://schemas.microsoft.com/office/powerpoint/2010/main" val="386032225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0849E-316C-10F0-646B-70C09B141B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F4E51C-CAD8-C357-F0AB-0A7E79F7BF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E8322C-1973-091F-70CA-939FC840A9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the firm’s perspective, this policy transparently reflects the market conditions of supply and demand. Because workers are compensated based on the work that they actually perform, they seek to become available when jobs are available and not when work is scarce. This allows the firm to be fluid and respond quickly to real-time changes in demand (and supply).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this policy requires workers to constantly check the availability of jobs, and the platform might not be able to attract workers in time for surges in demand. From the workers’ perspective, when the utilization rate is low, the idle time they spend waiting for work is costly and encourages them to multihome or find better alternatives.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scheme, workers are guaranteed a fixed rate of hourly compensation during their shifts as long as they are actively available for work on the platform. Our focal company as well as the grocery delivery platforms </a:t>
            </a:r>
            <a:r>
              <a:rPr lang="en-US" sz="1200" kern="1200" dirty="0" err="1">
                <a:solidFill>
                  <a:schemeClr val="tx1"/>
                </a:solidFill>
                <a:effectLst/>
                <a:latin typeface="+mn-lt"/>
                <a:ea typeface="+mn-ea"/>
                <a:cs typeface="+mn-cs"/>
              </a:rPr>
              <a:t>GoPuff</a:t>
            </a:r>
            <a:r>
              <a:rPr lang="en-US" sz="1200" kern="1200" dirty="0">
                <a:solidFill>
                  <a:schemeClr val="tx1"/>
                </a:solidFill>
                <a:effectLst/>
                <a:latin typeface="+mn-lt"/>
                <a:ea typeface="+mn-ea"/>
                <a:cs typeface="+mn-cs"/>
              </a:rPr>
              <a:t> and Postmates are examples of platforms offering a dynamic hourly wage. This policy allows the firm to be more certain about its costs while attracting more loyal workers. </a:t>
            </a:r>
            <a:r>
              <a:rPr lang="en-US" sz="1200" kern="1200" dirty="0" err="1">
                <a:solidFill>
                  <a:schemeClr val="tx1"/>
                </a:solidFill>
                <a:effectLst/>
                <a:latin typeface="+mn-lt"/>
                <a:ea typeface="+mn-ea"/>
                <a:cs typeface="+mn-cs"/>
              </a:rPr>
              <a:t>DeVoe</a:t>
            </a:r>
            <a:r>
              <a:rPr lang="en-US" sz="1200" kern="1200" dirty="0">
                <a:solidFill>
                  <a:schemeClr val="tx1"/>
                </a:solidFill>
                <a:effectLst/>
                <a:latin typeface="+mn-lt"/>
                <a:ea typeface="+mn-ea"/>
                <a:cs typeface="+mn-cs"/>
              </a:rPr>
              <a:t> and Pfeffer (2007) has empirically shown that the certainty of incentives (through guaranteed hourly wages) can increase worker productivity and induce them to work for a longer period of time. </a:t>
            </a:r>
            <a:endParaRPr lang="en-US" dirty="0"/>
          </a:p>
          <a:p>
            <a:r>
              <a:rPr lang="en-US" sz="1200" kern="1200" dirty="0">
                <a:solidFill>
                  <a:schemeClr val="tx1"/>
                </a:solidFill>
                <a:effectLst/>
                <a:latin typeface="+mn-lt"/>
                <a:ea typeface="+mn-ea"/>
                <a:cs typeface="+mn-cs"/>
              </a:rPr>
              <a:t>When demand is unexpectedly low, however, the supply of workers may not adjust despite low utilization. Even when they are not serving customers, workers stay based on their guaranteed compensation. Unlike pay per work, however, the firm bears the costs of mismatched supply. Furthermore, the segment of workers it attracts may be limited, e.g., only those who are averse to income uncertainty. We investigate this by estimating the frequency at which each worker stays working for the focal platform.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a:extLst>
              <a:ext uri="{FF2B5EF4-FFF2-40B4-BE49-F238E27FC236}">
                <a16:creationId xmlns:a16="http://schemas.microsoft.com/office/drawing/2014/main" id="{B71F2C2E-AB8A-90E1-ED07-3B7F027CC7A4}"/>
              </a:ext>
            </a:extLst>
          </p:cNvPr>
          <p:cNvSpPr>
            <a:spLocks noGrp="1"/>
          </p:cNvSpPr>
          <p:nvPr>
            <p:ph type="sldNum" sz="quarter" idx="5"/>
          </p:nvPr>
        </p:nvSpPr>
        <p:spPr/>
        <p:txBody>
          <a:bodyPr/>
          <a:lstStyle/>
          <a:p>
            <a:fld id="{E6BB3A5F-78DC-4EAE-8F4D-F74258645616}" type="slidenum">
              <a:rPr lang="en-US" smtClean="0"/>
              <a:t>118</a:t>
            </a:fld>
            <a:endParaRPr lang="en-US"/>
          </a:p>
        </p:txBody>
      </p:sp>
    </p:spTree>
    <p:extLst>
      <p:ext uri="{BB962C8B-B14F-4D97-AF65-F5344CB8AC3E}">
        <p14:creationId xmlns:p14="http://schemas.microsoft.com/office/powerpoint/2010/main" val="287046347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71AD3-7562-2AED-313B-8BC5B5570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19E867-DCBF-EBBA-BD5C-53F11CCC68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F96279-3FF9-F96C-F4BB-EA7F1575573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the firm’s perspective, this policy transparently reflects the market conditions of supply and demand. Because workers are compensated based on the work that they actually perform, they seek to become available when jobs are available and not when work is scarce. This allows the firm to be fluid and respond quickly to real-time changes in demand (and supply).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this policy requires workers to constantly check the availability of jobs, and the platform might not be able to attract workers in time for surges in demand. From the workers’ perspective, when the utilization rate is low, the idle time they spend waiting for work is costly and encourages them to multihome or find better alternatives.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scheme, workers are guaranteed a fixed rate of hourly compensation during their shifts as long as they are actively available for work on the platform. Our focal company as well as the grocery delivery platforms </a:t>
            </a:r>
            <a:r>
              <a:rPr lang="en-US" sz="1200" kern="1200" dirty="0" err="1">
                <a:solidFill>
                  <a:schemeClr val="tx1"/>
                </a:solidFill>
                <a:effectLst/>
                <a:latin typeface="+mn-lt"/>
                <a:ea typeface="+mn-ea"/>
                <a:cs typeface="+mn-cs"/>
              </a:rPr>
              <a:t>GoPuff</a:t>
            </a:r>
            <a:r>
              <a:rPr lang="en-US" sz="1200" kern="1200" dirty="0">
                <a:solidFill>
                  <a:schemeClr val="tx1"/>
                </a:solidFill>
                <a:effectLst/>
                <a:latin typeface="+mn-lt"/>
                <a:ea typeface="+mn-ea"/>
                <a:cs typeface="+mn-cs"/>
              </a:rPr>
              <a:t> and Postmates are examples of platforms offering a dynamic hourly wage. This policy allows the firm to be more certain about its costs while attracting more loyal workers. </a:t>
            </a:r>
            <a:r>
              <a:rPr lang="en-US" sz="1200" kern="1200" dirty="0" err="1">
                <a:solidFill>
                  <a:schemeClr val="tx1"/>
                </a:solidFill>
                <a:effectLst/>
                <a:latin typeface="+mn-lt"/>
                <a:ea typeface="+mn-ea"/>
                <a:cs typeface="+mn-cs"/>
              </a:rPr>
              <a:t>DeVoe</a:t>
            </a:r>
            <a:r>
              <a:rPr lang="en-US" sz="1200" kern="1200" dirty="0">
                <a:solidFill>
                  <a:schemeClr val="tx1"/>
                </a:solidFill>
                <a:effectLst/>
                <a:latin typeface="+mn-lt"/>
                <a:ea typeface="+mn-ea"/>
                <a:cs typeface="+mn-cs"/>
              </a:rPr>
              <a:t> and Pfeffer (2007) has empirically shown that the certainty of incentives (through guaranteed hourly wages) can increase worker productivity and induce them to work for a longer period of time. </a:t>
            </a:r>
            <a:endParaRPr lang="en-US" dirty="0"/>
          </a:p>
          <a:p>
            <a:r>
              <a:rPr lang="en-US" sz="1200" kern="1200" dirty="0">
                <a:solidFill>
                  <a:schemeClr val="tx1"/>
                </a:solidFill>
                <a:effectLst/>
                <a:latin typeface="+mn-lt"/>
                <a:ea typeface="+mn-ea"/>
                <a:cs typeface="+mn-cs"/>
              </a:rPr>
              <a:t>When demand is unexpectedly low, however, the supply of workers may not adjust despite low utilization. Even when they are not serving customers, workers stay based on their guaranteed compensation. Unlike pay per work, however, the firm bears the costs of mismatched supply. Furthermore, the segment of workers it attracts may be limited, e.g., only those who are averse to income uncertainty. We investigate this by estimating the frequency at which each worker stays working for the focal platform.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a:extLst>
              <a:ext uri="{FF2B5EF4-FFF2-40B4-BE49-F238E27FC236}">
                <a16:creationId xmlns:a16="http://schemas.microsoft.com/office/drawing/2014/main" id="{075CF94C-3EB5-3610-93DA-D2CF8426A8F9}"/>
              </a:ext>
            </a:extLst>
          </p:cNvPr>
          <p:cNvSpPr>
            <a:spLocks noGrp="1"/>
          </p:cNvSpPr>
          <p:nvPr>
            <p:ph type="sldNum" sz="quarter" idx="5"/>
          </p:nvPr>
        </p:nvSpPr>
        <p:spPr/>
        <p:txBody>
          <a:bodyPr/>
          <a:lstStyle/>
          <a:p>
            <a:fld id="{E6BB3A5F-78DC-4EAE-8F4D-F74258645616}" type="slidenum">
              <a:rPr lang="en-US" smtClean="0"/>
              <a:t>119</a:t>
            </a:fld>
            <a:endParaRPr lang="en-US"/>
          </a:p>
        </p:txBody>
      </p:sp>
    </p:spTree>
    <p:extLst>
      <p:ext uri="{BB962C8B-B14F-4D97-AF65-F5344CB8AC3E}">
        <p14:creationId xmlns:p14="http://schemas.microsoft.com/office/powerpoint/2010/main" val="24323109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F8A13-4754-AACF-27BA-BBD78BCFE5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48C66B-53F0-792C-4C7B-74457F4963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95F2E3-0E1A-F600-F3DD-9778FB8A988F}"/>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Note that the regular pay-per-trip policy (1×) generally leads to a shorter work duration on the focal platform (22.04%). It would require the platform to increase the scaling factor between 1.25× and 1.5× in order to match the work duration under the base policy.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suggests the first benefit of the guaranteed pay: the firm can induce the workers to work for the same duration at a lower cost if the firm guarantees the earnings regardless of the number of trips. </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Drivers who never switch to the competing platform when working for the focal firm can be considered as the most loyal group. We find that, to keep the same fraction of these loyal drivers as when offering the guaranteed pay, the pay-per-trip rate has be between 2.5× and 3× of the current hourly offer (see Figure 7a). In other words, a guaranteed pay scheme could save the platform up to 75% of the cost to maintain the same level of loyal drivers pool. Similarly, to keep the same fraction of drivers who switch most of the times, the pay-per-trip rate has to be between 1.5× and 2× (see Figure 7b). </a:t>
            </a:r>
            <a:endParaRPr lang="en-US" dirty="0"/>
          </a:p>
          <a:p>
            <a:endParaRPr lang="en-US" dirty="0"/>
          </a:p>
        </p:txBody>
      </p:sp>
      <p:sp>
        <p:nvSpPr>
          <p:cNvPr id="4" name="Slide Number Placeholder 3">
            <a:extLst>
              <a:ext uri="{FF2B5EF4-FFF2-40B4-BE49-F238E27FC236}">
                <a16:creationId xmlns:a16="http://schemas.microsoft.com/office/drawing/2014/main" id="{F7213019-F025-04B2-68D7-488299E36541}"/>
              </a:ext>
            </a:extLst>
          </p:cNvPr>
          <p:cNvSpPr>
            <a:spLocks noGrp="1"/>
          </p:cNvSpPr>
          <p:nvPr>
            <p:ph type="sldNum" sz="quarter" idx="5"/>
          </p:nvPr>
        </p:nvSpPr>
        <p:spPr/>
        <p:txBody>
          <a:bodyPr/>
          <a:lstStyle/>
          <a:p>
            <a:fld id="{E6BB3A5F-78DC-4EAE-8F4D-F74258645616}" type="slidenum">
              <a:rPr lang="en-US" smtClean="0"/>
              <a:t>120</a:t>
            </a:fld>
            <a:endParaRPr lang="en-US"/>
          </a:p>
        </p:txBody>
      </p:sp>
    </p:spTree>
    <p:extLst>
      <p:ext uri="{BB962C8B-B14F-4D97-AF65-F5344CB8AC3E}">
        <p14:creationId xmlns:p14="http://schemas.microsoft.com/office/powerpoint/2010/main" val="237311991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B8111-D3E6-A4E0-7EB3-E4DB76B9F2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988BAD-ED6F-49C7-B96D-52AC149F84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C20DBD-0D41-9D64-208F-5DD30DA7C866}"/>
              </a:ext>
            </a:extLst>
          </p:cNvPr>
          <p:cNvSpPr>
            <a:spLocks noGrp="1"/>
          </p:cNvSpPr>
          <p:nvPr>
            <p:ph type="body" idx="1"/>
          </p:nvPr>
        </p:nvSpPr>
        <p:spPr/>
        <p:txBody>
          <a:bodyPr/>
          <a:lstStyle/>
          <a:p>
            <a:r>
              <a:rPr lang="en-US" dirty="0"/>
              <a:t>Now let’s take a look at our result. The final set of theta includes the discount factor beta which we estimated to be 0.92.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these estimates, we can then compute the average cost for each individual driver [CLICK] conditional on their decisions we observed. So here is the distribution of the cost.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observe 2 pretty distinct groups, so I’ll call them as Low-Cost vs High-cost. The mixes of vehicle types are similar, but they differ in the locations they start working for the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Via mostly in Manhattan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paid to go there using Uber (another platform) -&gt; Downtown/Midtown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Queens – Brooklyn start from home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UWS/LWS coming in from Jersey</a:t>
            </a:r>
          </a:p>
          <a:p>
            <a:r>
              <a:rPr lang="en-US" dirty="0"/>
              <a:t>UES, Harlem, LES always popular</a:t>
            </a:r>
          </a:p>
        </p:txBody>
      </p:sp>
      <p:sp>
        <p:nvSpPr>
          <p:cNvPr id="4" name="Slide Number Placeholder 3">
            <a:extLst>
              <a:ext uri="{FF2B5EF4-FFF2-40B4-BE49-F238E27FC236}">
                <a16:creationId xmlns:a16="http://schemas.microsoft.com/office/drawing/2014/main" id="{635E0002-6757-7DFF-F75C-9511ED924434}"/>
              </a:ext>
            </a:extLst>
          </p:cNvPr>
          <p:cNvSpPr>
            <a:spLocks noGrp="1"/>
          </p:cNvSpPr>
          <p:nvPr>
            <p:ph type="sldNum" sz="quarter" idx="10"/>
          </p:nvPr>
        </p:nvSpPr>
        <p:spPr/>
        <p:txBody>
          <a:bodyPr/>
          <a:lstStyle/>
          <a:p>
            <a:fld id="{E6BB3A5F-78DC-4EAE-8F4D-F74258645616}" type="slidenum">
              <a:rPr lang="en-US" smtClean="0"/>
              <a:t>121</a:t>
            </a:fld>
            <a:endParaRPr lang="en-US"/>
          </a:p>
        </p:txBody>
      </p:sp>
    </p:spTree>
    <p:extLst>
      <p:ext uri="{BB962C8B-B14F-4D97-AF65-F5344CB8AC3E}">
        <p14:creationId xmlns:p14="http://schemas.microsoft.com/office/powerpoint/2010/main" val="1462016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17</a:t>
            </a:fld>
            <a:endParaRPr lang="en-US"/>
          </a:p>
        </p:txBody>
      </p:sp>
    </p:spTree>
    <p:extLst>
      <p:ext uri="{BB962C8B-B14F-4D97-AF65-F5344CB8AC3E}">
        <p14:creationId xmlns:p14="http://schemas.microsoft.com/office/powerpoint/2010/main" val="300954534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E819C-5409-3D08-B3AF-8FE4FD96BF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BDAA1E-49AE-15B5-3D34-10F0ED81F9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98F0AD-DD14-DAA1-12F7-E97FF7994C3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A couple recent theoretical works show that it’s good because workers spend less time idling.</a:t>
            </a:r>
            <a:endParaRPr lang="en-US" dirty="0"/>
          </a:p>
          <a:p>
            <a:endParaRPr lang="en-US" dirty="0"/>
          </a:p>
          <a:p>
            <a:r>
              <a:rPr lang="en-US" dirty="0"/>
              <a:t>But another found that yes they work more but they also earn less. </a:t>
            </a:r>
          </a:p>
          <a:p>
            <a:endParaRPr lang="en-US" dirty="0"/>
          </a:p>
          <a:p>
            <a:r>
              <a:rPr lang="en-US" dirty="0"/>
              <a:t>It’s also bad for the firm given some cities like NYC, put a cap on the number of drivers. So multihoming means workers spend less fraction of their time working for you.</a:t>
            </a:r>
          </a:p>
          <a:p>
            <a:endParaRPr lang="en-US" dirty="0"/>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So here the goal is to Manage/Control multihoming.</a:t>
            </a:r>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[NEXT]</a:t>
            </a:r>
          </a:p>
          <a:p>
            <a:endParaRPr lang="en-US" dirty="0"/>
          </a:p>
        </p:txBody>
      </p:sp>
      <p:sp>
        <p:nvSpPr>
          <p:cNvPr id="4" name="Slide Number Placeholder 3">
            <a:extLst>
              <a:ext uri="{FF2B5EF4-FFF2-40B4-BE49-F238E27FC236}">
                <a16:creationId xmlns:a16="http://schemas.microsoft.com/office/drawing/2014/main" id="{0FAD3760-0C27-EEB9-95F1-251430E0B9D7}"/>
              </a:ext>
            </a:extLst>
          </p:cNvPr>
          <p:cNvSpPr>
            <a:spLocks noGrp="1"/>
          </p:cNvSpPr>
          <p:nvPr>
            <p:ph type="sldNum" sz="quarter" idx="10"/>
          </p:nvPr>
        </p:nvSpPr>
        <p:spPr/>
        <p:txBody>
          <a:bodyPr/>
          <a:lstStyle/>
          <a:p>
            <a:fld id="{E6BB3A5F-78DC-4EAE-8F4D-F74258645616}" type="slidenum">
              <a:rPr lang="en-US" smtClean="0"/>
              <a:t>123</a:t>
            </a:fld>
            <a:endParaRPr lang="en-US"/>
          </a:p>
        </p:txBody>
      </p:sp>
    </p:spTree>
    <p:extLst>
      <p:ext uri="{BB962C8B-B14F-4D97-AF65-F5344CB8AC3E}">
        <p14:creationId xmlns:p14="http://schemas.microsoft.com/office/powerpoint/2010/main" val="39352018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45025-63C5-00DB-737D-2A4A093048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3B6BE-56B1-64F0-635F-A1F2BCC5A7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95A9BC-3F16-D086-07D1-692F4D05B2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A couple recent theoretical works show that it’s good because workers spend less time idling.</a:t>
            </a:r>
            <a:endParaRPr lang="en-US" dirty="0"/>
          </a:p>
          <a:p>
            <a:endParaRPr lang="en-US" dirty="0"/>
          </a:p>
          <a:p>
            <a:r>
              <a:rPr lang="en-US" dirty="0"/>
              <a:t>But another found that yes they work more but they also earn less. </a:t>
            </a:r>
          </a:p>
          <a:p>
            <a:endParaRPr lang="en-US" dirty="0"/>
          </a:p>
          <a:p>
            <a:r>
              <a:rPr lang="en-US" dirty="0"/>
              <a:t>It’s also bad for the firm given some cities like NYC, put a cap on the number of drivers. So multihoming means workers spend less fraction of their time working for you.</a:t>
            </a:r>
          </a:p>
          <a:p>
            <a:endParaRPr lang="en-US" dirty="0"/>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So here the goal is to Manage/Control multihoming.</a:t>
            </a:r>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[NEXT]</a:t>
            </a:r>
          </a:p>
          <a:p>
            <a:endParaRPr lang="en-US" dirty="0"/>
          </a:p>
        </p:txBody>
      </p:sp>
      <p:sp>
        <p:nvSpPr>
          <p:cNvPr id="4" name="Slide Number Placeholder 3">
            <a:extLst>
              <a:ext uri="{FF2B5EF4-FFF2-40B4-BE49-F238E27FC236}">
                <a16:creationId xmlns:a16="http://schemas.microsoft.com/office/drawing/2014/main" id="{BF14EDA4-0568-C0F9-FA03-DB3A52361B78}"/>
              </a:ext>
            </a:extLst>
          </p:cNvPr>
          <p:cNvSpPr>
            <a:spLocks noGrp="1"/>
          </p:cNvSpPr>
          <p:nvPr>
            <p:ph type="sldNum" sz="quarter" idx="10"/>
          </p:nvPr>
        </p:nvSpPr>
        <p:spPr/>
        <p:txBody>
          <a:bodyPr/>
          <a:lstStyle/>
          <a:p>
            <a:fld id="{E6BB3A5F-78DC-4EAE-8F4D-F74258645616}" type="slidenum">
              <a:rPr lang="en-US" smtClean="0"/>
              <a:t>124</a:t>
            </a:fld>
            <a:endParaRPr lang="en-US"/>
          </a:p>
        </p:txBody>
      </p:sp>
    </p:spTree>
    <p:extLst>
      <p:ext uri="{BB962C8B-B14F-4D97-AF65-F5344CB8AC3E}">
        <p14:creationId xmlns:p14="http://schemas.microsoft.com/office/powerpoint/2010/main" val="279666882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7BA52-3984-BA3F-D4A2-347F32390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507A1A-E389-6815-ABDE-11CE4FC0CE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DFD47E-67B6-FF8B-9063-89C4A88F9F6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A couple recent theoretical works show that it’s good because workers spend less time idling.</a:t>
            </a:r>
            <a:endParaRPr lang="en-US" dirty="0"/>
          </a:p>
          <a:p>
            <a:endParaRPr lang="en-US" dirty="0"/>
          </a:p>
          <a:p>
            <a:r>
              <a:rPr lang="en-US" dirty="0"/>
              <a:t>But another found that yes they work more but they also earn less. </a:t>
            </a:r>
          </a:p>
          <a:p>
            <a:endParaRPr lang="en-US" dirty="0"/>
          </a:p>
          <a:p>
            <a:r>
              <a:rPr lang="en-US" dirty="0"/>
              <a:t>It’s also bad for the firm given some cities like NYC, put a cap on the number of drivers. So multihoming means workers spend less fraction of their time working for you.</a:t>
            </a:r>
          </a:p>
          <a:p>
            <a:endParaRPr lang="en-US" dirty="0"/>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So here the goal is to Manage/Control multihoming.</a:t>
            </a:r>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[NEXT]</a:t>
            </a:r>
          </a:p>
          <a:p>
            <a:endParaRPr lang="en-US" dirty="0"/>
          </a:p>
        </p:txBody>
      </p:sp>
      <p:sp>
        <p:nvSpPr>
          <p:cNvPr id="4" name="Slide Number Placeholder 3">
            <a:extLst>
              <a:ext uri="{FF2B5EF4-FFF2-40B4-BE49-F238E27FC236}">
                <a16:creationId xmlns:a16="http://schemas.microsoft.com/office/drawing/2014/main" id="{AEEA06F1-9566-1FC0-811B-C25CC963C3D7}"/>
              </a:ext>
            </a:extLst>
          </p:cNvPr>
          <p:cNvSpPr>
            <a:spLocks noGrp="1"/>
          </p:cNvSpPr>
          <p:nvPr>
            <p:ph type="sldNum" sz="quarter" idx="10"/>
          </p:nvPr>
        </p:nvSpPr>
        <p:spPr/>
        <p:txBody>
          <a:bodyPr/>
          <a:lstStyle/>
          <a:p>
            <a:fld id="{E6BB3A5F-78DC-4EAE-8F4D-F74258645616}" type="slidenum">
              <a:rPr lang="en-US" smtClean="0"/>
              <a:t>125</a:t>
            </a:fld>
            <a:endParaRPr lang="en-US"/>
          </a:p>
        </p:txBody>
      </p:sp>
    </p:spTree>
    <p:extLst>
      <p:ext uri="{BB962C8B-B14F-4D97-AF65-F5344CB8AC3E}">
        <p14:creationId xmlns:p14="http://schemas.microsoft.com/office/powerpoint/2010/main" val="14851897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FE1F6-3DE6-8DB5-CB15-1670B40E74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449A9B-FEAD-046E-E49E-49372315A6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15A204-37E5-9CB0-B0AE-2E66D2D30BD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A couple recent theoretical works show that it’s good because workers spend less time idling.</a:t>
            </a:r>
            <a:endParaRPr lang="en-US" dirty="0"/>
          </a:p>
          <a:p>
            <a:endParaRPr lang="en-US" dirty="0"/>
          </a:p>
          <a:p>
            <a:r>
              <a:rPr lang="en-US" dirty="0"/>
              <a:t>But another found that yes they work more but they also earn less. </a:t>
            </a:r>
          </a:p>
          <a:p>
            <a:endParaRPr lang="en-US" dirty="0"/>
          </a:p>
          <a:p>
            <a:r>
              <a:rPr lang="en-US" dirty="0"/>
              <a:t>It’s also bad for the firm given some cities like NYC, put a cap on the number of drivers. So multihoming means workers spend less fraction of their time working for you.</a:t>
            </a:r>
          </a:p>
          <a:p>
            <a:endParaRPr lang="en-US" dirty="0"/>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So here the goal is to Manage/Control multihoming.</a:t>
            </a:r>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[NEXT]</a:t>
            </a:r>
          </a:p>
          <a:p>
            <a:endParaRPr lang="en-US" dirty="0"/>
          </a:p>
        </p:txBody>
      </p:sp>
      <p:sp>
        <p:nvSpPr>
          <p:cNvPr id="4" name="Slide Number Placeholder 3">
            <a:extLst>
              <a:ext uri="{FF2B5EF4-FFF2-40B4-BE49-F238E27FC236}">
                <a16:creationId xmlns:a16="http://schemas.microsoft.com/office/drawing/2014/main" id="{D50C26CB-27B3-55EA-D4BC-BC856CF02527}"/>
              </a:ext>
            </a:extLst>
          </p:cNvPr>
          <p:cNvSpPr>
            <a:spLocks noGrp="1"/>
          </p:cNvSpPr>
          <p:nvPr>
            <p:ph type="sldNum" sz="quarter" idx="10"/>
          </p:nvPr>
        </p:nvSpPr>
        <p:spPr/>
        <p:txBody>
          <a:bodyPr/>
          <a:lstStyle/>
          <a:p>
            <a:fld id="{E6BB3A5F-78DC-4EAE-8F4D-F74258645616}" type="slidenum">
              <a:rPr lang="en-US" smtClean="0"/>
              <a:t>126</a:t>
            </a:fld>
            <a:endParaRPr lang="en-US"/>
          </a:p>
        </p:txBody>
      </p:sp>
    </p:spTree>
    <p:extLst>
      <p:ext uri="{BB962C8B-B14F-4D97-AF65-F5344CB8AC3E}">
        <p14:creationId xmlns:p14="http://schemas.microsoft.com/office/powerpoint/2010/main" val="3604336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18</a:t>
            </a:fld>
            <a:endParaRPr lang="en-US"/>
          </a:p>
        </p:txBody>
      </p:sp>
    </p:spTree>
    <p:extLst>
      <p:ext uri="{BB962C8B-B14F-4D97-AF65-F5344CB8AC3E}">
        <p14:creationId xmlns:p14="http://schemas.microsoft.com/office/powerpoint/2010/main" val="50896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19</a:t>
            </a:fld>
            <a:endParaRPr lang="en-US"/>
          </a:p>
        </p:txBody>
      </p:sp>
    </p:spTree>
    <p:extLst>
      <p:ext uri="{BB962C8B-B14F-4D97-AF65-F5344CB8AC3E}">
        <p14:creationId xmlns:p14="http://schemas.microsoft.com/office/powerpoint/2010/main" val="1724068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20</a:t>
            </a:fld>
            <a:endParaRPr lang="en-US"/>
          </a:p>
        </p:txBody>
      </p:sp>
    </p:spTree>
    <p:extLst>
      <p:ext uri="{BB962C8B-B14F-4D97-AF65-F5344CB8AC3E}">
        <p14:creationId xmlns:p14="http://schemas.microsoft.com/office/powerpoint/2010/main" val="2893575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21</a:t>
            </a:fld>
            <a:endParaRPr lang="en-US"/>
          </a:p>
        </p:txBody>
      </p:sp>
    </p:spTree>
    <p:extLst>
      <p:ext uri="{BB962C8B-B14F-4D97-AF65-F5344CB8AC3E}">
        <p14:creationId xmlns:p14="http://schemas.microsoft.com/office/powerpoint/2010/main" val="4030607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48050-2B40-EF5C-1527-755C64F9AB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6ACBD5-EAC9-31F0-81E6-B44569ABB7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077C7-6752-5500-8B6C-BA8F41251DCD}"/>
              </a:ext>
            </a:extLst>
          </p:cNvPr>
          <p:cNvSpPr>
            <a:spLocks noGrp="1"/>
          </p:cNvSpPr>
          <p:nvPr>
            <p:ph type="body" idx="1"/>
          </p:nvPr>
        </p:nvSpPr>
        <p:spPr/>
        <p:txBody>
          <a:bodyPr/>
          <a:lstStyle/>
          <a:p>
            <a:r>
              <a:rPr lang="en-US" dirty="0"/>
              <a:t>We’re leveraging two large datasets.</a:t>
            </a:r>
          </a:p>
          <a:p>
            <a:endParaRPr lang="en-US" dirty="0"/>
          </a:p>
          <a:p>
            <a:r>
              <a:rPr lang="en-US" dirty="0">
                <a:effectLst/>
              </a:rPr>
              <a:t>First, we have a data from our ride-hailing partner. For three months in 2017, we observe information about drivers’ work sessions, which are times they continuously work without a break. We know about their first and last trips for the session. </a:t>
            </a:r>
            <a:r>
              <a:rPr lang="en-US" dirty="0"/>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then combine this with trip records data collected by the Taxi and Limousine commission in New York. They have platform ID but not driver ID, time and location of every trip done by every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take price breakdowns from B's website to help us approximate prices for these trips.</a:t>
            </a:r>
          </a:p>
        </p:txBody>
      </p:sp>
      <p:sp>
        <p:nvSpPr>
          <p:cNvPr id="4" name="Slide Number Placeholder 3">
            <a:extLst>
              <a:ext uri="{FF2B5EF4-FFF2-40B4-BE49-F238E27FC236}">
                <a16:creationId xmlns:a16="http://schemas.microsoft.com/office/drawing/2014/main" id="{79252242-36E2-995D-E6BD-8314B4F491DE}"/>
              </a:ext>
            </a:extLst>
          </p:cNvPr>
          <p:cNvSpPr>
            <a:spLocks noGrp="1"/>
          </p:cNvSpPr>
          <p:nvPr>
            <p:ph type="sldNum" sz="quarter" idx="10"/>
          </p:nvPr>
        </p:nvSpPr>
        <p:spPr/>
        <p:txBody>
          <a:bodyPr/>
          <a:lstStyle/>
          <a:p>
            <a:fld id="{E6BB3A5F-78DC-4EAE-8F4D-F74258645616}" type="slidenum">
              <a:rPr lang="en-US" smtClean="0"/>
              <a:t>22</a:t>
            </a:fld>
            <a:endParaRPr lang="en-US"/>
          </a:p>
        </p:txBody>
      </p:sp>
    </p:spTree>
    <p:extLst>
      <p:ext uri="{BB962C8B-B14F-4D97-AF65-F5344CB8AC3E}">
        <p14:creationId xmlns:p14="http://schemas.microsoft.com/office/powerpoint/2010/main" val="3933098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leveraging two large datasets.</a:t>
            </a:r>
          </a:p>
          <a:p>
            <a:endParaRPr lang="en-US" dirty="0"/>
          </a:p>
          <a:p>
            <a:r>
              <a:rPr lang="en-US" dirty="0">
                <a:effectLst/>
              </a:rPr>
              <a:t>First, we have a data from our ride-hailing partner. For three months in 2017, we observe information about drivers’ work sessions, which are times they continuously work without a break. We know about their first and last trips for the session. </a:t>
            </a:r>
            <a:r>
              <a:rPr lang="en-US" dirty="0"/>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then combine this with trip records data collected by the Taxi and Limousine commission in New York. They have platform ID but not driver ID, time and location of every trip done by every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take price breakdowns from B's website to help us approximate prices for these trips.</a:t>
            </a:r>
          </a:p>
        </p:txBody>
      </p:sp>
      <p:sp>
        <p:nvSpPr>
          <p:cNvPr id="4" name="Slide Number Placeholder 3"/>
          <p:cNvSpPr>
            <a:spLocks noGrp="1"/>
          </p:cNvSpPr>
          <p:nvPr>
            <p:ph type="sldNum" sz="quarter" idx="10"/>
          </p:nvPr>
        </p:nvSpPr>
        <p:spPr/>
        <p:txBody>
          <a:bodyPr/>
          <a:lstStyle/>
          <a:p>
            <a:fld id="{E6BB3A5F-78DC-4EAE-8F4D-F74258645616}" type="slidenum">
              <a:rPr lang="en-US" smtClean="0"/>
              <a:t>23</a:t>
            </a:fld>
            <a:endParaRPr lang="en-US"/>
          </a:p>
        </p:txBody>
      </p:sp>
    </p:spTree>
    <p:extLst>
      <p:ext uri="{BB962C8B-B14F-4D97-AF65-F5344CB8AC3E}">
        <p14:creationId xmlns:p14="http://schemas.microsoft.com/office/powerpoint/2010/main" val="3882652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392FB-76AD-4787-790B-86895E3B46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621E7-DF77-724B-7438-BAAE40C440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CEC81-CCCA-DB14-0E9A-617BC7AC47D1}"/>
              </a:ext>
            </a:extLst>
          </p:cNvPr>
          <p:cNvSpPr>
            <a:spLocks noGrp="1"/>
          </p:cNvSpPr>
          <p:nvPr>
            <p:ph type="body" idx="1"/>
          </p:nvPr>
        </p:nvSpPr>
        <p:spPr/>
        <p:txBody>
          <a:bodyPr/>
          <a:lstStyle/>
          <a:p>
            <a:r>
              <a:rPr lang="en-US" dirty="0"/>
              <a:t>We’re leveraging two large datasets.</a:t>
            </a:r>
          </a:p>
          <a:p>
            <a:endParaRPr lang="en-US" dirty="0"/>
          </a:p>
          <a:p>
            <a:r>
              <a:rPr lang="en-US" dirty="0">
                <a:effectLst/>
              </a:rPr>
              <a:t>First, we have a data from our ride-hailing partner. For three months in 2017, we observe information about drivers’ work sessions, which are times they continuously work without a break. We know about their first and last trips for the session. </a:t>
            </a:r>
            <a:r>
              <a:rPr lang="en-US" dirty="0"/>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then combine this with trip records data collected by the Taxi and Limousine commission in New York. They have platform ID but not driver ID, time and location of every trip done by every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take price breakdowns from B's website to help us approximate prices for these trips.</a:t>
            </a:r>
          </a:p>
        </p:txBody>
      </p:sp>
      <p:sp>
        <p:nvSpPr>
          <p:cNvPr id="4" name="Slide Number Placeholder 3">
            <a:extLst>
              <a:ext uri="{FF2B5EF4-FFF2-40B4-BE49-F238E27FC236}">
                <a16:creationId xmlns:a16="http://schemas.microsoft.com/office/drawing/2014/main" id="{AD9BB4A1-DB3B-E5B9-7327-786474266273}"/>
              </a:ext>
            </a:extLst>
          </p:cNvPr>
          <p:cNvSpPr>
            <a:spLocks noGrp="1"/>
          </p:cNvSpPr>
          <p:nvPr>
            <p:ph type="sldNum" sz="quarter" idx="10"/>
          </p:nvPr>
        </p:nvSpPr>
        <p:spPr/>
        <p:txBody>
          <a:bodyPr/>
          <a:lstStyle/>
          <a:p>
            <a:fld id="{E6BB3A5F-78DC-4EAE-8F4D-F74258645616}" type="slidenum">
              <a:rPr lang="en-US" smtClean="0"/>
              <a:t>24</a:t>
            </a:fld>
            <a:endParaRPr lang="en-US"/>
          </a:p>
        </p:txBody>
      </p:sp>
    </p:spTree>
    <p:extLst>
      <p:ext uri="{BB962C8B-B14F-4D97-AF65-F5344CB8AC3E}">
        <p14:creationId xmlns:p14="http://schemas.microsoft.com/office/powerpoint/2010/main" val="3650856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FD421-8677-CFA7-772E-FE473B6FA9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C46F52-3369-7F14-EA3B-13BFDFBB1E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173237-BF37-EC31-8452-D13122C37942}"/>
              </a:ext>
            </a:extLst>
          </p:cNvPr>
          <p:cNvSpPr>
            <a:spLocks noGrp="1"/>
          </p:cNvSpPr>
          <p:nvPr>
            <p:ph type="body" idx="1"/>
          </p:nvPr>
        </p:nvSpPr>
        <p:spPr/>
        <p:txBody>
          <a:bodyPr/>
          <a:lstStyle/>
          <a:p>
            <a:r>
              <a:rPr lang="en-US" dirty="0"/>
              <a:t>We’re leveraging two large datasets.</a:t>
            </a:r>
          </a:p>
          <a:p>
            <a:endParaRPr lang="en-US" dirty="0"/>
          </a:p>
          <a:p>
            <a:r>
              <a:rPr lang="en-US" dirty="0">
                <a:effectLst/>
              </a:rPr>
              <a:t>First, we have a data from our ride-hailing partner. For three months in 2017, we observe information about drivers’ work sessions, which are times they continuously work without a break. We know about their first and last trips for the session. </a:t>
            </a:r>
            <a:r>
              <a:rPr lang="en-US" dirty="0"/>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then combine this with trip records data collected by the Taxi and Limousine commission in New York. They have platform ID but not driver ID, time and location of every trip done by every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take price breakdowns from B's website to help us approximate prices for these trips.</a:t>
            </a:r>
          </a:p>
        </p:txBody>
      </p:sp>
      <p:sp>
        <p:nvSpPr>
          <p:cNvPr id="4" name="Slide Number Placeholder 3">
            <a:extLst>
              <a:ext uri="{FF2B5EF4-FFF2-40B4-BE49-F238E27FC236}">
                <a16:creationId xmlns:a16="http://schemas.microsoft.com/office/drawing/2014/main" id="{A36BE703-19AE-E3E7-B047-FE4EFFA7A6C2}"/>
              </a:ext>
            </a:extLst>
          </p:cNvPr>
          <p:cNvSpPr>
            <a:spLocks noGrp="1"/>
          </p:cNvSpPr>
          <p:nvPr>
            <p:ph type="sldNum" sz="quarter" idx="10"/>
          </p:nvPr>
        </p:nvSpPr>
        <p:spPr/>
        <p:txBody>
          <a:bodyPr/>
          <a:lstStyle/>
          <a:p>
            <a:fld id="{E6BB3A5F-78DC-4EAE-8F4D-F74258645616}" type="slidenum">
              <a:rPr lang="en-US" smtClean="0"/>
              <a:t>25</a:t>
            </a:fld>
            <a:endParaRPr lang="en-US"/>
          </a:p>
        </p:txBody>
      </p:sp>
    </p:spTree>
    <p:extLst>
      <p:ext uri="{BB962C8B-B14F-4D97-AF65-F5344CB8AC3E}">
        <p14:creationId xmlns:p14="http://schemas.microsoft.com/office/powerpoint/2010/main" val="419197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r>
              <a:rPr lang="en-US" dirty="0"/>
              <a:t>You may have seen your ride-hailing driver having all the other apps up there to see the best opportunity and switching in real time. The behavior is usually called “multihoming”. [CLICK]</a:t>
            </a:r>
          </a:p>
          <a:p>
            <a:pPr fontAlgn="auto"/>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getting more intense in cities like New York, where in 2018, the City Council voted to stop issuing new licenses for ride-hailing drivers for a year, and extended for another year. This means that gig companies will have to fight over the limited pool of workers.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growing number of platforms access the same pool of workers to complete their gigs, the question of how workers choose between competing platforms has grown in salience.  However, cross-platform multihoming behavior has been difficult to empirically trace and analyze. </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fontAlgn="auto"/>
            <a:endParaRPr lang="en-US" sz="1200" b="0" i="0" kern="1200" dirty="0">
              <a:solidFill>
                <a:schemeClr val="tx1"/>
              </a:solidFill>
              <a:effectLst/>
              <a:latin typeface="+mn-lt"/>
              <a:ea typeface="+mn-ea"/>
              <a:cs typeface="+mn-cs"/>
            </a:endParaRPr>
          </a:p>
          <a:p>
            <a:endParaRPr lang="en-TH" dirty="0"/>
          </a:p>
        </p:txBody>
      </p:sp>
      <p:sp>
        <p:nvSpPr>
          <p:cNvPr id="4" name="Slide Number Placeholder 3"/>
          <p:cNvSpPr>
            <a:spLocks noGrp="1"/>
          </p:cNvSpPr>
          <p:nvPr>
            <p:ph type="sldNum" sz="quarter" idx="5"/>
          </p:nvPr>
        </p:nvSpPr>
        <p:spPr/>
        <p:txBody>
          <a:bodyPr/>
          <a:lstStyle/>
          <a:p>
            <a:fld id="{E6BB3A5F-78DC-4EAE-8F4D-F74258645616}" type="slidenum">
              <a:rPr lang="en-US" smtClean="0"/>
              <a:t>1</a:t>
            </a:fld>
            <a:endParaRPr lang="en-US"/>
          </a:p>
        </p:txBody>
      </p:sp>
    </p:spTree>
    <p:extLst>
      <p:ext uri="{BB962C8B-B14F-4D97-AF65-F5344CB8AC3E}">
        <p14:creationId xmlns:p14="http://schemas.microsoft.com/office/powerpoint/2010/main" val="561031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DE8E1-DA3B-9032-4CE1-361CBD135C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FEECF-B2B2-9550-E5A3-A4572237CB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3212D8-BED7-ED02-E40E-EDB62B4FB74D}"/>
              </a:ext>
            </a:extLst>
          </p:cNvPr>
          <p:cNvSpPr>
            <a:spLocks noGrp="1"/>
          </p:cNvSpPr>
          <p:nvPr>
            <p:ph type="body" idx="1"/>
          </p:nvPr>
        </p:nvSpPr>
        <p:spPr/>
        <p:txBody>
          <a:bodyPr/>
          <a:lstStyle/>
          <a:p>
            <a:r>
              <a:rPr lang="en-US" dirty="0"/>
              <a:t>We’re leveraging two large datasets.</a:t>
            </a:r>
          </a:p>
          <a:p>
            <a:endParaRPr lang="en-US" dirty="0"/>
          </a:p>
          <a:p>
            <a:r>
              <a:rPr lang="en-US" dirty="0">
                <a:effectLst/>
              </a:rPr>
              <a:t>First, we have a data from our ride-hailing partner. For three months in 2017, we observe information about drivers’ work sessions, which are times they continuously work without a break. We know about their first and last trips for the session. </a:t>
            </a:r>
            <a:r>
              <a:rPr lang="en-US" dirty="0"/>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then combine this with trip records data collected by the Taxi and Limousine commission in New York. They have platform ID but not driver ID, time and location of every trip done by every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take price breakdowns from B's website to help us approximate prices for these trips.</a:t>
            </a:r>
          </a:p>
        </p:txBody>
      </p:sp>
      <p:sp>
        <p:nvSpPr>
          <p:cNvPr id="4" name="Slide Number Placeholder 3">
            <a:extLst>
              <a:ext uri="{FF2B5EF4-FFF2-40B4-BE49-F238E27FC236}">
                <a16:creationId xmlns:a16="http://schemas.microsoft.com/office/drawing/2014/main" id="{1415AE1E-B390-5BC1-2A66-72DB844451BE}"/>
              </a:ext>
            </a:extLst>
          </p:cNvPr>
          <p:cNvSpPr>
            <a:spLocks noGrp="1"/>
          </p:cNvSpPr>
          <p:nvPr>
            <p:ph type="sldNum" sz="quarter" idx="10"/>
          </p:nvPr>
        </p:nvSpPr>
        <p:spPr/>
        <p:txBody>
          <a:bodyPr/>
          <a:lstStyle/>
          <a:p>
            <a:fld id="{E6BB3A5F-78DC-4EAE-8F4D-F74258645616}" type="slidenum">
              <a:rPr lang="en-US" smtClean="0"/>
              <a:t>26</a:t>
            </a:fld>
            <a:endParaRPr lang="en-US"/>
          </a:p>
        </p:txBody>
      </p:sp>
    </p:spTree>
    <p:extLst>
      <p:ext uri="{BB962C8B-B14F-4D97-AF65-F5344CB8AC3E}">
        <p14:creationId xmlns:p14="http://schemas.microsoft.com/office/powerpoint/2010/main" val="3352526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0B22A-0629-A335-92B9-9892A0873A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9ACE0-750A-0B76-5F60-4ACBA3CC3F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56D94A-5ACC-438D-1D9E-7E7545700CFE}"/>
              </a:ext>
            </a:extLst>
          </p:cNvPr>
          <p:cNvSpPr>
            <a:spLocks noGrp="1"/>
          </p:cNvSpPr>
          <p:nvPr>
            <p:ph type="body" idx="1"/>
          </p:nvPr>
        </p:nvSpPr>
        <p:spPr/>
        <p:txBody>
          <a:bodyPr/>
          <a:lstStyle/>
          <a:p>
            <a:r>
              <a:rPr lang="en-US" dirty="0"/>
              <a:t>We’re leveraging two large datasets.</a:t>
            </a:r>
          </a:p>
          <a:p>
            <a:endParaRPr lang="en-US" dirty="0"/>
          </a:p>
          <a:p>
            <a:r>
              <a:rPr lang="en-US" dirty="0">
                <a:effectLst/>
              </a:rPr>
              <a:t>First, we have a data from our ride-hailing partner. For three months in 2017, we observe information about drivers’ work sessions, which are times they continuously work without a break. We know about their first and last trips for the session. </a:t>
            </a:r>
            <a:r>
              <a:rPr lang="en-US" dirty="0"/>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then combine this with trip records data collected by the Taxi and Limousine commission in New York. They have platform ID but not driver ID, time and location of every trip done by every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take price breakdowns from B's website to help us approximate prices for these trips.</a:t>
            </a:r>
          </a:p>
        </p:txBody>
      </p:sp>
      <p:sp>
        <p:nvSpPr>
          <p:cNvPr id="4" name="Slide Number Placeholder 3">
            <a:extLst>
              <a:ext uri="{FF2B5EF4-FFF2-40B4-BE49-F238E27FC236}">
                <a16:creationId xmlns:a16="http://schemas.microsoft.com/office/drawing/2014/main" id="{3963EDBE-E7E2-8131-5FAF-A5E13A8FD837}"/>
              </a:ext>
            </a:extLst>
          </p:cNvPr>
          <p:cNvSpPr>
            <a:spLocks noGrp="1"/>
          </p:cNvSpPr>
          <p:nvPr>
            <p:ph type="sldNum" sz="quarter" idx="10"/>
          </p:nvPr>
        </p:nvSpPr>
        <p:spPr/>
        <p:txBody>
          <a:bodyPr/>
          <a:lstStyle/>
          <a:p>
            <a:fld id="{E6BB3A5F-78DC-4EAE-8F4D-F74258645616}" type="slidenum">
              <a:rPr lang="en-US" smtClean="0"/>
              <a:t>27</a:t>
            </a:fld>
            <a:endParaRPr lang="en-US"/>
          </a:p>
        </p:txBody>
      </p:sp>
    </p:spTree>
    <p:extLst>
      <p:ext uri="{BB962C8B-B14F-4D97-AF65-F5344CB8AC3E}">
        <p14:creationId xmlns:p14="http://schemas.microsoft.com/office/powerpoint/2010/main" val="3630540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B036B-D8BE-5742-D649-451FE783B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E03BD-C439-BAB8-CBBC-A0A951E97E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671181-B684-1DAE-3A4F-65209C7FDE50}"/>
              </a:ext>
            </a:extLst>
          </p:cNvPr>
          <p:cNvSpPr>
            <a:spLocks noGrp="1"/>
          </p:cNvSpPr>
          <p:nvPr>
            <p:ph type="body" idx="1"/>
          </p:nvPr>
        </p:nvSpPr>
        <p:spPr/>
        <p:txBody>
          <a:bodyPr/>
          <a:lstStyle/>
          <a:p>
            <a:r>
              <a:rPr lang="en-US" dirty="0"/>
              <a:t>We’re leveraging two large datasets.</a:t>
            </a:r>
          </a:p>
          <a:p>
            <a:endParaRPr lang="en-US" dirty="0"/>
          </a:p>
          <a:p>
            <a:r>
              <a:rPr lang="en-US" dirty="0">
                <a:effectLst/>
              </a:rPr>
              <a:t>First, we have a data from our ride-hailing partner. For three months in 2017, we observe information about drivers’ work sessions, which are times they continuously work without a break. We know about their first and last trips for the session. </a:t>
            </a:r>
            <a:r>
              <a:rPr lang="en-US" dirty="0"/>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then combine this with trip records data collected by the Taxi and Limousine commission in New York. They have platform ID but not driver ID, time and location of every trip done by every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take price breakdowns from B's website to help us approximate prices for these trips.</a:t>
            </a:r>
          </a:p>
        </p:txBody>
      </p:sp>
      <p:sp>
        <p:nvSpPr>
          <p:cNvPr id="4" name="Slide Number Placeholder 3">
            <a:extLst>
              <a:ext uri="{FF2B5EF4-FFF2-40B4-BE49-F238E27FC236}">
                <a16:creationId xmlns:a16="http://schemas.microsoft.com/office/drawing/2014/main" id="{8E54833D-92CA-8169-7859-62D769D83385}"/>
              </a:ext>
            </a:extLst>
          </p:cNvPr>
          <p:cNvSpPr>
            <a:spLocks noGrp="1"/>
          </p:cNvSpPr>
          <p:nvPr>
            <p:ph type="sldNum" sz="quarter" idx="10"/>
          </p:nvPr>
        </p:nvSpPr>
        <p:spPr/>
        <p:txBody>
          <a:bodyPr/>
          <a:lstStyle/>
          <a:p>
            <a:fld id="{E6BB3A5F-78DC-4EAE-8F4D-F74258645616}" type="slidenum">
              <a:rPr lang="en-US" smtClean="0"/>
              <a:t>28</a:t>
            </a:fld>
            <a:endParaRPr lang="en-US"/>
          </a:p>
        </p:txBody>
      </p:sp>
    </p:spTree>
    <p:extLst>
      <p:ext uri="{BB962C8B-B14F-4D97-AF65-F5344CB8AC3E}">
        <p14:creationId xmlns:p14="http://schemas.microsoft.com/office/powerpoint/2010/main" val="2387859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6832B-4D92-B36D-1251-C463AF9B31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8ADA9D-0CCC-8280-5EDC-426A147817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EE43AC-9878-A601-184F-4618A1F0294F}"/>
              </a:ext>
            </a:extLst>
          </p:cNvPr>
          <p:cNvSpPr>
            <a:spLocks noGrp="1"/>
          </p:cNvSpPr>
          <p:nvPr>
            <p:ph type="body" idx="1"/>
          </p:nvPr>
        </p:nvSpPr>
        <p:spPr/>
        <p:txBody>
          <a:bodyPr/>
          <a:lstStyle/>
          <a:p>
            <a:r>
              <a:rPr lang="en-US" dirty="0"/>
              <a:t>We’re leveraging two large datasets.</a:t>
            </a:r>
          </a:p>
          <a:p>
            <a:endParaRPr lang="en-US" dirty="0"/>
          </a:p>
          <a:p>
            <a:r>
              <a:rPr lang="en-US" dirty="0">
                <a:effectLst/>
              </a:rPr>
              <a:t>First, we have a data from our ride-hailing partner. For three months in 2017, we observe information about drivers’ work sessions, which are times they continuously work without a break. We know about their first and last trips for the session. </a:t>
            </a:r>
            <a:r>
              <a:rPr lang="en-US" dirty="0"/>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then combine this with trip records data collected by the Taxi and Limousine commission in New York. They have platform ID but not driver ID, time and location of every trip done by every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take price breakdowns from B's website to help us approximate prices for these trips.</a:t>
            </a:r>
          </a:p>
        </p:txBody>
      </p:sp>
      <p:sp>
        <p:nvSpPr>
          <p:cNvPr id="4" name="Slide Number Placeholder 3">
            <a:extLst>
              <a:ext uri="{FF2B5EF4-FFF2-40B4-BE49-F238E27FC236}">
                <a16:creationId xmlns:a16="http://schemas.microsoft.com/office/drawing/2014/main" id="{23679095-2281-84BA-9E48-9356BC95A583}"/>
              </a:ext>
            </a:extLst>
          </p:cNvPr>
          <p:cNvSpPr>
            <a:spLocks noGrp="1"/>
          </p:cNvSpPr>
          <p:nvPr>
            <p:ph type="sldNum" sz="quarter" idx="10"/>
          </p:nvPr>
        </p:nvSpPr>
        <p:spPr/>
        <p:txBody>
          <a:bodyPr/>
          <a:lstStyle/>
          <a:p>
            <a:fld id="{E6BB3A5F-78DC-4EAE-8F4D-F74258645616}" type="slidenum">
              <a:rPr lang="en-US" smtClean="0"/>
              <a:t>29</a:t>
            </a:fld>
            <a:endParaRPr lang="en-US"/>
          </a:p>
        </p:txBody>
      </p:sp>
    </p:spTree>
    <p:extLst>
      <p:ext uri="{BB962C8B-B14F-4D97-AF65-F5344CB8AC3E}">
        <p14:creationId xmlns:p14="http://schemas.microsoft.com/office/powerpoint/2010/main" val="1652122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these datasets, we can look at how time and location play a role in the market conditions and in workers’ decisions. On the left, we have how likely there would be a supply shortage at the competing firm, which may indicate a potential surge pricing there.</a:t>
            </a:r>
          </a:p>
          <a:p>
            <a:endParaRPr lang="en-US" dirty="0"/>
          </a:p>
          <a:p>
            <a:r>
              <a:rPr lang="en-US" dirty="0"/>
              <a:t>On the right, how likely drivers on A are to quit working at each location and time. </a:t>
            </a:r>
          </a:p>
          <a:p>
            <a:endParaRPr lang="en-US" dirty="0"/>
          </a:p>
          <a:p>
            <a:r>
              <a:rPr lang="en-US" dirty="0"/>
              <a:t>Our identification strategy, to explain the right map by the left map, relies on these temporal and spatial variations of the values of working for both platforms.</a:t>
            </a:r>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30</a:t>
            </a:fld>
            <a:endParaRPr lang="en-US"/>
          </a:p>
        </p:txBody>
      </p:sp>
    </p:spTree>
    <p:extLst>
      <p:ext uri="{BB962C8B-B14F-4D97-AF65-F5344CB8AC3E}">
        <p14:creationId xmlns:p14="http://schemas.microsoft.com/office/powerpoint/2010/main" val="4142478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these datasets, we can look at how time and location play a role in the market conditions and in workers’ decisions. On the left, we have how likely there would be a supply shortage at the competing firm, which may indicate a potential surge pricing there.</a:t>
            </a:r>
          </a:p>
          <a:p>
            <a:endParaRPr lang="en-US" dirty="0"/>
          </a:p>
          <a:p>
            <a:r>
              <a:rPr lang="en-US" dirty="0"/>
              <a:t>On the right, how likely drivers on A are to quit working at each location and time. </a:t>
            </a:r>
          </a:p>
          <a:p>
            <a:endParaRPr lang="en-US" dirty="0"/>
          </a:p>
          <a:p>
            <a:r>
              <a:rPr lang="en-US" dirty="0"/>
              <a:t>Our identification strategy, to explain the right map by the left map, relies on these temporal and spatial variations of the values of working for both platforms.</a:t>
            </a:r>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31</a:t>
            </a:fld>
            <a:endParaRPr lang="en-US"/>
          </a:p>
        </p:txBody>
      </p:sp>
    </p:spTree>
    <p:extLst>
      <p:ext uri="{BB962C8B-B14F-4D97-AF65-F5344CB8AC3E}">
        <p14:creationId xmlns:p14="http://schemas.microsoft.com/office/powerpoint/2010/main" val="224875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I’ll first introduce the key parameters that characterize our ride-hailing drivers.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[5 mins]</a:t>
            </a:r>
          </a:p>
        </p:txBody>
      </p:sp>
      <p:sp>
        <p:nvSpPr>
          <p:cNvPr id="4" name="Slide Number Placeholder 3"/>
          <p:cNvSpPr>
            <a:spLocks noGrp="1"/>
          </p:cNvSpPr>
          <p:nvPr>
            <p:ph type="sldNum" sz="quarter" idx="10"/>
          </p:nvPr>
        </p:nvSpPr>
        <p:spPr/>
        <p:txBody>
          <a:bodyPr/>
          <a:lstStyle/>
          <a:p>
            <a:fld id="{E6BB3A5F-78DC-4EAE-8F4D-F74258645616}" type="slidenum">
              <a:rPr lang="en-US" smtClean="0"/>
              <a:t>32</a:t>
            </a:fld>
            <a:endParaRPr lang="en-US"/>
          </a:p>
        </p:txBody>
      </p:sp>
    </p:spTree>
    <p:extLst>
      <p:ext uri="{BB962C8B-B14F-4D97-AF65-F5344CB8AC3E}">
        <p14:creationId xmlns:p14="http://schemas.microsoft.com/office/powerpoint/2010/main" val="2596017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C42C0-C947-5EB6-8DE9-701AD946C6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EB449-1443-763D-9863-5F7AC4964B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6508F3-1A20-8D1C-58BE-3D30B5C589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6B32D8C7-391C-3D51-6834-298BC7D999A8}"/>
              </a:ext>
            </a:extLst>
          </p:cNvPr>
          <p:cNvSpPr>
            <a:spLocks noGrp="1"/>
          </p:cNvSpPr>
          <p:nvPr>
            <p:ph type="sldNum" sz="quarter" idx="10"/>
          </p:nvPr>
        </p:nvSpPr>
        <p:spPr/>
        <p:txBody>
          <a:bodyPr/>
          <a:lstStyle/>
          <a:p>
            <a:fld id="{E6BB3A5F-78DC-4EAE-8F4D-F74258645616}" type="slidenum">
              <a:rPr lang="en-US" smtClean="0"/>
              <a:t>33</a:t>
            </a:fld>
            <a:endParaRPr lang="en-US"/>
          </a:p>
        </p:txBody>
      </p:sp>
    </p:spTree>
    <p:extLst>
      <p:ext uri="{BB962C8B-B14F-4D97-AF65-F5344CB8AC3E}">
        <p14:creationId xmlns:p14="http://schemas.microsoft.com/office/powerpoint/2010/main" val="39595509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5CFF5-D051-9F70-5078-887D3708C4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BFF47-E7E3-959E-C0F0-BD0FBF1EA1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04CD07-3C42-B131-0924-0C67DE4AD6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C556CC5B-4753-D2F0-6EDD-9BCDAE75B91D}"/>
              </a:ext>
            </a:extLst>
          </p:cNvPr>
          <p:cNvSpPr>
            <a:spLocks noGrp="1"/>
          </p:cNvSpPr>
          <p:nvPr>
            <p:ph type="sldNum" sz="quarter" idx="10"/>
          </p:nvPr>
        </p:nvSpPr>
        <p:spPr/>
        <p:txBody>
          <a:bodyPr/>
          <a:lstStyle/>
          <a:p>
            <a:fld id="{E6BB3A5F-78DC-4EAE-8F4D-F74258645616}" type="slidenum">
              <a:rPr lang="en-US" smtClean="0"/>
              <a:t>34</a:t>
            </a:fld>
            <a:endParaRPr lang="en-US"/>
          </a:p>
        </p:txBody>
      </p:sp>
    </p:spTree>
    <p:extLst>
      <p:ext uri="{BB962C8B-B14F-4D97-AF65-F5344CB8AC3E}">
        <p14:creationId xmlns:p14="http://schemas.microsoft.com/office/powerpoint/2010/main" val="21793080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414E0-84B8-3EE7-5834-2F024B9A5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2A05BB-B12A-A13F-FE39-4591A21F6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8813D1-E308-5456-A3F2-3AF3F01209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CE7B5A17-EE74-FFBA-2598-05DD6762FEA5}"/>
              </a:ext>
            </a:extLst>
          </p:cNvPr>
          <p:cNvSpPr>
            <a:spLocks noGrp="1"/>
          </p:cNvSpPr>
          <p:nvPr>
            <p:ph type="sldNum" sz="quarter" idx="10"/>
          </p:nvPr>
        </p:nvSpPr>
        <p:spPr/>
        <p:txBody>
          <a:bodyPr/>
          <a:lstStyle/>
          <a:p>
            <a:fld id="{E6BB3A5F-78DC-4EAE-8F4D-F74258645616}" type="slidenum">
              <a:rPr lang="en-US" smtClean="0"/>
              <a:t>35</a:t>
            </a:fld>
            <a:endParaRPr lang="en-US"/>
          </a:p>
        </p:txBody>
      </p:sp>
    </p:spTree>
    <p:extLst>
      <p:ext uri="{BB962C8B-B14F-4D97-AF65-F5344CB8AC3E}">
        <p14:creationId xmlns:p14="http://schemas.microsoft.com/office/powerpoint/2010/main" val="969118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answer this question, The first step is to better understand how gig workers actually make decisions.</a:t>
            </a:r>
          </a:p>
        </p:txBody>
      </p:sp>
      <p:sp>
        <p:nvSpPr>
          <p:cNvPr id="4" name="Slide Number Placeholder 3"/>
          <p:cNvSpPr>
            <a:spLocks noGrp="1"/>
          </p:cNvSpPr>
          <p:nvPr>
            <p:ph type="sldNum" sz="quarter" idx="10"/>
          </p:nvPr>
        </p:nvSpPr>
        <p:spPr/>
        <p:txBody>
          <a:bodyPr/>
          <a:lstStyle/>
          <a:p>
            <a:fld id="{E6BB3A5F-78DC-4EAE-8F4D-F74258645616}" type="slidenum">
              <a:rPr lang="en-US" smtClean="0"/>
              <a:t>9</a:t>
            </a:fld>
            <a:endParaRPr lang="en-US"/>
          </a:p>
        </p:txBody>
      </p:sp>
    </p:spTree>
    <p:extLst>
      <p:ext uri="{BB962C8B-B14F-4D97-AF65-F5344CB8AC3E}">
        <p14:creationId xmlns:p14="http://schemas.microsoft.com/office/powerpoint/2010/main" val="678012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622CD-4824-3E17-EE65-4B653F0E27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678882-83AB-1B7F-4D41-10306F1B88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9B3769-F0B1-9394-4ACE-977E410FAF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37DD7156-A118-C9E5-28F4-2D0228DDEFB4}"/>
              </a:ext>
            </a:extLst>
          </p:cNvPr>
          <p:cNvSpPr>
            <a:spLocks noGrp="1"/>
          </p:cNvSpPr>
          <p:nvPr>
            <p:ph type="sldNum" sz="quarter" idx="10"/>
          </p:nvPr>
        </p:nvSpPr>
        <p:spPr/>
        <p:txBody>
          <a:bodyPr/>
          <a:lstStyle/>
          <a:p>
            <a:fld id="{E6BB3A5F-78DC-4EAE-8F4D-F74258645616}" type="slidenum">
              <a:rPr lang="en-US" smtClean="0"/>
              <a:t>36</a:t>
            </a:fld>
            <a:endParaRPr lang="en-US"/>
          </a:p>
        </p:txBody>
      </p:sp>
    </p:spTree>
    <p:extLst>
      <p:ext uri="{BB962C8B-B14F-4D97-AF65-F5344CB8AC3E}">
        <p14:creationId xmlns:p14="http://schemas.microsoft.com/office/powerpoint/2010/main" val="1495901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8C05D-0A71-F603-8022-627CCC70A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4AB7F-5317-4945-50B9-6D056C9E4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325DC9-7D5D-CCF4-A2CB-3C62D297C5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9DC11334-2D98-2BB5-23FC-DD000A39129B}"/>
              </a:ext>
            </a:extLst>
          </p:cNvPr>
          <p:cNvSpPr>
            <a:spLocks noGrp="1"/>
          </p:cNvSpPr>
          <p:nvPr>
            <p:ph type="sldNum" sz="quarter" idx="10"/>
          </p:nvPr>
        </p:nvSpPr>
        <p:spPr/>
        <p:txBody>
          <a:bodyPr/>
          <a:lstStyle/>
          <a:p>
            <a:fld id="{E6BB3A5F-78DC-4EAE-8F4D-F74258645616}" type="slidenum">
              <a:rPr lang="en-US" smtClean="0"/>
              <a:t>37</a:t>
            </a:fld>
            <a:endParaRPr lang="en-US"/>
          </a:p>
        </p:txBody>
      </p:sp>
    </p:spTree>
    <p:extLst>
      <p:ext uri="{BB962C8B-B14F-4D97-AF65-F5344CB8AC3E}">
        <p14:creationId xmlns:p14="http://schemas.microsoft.com/office/powerpoint/2010/main" val="584335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38</a:t>
            </a:fld>
            <a:endParaRPr lang="en-US"/>
          </a:p>
        </p:txBody>
      </p:sp>
    </p:spTree>
    <p:extLst>
      <p:ext uri="{BB962C8B-B14F-4D97-AF65-F5344CB8AC3E}">
        <p14:creationId xmlns:p14="http://schemas.microsoft.com/office/powerpoint/2010/main" val="276256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0D1A8-2F96-B90E-6E79-13A8A7885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CA08B5-8A5F-F3AC-FB31-8FDF732598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9E3CB6-A419-276F-5AAC-69134BDB3DE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6902BE6D-2F40-7495-FD7E-48C191B04505}"/>
              </a:ext>
            </a:extLst>
          </p:cNvPr>
          <p:cNvSpPr>
            <a:spLocks noGrp="1"/>
          </p:cNvSpPr>
          <p:nvPr>
            <p:ph type="sldNum" sz="quarter" idx="10"/>
          </p:nvPr>
        </p:nvSpPr>
        <p:spPr/>
        <p:txBody>
          <a:bodyPr/>
          <a:lstStyle/>
          <a:p>
            <a:fld id="{E6BB3A5F-78DC-4EAE-8F4D-F74258645616}" type="slidenum">
              <a:rPr lang="en-US" smtClean="0"/>
              <a:t>39</a:t>
            </a:fld>
            <a:endParaRPr lang="en-US"/>
          </a:p>
        </p:txBody>
      </p:sp>
    </p:spTree>
    <p:extLst>
      <p:ext uri="{BB962C8B-B14F-4D97-AF65-F5344CB8AC3E}">
        <p14:creationId xmlns:p14="http://schemas.microsoft.com/office/powerpoint/2010/main" val="2612446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15753-5421-10A0-E4F1-39C6E24FA2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8740B8-B8B2-67BC-17F1-BFEE705A80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310FCE-733E-CDD0-BB41-83DFA6483A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953F8598-7C1D-2A8E-B72E-AA235A2BFC91}"/>
              </a:ext>
            </a:extLst>
          </p:cNvPr>
          <p:cNvSpPr>
            <a:spLocks noGrp="1"/>
          </p:cNvSpPr>
          <p:nvPr>
            <p:ph type="sldNum" sz="quarter" idx="10"/>
          </p:nvPr>
        </p:nvSpPr>
        <p:spPr/>
        <p:txBody>
          <a:bodyPr/>
          <a:lstStyle/>
          <a:p>
            <a:fld id="{E6BB3A5F-78DC-4EAE-8F4D-F74258645616}" type="slidenum">
              <a:rPr lang="en-US" smtClean="0"/>
              <a:t>40</a:t>
            </a:fld>
            <a:endParaRPr lang="en-US"/>
          </a:p>
        </p:txBody>
      </p:sp>
    </p:spTree>
    <p:extLst>
      <p:ext uri="{BB962C8B-B14F-4D97-AF65-F5344CB8AC3E}">
        <p14:creationId xmlns:p14="http://schemas.microsoft.com/office/powerpoint/2010/main" val="714580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BCCDD-C6AA-12AE-FCEC-0947E9320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D1A595-F3BE-DDC3-969C-54942003F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C109F8-31A7-1E62-10D1-473BFE783D0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A440181E-3884-CF70-6169-D4B6287FDED3}"/>
              </a:ext>
            </a:extLst>
          </p:cNvPr>
          <p:cNvSpPr>
            <a:spLocks noGrp="1"/>
          </p:cNvSpPr>
          <p:nvPr>
            <p:ph type="sldNum" sz="quarter" idx="10"/>
          </p:nvPr>
        </p:nvSpPr>
        <p:spPr/>
        <p:txBody>
          <a:bodyPr/>
          <a:lstStyle/>
          <a:p>
            <a:fld id="{E6BB3A5F-78DC-4EAE-8F4D-F74258645616}" type="slidenum">
              <a:rPr lang="en-US" smtClean="0"/>
              <a:t>41</a:t>
            </a:fld>
            <a:endParaRPr lang="en-US"/>
          </a:p>
        </p:txBody>
      </p:sp>
    </p:spTree>
    <p:extLst>
      <p:ext uri="{BB962C8B-B14F-4D97-AF65-F5344CB8AC3E}">
        <p14:creationId xmlns:p14="http://schemas.microsoft.com/office/powerpoint/2010/main" val="20242738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CC0EC-5DDC-A4EB-AC26-5594A22737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2E5BC-C9AD-752A-2FCB-B2997041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9D4A4F-91B1-0209-F1CB-1BE15B4B1B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6BA6BD1F-D4DC-08BB-C508-DDCB85E42171}"/>
              </a:ext>
            </a:extLst>
          </p:cNvPr>
          <p:cNvSpPr>
            <a:spLocks noGrp="1"/>
          </p:cNvSpPr>
          <p:nvPr>
            <p:ph type="sldNum" sz="quarter" idx="10"/>
          </p:nvPr>
        </p:nvSpPr>
        <p:spPr/>
        <p:txBody>
          <a:bodyPr/>
          <a:lstStyle/>
          <a:p>
            <a:fld id="{E6BB3A5F-78DC-4EAE-8F4D-F74258645616}" type="slidenum">
              <a:rPr lang="en-US" smtClean="0"/>
              <a:t>42</a:t>
            </a:fld>
            <a:endParaRPr lang="en-US"/>
          </a:p>
        </p:txBody>
      </p:sp>
    </p:spTree>
    <p:extLst>
      <p:ext uri="{BB962C8B-B14F-4D97-AF65-F5344CB8AC3E}">
        <p14:creationId xmlns:p14="http://schemas.microsoft.com/office/powerpoint/2010/main" val="1954724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6144B-3E31-5811-DE5D-9033217135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DC7C2B-F44F-B567-24A7-67DCA3CE76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908D15-C154-865D-5B59-5904D63E098C}"/>
              </a:ext>
            </a:extLst>
          </p:cNvPr>
          <p:cNvSpPr>
            <a:spLocks noGrp="1"/>
          </p:cNvSpPr>
          <p:nvPr>
            <p:ph type="body" idx="1"/>
          </p:nvPr>
        </p:nvSpPr>
        <p:spPr/>
        <p:txBody>
          <a:bodyPr/>
          <a:lstStyle/>
          <a:p>
            <a:r>
              <a:rPr lang="en-US" dirty="0"/>
              <a:t>We first assume that every driver has the same discount factor beta. So, they are all the same on how forward-looking they are</a:t>
            </a:r>
          </a:p>
          <a:p>
            <a:endParaRPr lang="en-US" dirty="0"/>
          </a:p>
          <a:p>
            <a:r>
              <a:rPr lang="en-US" dirty="0"/>
              <a:t>We model the heterogeneity of these drivers by their individual cost of working for a unit time interval. [CLICK]</a:t>
            </a:r>
          </a:p>
          <a:p>
            <a:endParaRPr lang="en-US" dirty="0"/>
          </a:p>
          <a:p>
            <a:r>
              <a:rPr lang="en-US" dirty="0"/>
              <a:t>So all drivers have their own costs, and these costs are drawn from a truncated normal with parameters mu and sigma^2.</a:t>
            </a:r>
          </a:p>
          <a:p>
            <a:endParaRPr lang="en-US" dirty="0"/>
          </a:p>
          <a:p>
            <a:r>
              <a:rPr lang="en-US" dirty="0"/>
              <a:t>Essentially, we’re going to estimate these 3 parameters: beta, mu, and sigma.</a:t>
            </a:r>
          </a:p>
        </p:txBody>
      </p:sp>
      <p:sp>
        <p:nvSpPr>
          <p:cNvPr id="4" name="Slide Number Placeholder 3">
            <a:extLst>
              <a:ext uri="{FF2B5EF4-FFF2-40B4-BE49-F238E27FC236}">
                <a16:creationId xmlns:a16="http://schemas.microsoft.com/office/drawing/2014/main" id="{05EB3436-FEDB-4760-D52B-7403A6E40E60}"/>
              </a:ext>
            </a:extLst>
          </p:cNvPr>
          <p:cNvSpPr>
            <a:spLocks noGrp="1"/>
          </p:cNvSpPr>
          <p:nvPr>
            <p:ph type="sldNum" sz="quarter" idx="10"/>
          </p:nvPr>
        </p:nvSpPr>
        <p:spPr/>
        <p:txBody>
          <a:bodyPr/>
          <a:lstStyle/>
          <a:p>
            <a:fld id="{E6BB3A5F-78DC-4EAE-8F4D-F74258645616}" type="slidenum">
              <a:rPr lang="en-US" smtClean="0"/>
              <a:t>43</a:t>
            </a:fld>
            <a:endParaRPr lang="en-US"/>
          </a:p>
        </p:txBody>
      </p:sp>
    </p:spTree>
    <p:extLst>
      <p:ext uri="{BB962C8B-B14F-4D97-AF65-F5344CB8AC3E}">
        <p14:creationId xmlns:p14="http://schemas.microsoft.com/office/powerpoint/2010/main" val="21548195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0144D-5815-035C-83AC-F3AE52C669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1E69AA-9EDC-8A89-4160-0F237269D4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EEF3E5-5F24-19B6-C909-0B340353B673}"/>
              </a:ext>
            </a:extLst>
          </p:cNvPr>
          <p:cNvSpPr>
            <a:spLocks noGrp="1"/>
          </p:cNvSpPr>
          <p:nvPr>
            <p:ph type="body" idx="1"/>
          </p:nvPr>
        </p:nvSpPr>
        <p:spPr/>
        <p:txBody>
          <a:bodyPr/>
          <a:lstStyle/>
          <a:p>
            <a:r>
              <a:rPr lang="en-US" dirty="0"/>
              <a:t>We first assume that every driver has the same discount factor beta. So, they are all the same on how forward-looking they are</a:t>
            </a:r>
          </a:p>
          <a:p>
            <a:endParaRPr lang="en-US" dirty="0"/>
          </a:p>
          <a:p>
            <a:r>
              <a:rPr lang="en-US" dirty="0"/>
              <a:t>We model the heterogeneity of these drivers by their individual cost of working for a unit time interval. [CLICK]</a:t>
            </a:r>
          </a:p>
          <a:p>
            <a:endParaRPr lang="en-US" dirty="0"/>
          </a:p>
          <a:p>
            <a:r>
              <a:rPr lang="en-US" dirty="0"/>
              <a:t>So all drivers have their own costs, and these costs are drawn from a truncated normal with parameters mu and sigma^2.</a:t>
            </a:r>
          </a:p>
          <a:p>
            <a:endParaRPr lang="en-US" dirty="0"/>
          </a:p>
          <a:p>
            <a:r>
              <a:rPr lang="en-US" dirty="0"/>
              <a:t>Essentially, we’re going to estimate these 3 parameters: beta, mu, and sigma.</a:t>
            </a:r>
          </a:p>
        </p:txBody>
      </p:sp>
      <p:sp>
        <p:nvSpPr>
          <p:cNvPr id="4" name="Slide Number Placeholder 3">
            <a:extLst>
              <a:ext uri="{FF2B5EF4-FFF2-40B4-BE49-F238E27FC236}">
                <a16:creationId xmlns:a16="http://schemas.microsoft.com/office/drawing/2014/main" id="{9D680C23-5D59-4F44-D9D4-D32CEA2BBE4E}"/>
              </a:ext>
            </a:extLst>
          </p:cNvPr>
          <p:cNvSpPr>
            <a:spLocks noGrp="1"/>
          </p:cNvSpPr>
          <p:nvPr>
            <p:ph type="sldNum" sz="quarter" idx="10"/>
          </p:nvPr>
        </p:nvSpPr>
        <p:spPr/>
        <p:txBody>
          <a:bodyPr/>
          <a:lstStyle/>
          <a:p>
            <a:fld id="{E6BB3A5F-78DC-4EAE-8F4D-F74258645616}" type="slidenum">
              <a:rPr lang="en-US" smtClean="0"/>
              <a:t>44</a:t>
            </a:fld>
            <a:endParaRPr lang="en-US"/>
          </a:p>
        </p:txBody>
      </p:sp>
    </p:spTree>
    <p:extLst>
      <p:ext uri="{BB962C8B-B14F-4D97-AF65-F5344CB8AC3E}">
        <p14:creationId xmlns:p14="http://schemas.microsoft.com/office/powerpoint/2010/main" val="39831252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3A080-86B8-3091-C84B-52940CC6A3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082E7D-5019-B384-0F54-DEF27A42E9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5C4705-3043-1B7A-8172-87453FCDFB72}"/>
              </a:ext>
            </a:extLst>
          </p:cNvPr>
          <p:cNvSpPr>
            <a:spLocks noGrp="1"/>
          </p:cNvSpPr>
          <p:nvPr>
            <p:ph type="body" idx="1"/>
          </p:nvPr>
        </p:nvSpPr>
        <p:spPr/>
        <p:txBody>
          <a:bodyPr/>
          <a:lstStyle/>
          <a:p>
            <a:r>
              <a:rPr lang="en-US" dirty="0"/>
              <a:t>We first assume that every driver has the same discount factor beta. So, they are all the same on how forward-looking they are</a:t>
            </a:r>
          </a:p>
          <a:p>
            <a:endParaRPr lang="en-US" dirty="0"/>
          </a:p>
          <a:p>
            <a:r>
              <a:rPr lang="en-US" dirty="0"/>
              <a:t>We model the heterogeneity of these drivers by their individual cost of working for a unit time interval. [CLICK]</a:t>
            </a:r>
          </a:p>
          <a:p>
            <a:endParaRPr lang="en-US" dirty="0"/>
          </a:p>
          <a:p>
            <a:r>
              <a:rPr lang="en-US" dirty="0"/>
              <a:t>So all drivers have their own costs, and these costs are drawn from a truncated normal with parameters mu and sigma^2.</a:t>
            </a:r>
          </a:p>
          <a:p>
            <a:endParaRPr lang="en-US" dirty="0"/>
          </a:p>
          <a:p>
            <a:r>
              <a:rPr lang="en-US" dirty="0"/>
              <a:t>Essentially, we’re going to estimate these 3 parameters: beta, mu, and sigma.</a:t>
            </a:r>
          </a:p>
        </p:txBody>
      </p:sp>
      <p:sp>
        <p:nvSpPr>
          <p:cNvPr id="4" name="Slide Number Placeholder 3">
            <a:extLst>
              <a:ext uri="{FF2B5EF4-FFF2-40B4-BE49-F238E27FC236}">
                <a16:creationId xmlns:a16="http://schemas.microsoft.com/office/drawing/2014/main" id="{F1F131EE-7922-8923-8571-ABB31A0FDD8D}"/>
              </a:ext>
            </a:extLst>
          </p:cNvPr>
          <p:cNvSpPr>
            <a:spLocks noGrp="1"/>
          </p:cNvSpPr>
          <p:nvPr>
            <p:ph type="sldNum" sz="quarter" idx="10"/>
          </p:nvPr>
        </p:nvSpPr>
        <p:spPr/>
        <p:txBody>
          <a:bodyPr/>
          <a:lstStyle/>
          <a:p>
            <a:fld id="{E6BB3A5F-78DC-4EAE-8F4D-F74258645616}" type="slidenum">
              <a:rPr lang="en-US" smtClean="0"/>
              <a:t>45</a:t>
            </a:fld>
            <a:endParaRPr lang="en-US"/>
          </a:p>
        </p:txBody>
      </p:sp>
    </p:spTree>
    <p:extLst>
      <p:ext uri="{BB962C8B-B14F-4D97-AF65-F5344CB8AC3E}">
        <p14:creationId xmlns:p14="http://schemas.microsoft.com/office/powerpoint/2010/main" val="1721437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D729C-E34D-8210-3D04-463C79E78A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4B44FC-2665-19FC-8F85-D7ACA92F6D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C9FB40-8DB8-0964-84C6-6C82DD6F1B3D}"/>
              </a:ext>
            </a:extLst>
          </p:cNvPr>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a:extLst>
              <a:ext uri="{FF2B5EF4-FFF2-40B4-BE49-F238E27FC236}">
                <a16:creationId xmlns:a16="http://schemas.microsoft.com/office/drawing/2014/main" id="{E5454032-82EB-56D7-FAC1-B5A158113419}"/>
              </a:ext>
            </a:extLst>
          </p:cNvPr>
          <p:cNvSpPr>
            <a:spLocks noGrp="1"/>
          </p:cNvSpPr>
          <p:nvPr>
            <p:ph type="sldNum" sz="quarter" idx="10"/>
          </p:nvPr>
        </p:nvSpPr>
        <p:spPr/>
        <p:txBody>
          <a:bodyPr/>
          <a:lstStyle/>
          <a:p>
            <a:fld id="{E6BB3A5F-78DC-4EAE-8F4D-F74258645616}" type="slidenum">
              <a:rPr lang="en-US" smtClean="0"/>
              <a:t>10</a:t>
            </a:fld>
            <a:endParaRPr lang="en-US"/>
          </a:p>
        </p:txBody>
      </p:sp>
    </p:spTree>
    <p:extLst>
      <p:ext uri="{BB962C8B-B14F-4D97-AF65-F5344CB8AC3E}">
        <p14:creationId xmlns:p14="http://schemas.microsoft.com/office/powerpoint/2010/main" val="27948193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E5D20-DF82-808B-5F67-D5AB2177B1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C94411-F85C-2146-FBEC-0468B3EABE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FA192-978D-A4F7-F6F9-8DF264AD1520}"/>
              </a:ext>
            </a:extLst>
          </p:cNvPr>
          <p:cNvSpPr>
            <a:spLocks noGrp="1"/>
          </p:cNvSpPr>
          <p:nvPr>
            <p:ph type="body" idx="1"/>
          </p:nvPr>
        </p:nvSpPr>
        <p:spPr/>
        <p:txBody>
          <a:bodyPr/>
          <a:lstStyle/>
          <a:p>
            <a:r>
              <a:rPr lang="en-US" dirty="0"/>
              <a:t>We first assume that every driver has the same discount factor beta. So, they are all the same on how forward-looking they are</a:t>
            </a:r>
          </a:p>
          <a:p>
            <a:endParaRPr lang="en-US" dirty="0"/>
          </a:p>
          <a:p>
            <a:r>
              <a:rPr lang="en-US" dirty="0"/>
              <a:t>We model the heterogeneity of these drivers by their individual cost of working for a unit time interval. [CLICK]</a:t>
            </a:r>
          </a:p>
          <a:p>
            <a:endParaRPr lang="en-US" dirty="0"/>
          </a:p>
          <a:p>
            <a:r>
              <a:rPr lang="en-US" dirty="0"/>
              <a:t>So all drivers have their own costs, and these costs are drawn from a truncated normal with parameters mu and sigma^2.</a:t>
            </a:r>
          </a:p>
          <a:p>
            <a:endParaRPr lang="en-US" dirty="0"/>
          </a:p>
          <a:p>
            <a:r>
              <a:rPr lang="en-US" dirty="0"/>
              <a:t>Essentially, we’re going to estimate these 3 parameters: beta, mu, and sigma.</a:t>
            </a:r>
          </a:p>
        </p:txBody>
      </p:sp>
      <p:sp>
        <p:nvSpPr>
          <p:cNvPr id="4" name="Slide Number Placeholder 3">
            <a:extLst>
              <a:ext uri="{FF2B5EF4-FFF2-40B4-BE49-F238E27FC236}">
                <a16:creationId xmlns:a16="http://schemas.microsoft.com/office/drawing/2014/main" id="{4AD16FFF-B841-A013-D27C-741510F6BDF4}"/>
              </a:ext>
            </a:extLst>
          </p:cNvPr>
          <p:cNvSpPr>
            <a:spLocks noGrp="1"/>
          </p:cNvSpPr>
          <p:nvPr>
            <p:ph type="sldNum" sz="quarter" idx="10"/>
          </p:nvPr>
        </p:nvSpPr>
        <p:spPr/>
        <p:txBody>
          <a:bodyPr/>
          <a:lstStyle/>
          <a:p>
            <a:fld id="{E6BB3A5F-78DC-4EAE-8F4D-F74258645616}" type="slidenum">
              <a:rPr lang="en-US" smtClean="0"/>
              <a:t>46</a:t>
            </a:fld>
            <a:endParaRPr lang="en-US"/>
          </a:p>
        </p:txBody>
      </p:sp>
    </p:spTree>
    <p:extLst>
      <p:ext uri="{BB962C8B-B14F-4D97-AF65-F5344CB8AC3E}">
        <p14:creationId xmlns:p14="http://schemas.microsoft.com/office/powerpoint/2010/main" val="30760961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assume that every driver has the same discount factor beta. So, they are all the same on how forward-looking they are</a:t>
            </a:r>
          </a:p>
          <a:p>
            <a:endParaRPr lang="en-US" dirty="0"/>
          </a:p>
          <a:p>
            <a:r>
              <a:rPr lang="en-US" dirty="0"/>
              <a:t>We model the heterogeneity of these drivers by their individual cost of working for a unit time interval. [CLICK]</a:t>
            </a:r>
          </a:p>
          <a:p>
            <a:endParaRPr lang="en-US" dirty="0"/>
          </a:p>
          <a:p>
            <a:r>
              <a:rPr lang="en-US" dirty="0"/>
              <a:t>So all drivers have their own costs, and these costs are drawn from a truncated normal with parameters mu and sigma^2.</a:t>
            </a:r>
          </a:p>
          <a:p>
            <a:endParaRPr lang="en-US" dirty="0"/>
          </a:p>
          <a:p>
            <a:r>
              <a:rPr lang="en-US" dirty="0"/>
              <a:t>Essentially, we’re going to estimate these 3 parameters: beta, mu, and sigma.</a:t>
            </a:r>
          </a:p>
        </p:txBody>
      </p:sp>
      <p:sp>
        <p:nvSpPr>
          <p:cNvPr id="4" name="Slide Number Placeholder 3"/>
          <p:cNvSpPr>
            <a:spLocks noGrp="1"/>
          </p:cNvSpPr>
          <p:nvPr>
            <p:ph type="sldNum" sz="quarter" idx="10"/>
          </p:nvPr>
        </p:nvSpPr>
        <p:spPr/>
        <p:txBody>
          <a:bodyPr/>
          <a:lstStyle/>
          <a:p>
            <a:fld id="{E6BB3A5F-78DC-4EAE-8F4D-F74258645616}" type="slidenum">
              <a:rPr lang="en-US" smtClean="0"/>
              <a:t>47</a:t>
            </a:fld>
            <a:endParaRPr lang="en-US"/>
          </a:p>
        </p:txBody>
      </p:sp>
    </p:spTree>
    <p:extLst>
      <p:ext uri="{BB962C8B-B14F-4D97-AF65-F5344CB8AC3E}">
        <p14:creationId xmlns:p14="http://schemas.microsoft.com/office/powerpoint/2010/main" val="40562868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77796-A822-D72C-A864-FBCA30F443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51DA6A-3643-D161-A4E3-CD71EDE135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1B034B-02C5-7030-E162-AEA8DF7F925C}"/>
              </a:ext>
            </a:extLst>
          </p:cNvPr>
          <p:cNvSpPr>
            <a:spLocks noGrp="1"/>
          </p:cNvSpPr>
          <p:nvPr>
            <p:ph type="body" idx="1"/>
          </p:nvPr>
        </p:nvSpPr>
        <p:spPr/>
        <p:txBody>
          <a:bodyPr/>
          <a:lstStyle/>
          <a:p>
            <a:r>
              <a:rPr lang="en-US" dirty="0"/>
              <a:t>Here, we’re looking at what fraction of drivers who have been working for the focal firm quitting at different time and location each day. [CLICK]</a:t>
            </a:r>
          </a:p>
          <a:p>
            <a:endParaRPr lang="en-US" dirty="0"/>
          </a:p>
          <a:p>
            <a:r>
              <a:rPr lang="en-US" dirty="0"/>
              <a:t>H refers to the hours, from 7am to 11pm, [CLICK] and L refers to location which is one of the 20 regions in NYC. [CLICK]</a:t>
            </a:r>
          </a:p>
          <a:p>
            <a:endParaRPr lang="en-US" dirty="0"/>
          </a:p>
          <a:p>
            <a:r>
              <a:rPr lang="en-US" dirty="0"/>
              <a:t>Now from the actual data, we can generate a heatmap like this for each day, where each cell represents the true fraction of drivers quitting at particular time and location.</a:t>
            </a:r>
          </a:p>
        </p:txBody>
      </p:sp>
      <p:sp>
        <p:nvSpPr>
          <p:cNvPr id="4" name="Slide Number Placeholder 3">
            <a:extLst>
              <a:ext uri="{FF2B5EF4-FFF2-40B4-BE49-F238E27FC236}">
                <a16:creationId xmlns:a16="http://schemas.microsoft.com/office/drawing/2014/main" id="{24899767-AE1E-7281-AA87-76788BF0B3EE}"/>
              </a:ext>
            </a:extLst>
          </p:cNvPr>
          <p:cNvSpPr>
            <a:spLocks noGrp="1"/>
          </p:cNvSpPr>
          <p:nvPr>
            <p:ph type="sldNum" sz="quarter" idx="10"/>
          </p:nvPr>
        </p:nvSpPr>
        <p:spPr/>
        <p:txBody>
          <a:bodyPr/>
          <a:lstStyle/>
          <a:p>
            <a:fld id="{E6BB3A5F-78DC-4EAE-8F4D-F74258645616}" type="slidenum">
              <a:rPr lang="en-US" smtClean="0"/>
              <a:t>48</a:t>
            </a:fld>
            <a:endParaRPr lang="en-US"/>
          </a:p>
        </p:txBody>
      </p:sp>
    </p:spTree>
    <p:extLst>
      <p:ext uri="{BB962C8B-B14F-4D97-AF65-F5344CB8AC3E}">
        <p14:creationId xmlns:p14="http://schemas.microsoft.com/office/powerpoint/2010/main" val="1224441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looking at what fraction of drivers who have been working for the focal firm quitting at different time and location each day. [CLICK]</a:t>
            </a:r>
          </a:p>
          <a:p>
            <a:endParaRPr lang="en-US" dirty="0"/>
          </a:p>
          <a:p>
            <a:r>
              <a:rPr lang="en-US" dirty="0"/>
              <a:t>H refers to the hours, from 7am to 11pm, [CLICK] and L refers to location which is one of the 20 regions in NYC. [CLICK]</a:t>
            </a:r>
          </a:p>
          <a:p>
            <a:endParaRPr lang="en-US" dirty="0"/>
          </a:p>
          <a:p>
            <a:r>
              <a:rPr lang="en-US" dirty="0"/>
              <a:t>Now from the actual data, we can generate a heatmap like this for each day, where each cell represents the true fraction of drivers quitting at particular time and location.</a:t>
            </a:r>
          </a:p>
        </p:txBody>
      </p:sp>
      <p:sp>
        <p:nvSpPr>
          <p:cNvPr id="4" name="Slide Number Placeholder 3"/>
          <p:cNvSpPr>
            <a:spLocks noGrp="1"/>
          </p:cNvSpPr>
          <p:nvPr>
            <p:ph type="sldNum" sz="quarter" idx="10"/>
          </p:nvPr>
        </p:nvSpPr>
        <p:spPr/>
        <p:txBody>
          <a:bodyPr/>
          <a:lstStyle/>
          <a:p>
            <a:fld id="{E6BB3A5F-78DC-4EAE-8F4D-F74258645616}" type="slidenum">
              <a:rPr lang="en-US" smtClean="0"/>
              <a:t>49</a:t>
            </a:fld>
            <a:endParaRPr lang="en-US"/>
          </a:p>
        </p:txBody>
      </p:sp>
    </p:spTree>
    <p:extLst>
      <p:ext uri="{BB962C8B-B14F-4D97-AF65-F5344CB8AC3E}">
        <p14:creationId xmlns:p14="http://schemas.microsoft.com/office/powerpoint/2010/main" val="3514504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78614-B7C4-4995-6AF9-8136B85D4E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5DB620-6995-2F3D-02F3-BBA2BA6A8F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9928CD-8A5B-0C80-CAE5-D23290C812D2}"/>
              </a:ext>
            </a:extLst>
          </p:cNvPr>
          <p:cNvSpPr>
            <a:spLocks noGrp="1"/>
          </p:cNvSpPr>
          <p:nvPr>
            <p:ph type="body" idx="1"/>
          </p:nvPr>
        </p:nvSpPr>
        <p:spPr/>
        <p:txBody>
          <a:bodyPr/>
          <a:lstStyle/>
          <a:p>
            <a:r>
              <a:rPr lang="en-US" dirty="0"/>
              <a:t>The eventual goal is that we want to find parameters that minimize the distance function between the data and the simulation.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common estimation methods still suffer from the curse of dimensionality in models with rich heterogeneity and the convergence is not guaranteed or can be extremely slow.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we will resort to a better way to learn from data: machine learning. </a:t>
            </a:r>
          </a:p>
        </p:txBody>
      </p:sp>
      <p:sp>
        <p:nvSpPr>
          <p:cNvPr id="4" name="Slide Number Placeholder 3">
            <a:extLst>
              <a:ext uri="{FF2B5EF4-FFF2-40B4-BE49-F238E27FC236}">
                <a16:creationId xmlns:a16="http://schemas.microsoft.com/office/drawing/2014/main" id="{E9D197B7-4291-B2C2-8101-61CB3E6823D8}"/>
              </a:ext>
            </a:extLst>
          </p:cNvPr>
          <p:cNvSpPr>
            <a:spLocks noGrp="1"/>
          </p:cNvSpPr>
          <p:nvPr>
            <p:ph type="sldNum" sz="quarter" idx="10"/>
          </p:nvPr>
        </p:nvSpPr>
        <p:spPr/>
        <p:txBody>
          <a:bodyPr/>
          <a:lstStyle/>
          <a:p>
            <a:fld id="{E6BB3A5F-78DC-4EAE-8F4D-F74258645616}" type="slidenum">
              <a:rPr lang="en-US" smtClean="0"/>
              <a:t>50</a:t>
            </a:fld>
            <a:endParaRPr lang="en-US"/>
          </a:p>
        </p:txBody>
      </p:sp>
    </p:spTree>
    <p:extLst>
      <p:ext uri="{BB962C8B-B14F-4D97-AF65-F5344CB8AC3E}">
        <p14:creationId xmlns:p14="http://schemas.microsoft.com/office/powerpoint/2010/main" val="19680496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06B98-680E-D017-7706-D604EC95BD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C9909D-529A-CEC8-A013-04F8798347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49F847-26E9-61EB-931A-19E337CA168B}"/>
              </a:ext>
            </a:extLst>
          </p:cNvPr>
          <p:cNvSpPr>
            <a:spLocks noGrp="1"/>
          </p:cNvSpPr>
          <p:nvPr>
            <p:ph type="body" idx="1"/>
          </p:nvPr>
        </p:nvSpPr>
        <p:spPr/>
        <p:txBody>
          <a:bodyPr/>
          <a:lstStyle/>
          <a:p>
            <a:r>
              <a:rPr lang="en-US" dirty="0"/>
              <a:t>The eventual goal is that we want to find parameters that minimize the distance function between the data and the simulation.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common estimation methods still suffer from the curse of dimensionality in models with rich heterogeneity and the convergence is not guaranteed or can be extremely slow.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we will resort to a better way to learn from data: machine learning. </a:t>
            </a:r>
          </a:p>
        </p:txBody>
      </p:sp>
      <p:sp>
        <p:nvSpPr>
          <p:cNvPr id="4" name="Slide Number Placeholder 3">
            <a:extLst>
              <a:ext uri="{FF2B5EF4-FFF2-40B4-BE49-F238E27FC236}">
                <a16:creationId xmlns:a16="http://schemas.microsoft.com/office/drawing/2014/main" id="{4D76D24E-3839-1583-39D0-AD5326CD5CED}"/>
              </a:ext>
            </a:extLst>
          </p:cNvPr>
          <p:cNvSpPr>
            <a:spLocks noGrp="1"/>
          </p:cNvSpPr>
          <p:nvPr>
            <p:ph type="sldNum" sz="quarter" idx="10"/>
          </p:nvPr>
        </p:nvSpPr>
        <p:spPr/>
        <p:txBody>
          <a:bodyPr/>
          <a:lstStyle/>
          <a:p>
            <a:fld id="{E6BB3A5F-78DC-4EAE-8F4D-F74258645616}" type="slidenum">
              <a:rPr lang="en-US" smtClean="0"/>
              <a:t>51</a:t>
            </a:fld>
            <a:endParaRPr lang="en-US"/>
          </a:p>
        </p:txBody>
      </p:sp>
    </p:spTree>
    <p:extLst>
      <p:ext uri="{BB962C8B-B14F-4D97-AF65-F5344CB8AC3E}">
        <p14:creationId xmlns:p14="http://schemas.microsoft.com/office/powerpoint/2010/main" val="700244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help us solve computational challenges, we did a lot a lot of pre-</a:t>
            </a:r>
            <a:r>
              <a:rPr lang="en-US" sz="1200" kern="1200" dirty="0" err="1">
                <a:solidFill>
                  <a:schemeClr val="tx1"/>
                </a:solidFill>
                <a:effectLst/>
                <a:latin typeface="+mn-lt"/>
                <a:ea typeface="+mn-ea"/>
                <a:cs typeface="+mn-cs"/>
              </a:rPr>
              <a:t>computationfor</a:t>
            </a:r>
            <a:r>
              <a:rPr lang="en-US" sz="1200" kern="1200" dirty="0">
                <a:solidFill>
                  <a:schemeClr val="tx1"/>
                </a:solidFill>
                <a:effectLst/>
                <a:latin typeface="+mn-lt"/>
                <a:ea typeface="+mn-ea"/>
                <a:cs typeface="+mn-cs"/>
              </a:rPr>
              <a:t>  a grid of  BETA and COSTS values.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each pair, we simulate each driver’s decision 100 times for each day. For one driver, we can generate the distribution of when and where he’s quitting across 100 runs.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can then do the same for the rest of the days, and also for the rest of the drivers in the data.</a:t>
            </a:r>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52</a:t>
            </a:fld>
            <a:endParaRPr lang="en-US"/>
          </a:p>
        </p:txBody>
      </p:sp>
    </p:spTree>
    <p:extLst>
      <p:ext uri="{BB962C8B-B14F-4D97-AF65-F5344CB8AC3E}">
        <p14:creationId xmlns:p14="http://schemas.microsoft.com/office/powerpoint/2010/main" val="684484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69771-5136-1B9E-975B-1CD18A1C0D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94B3F-6FB6-ECE6-434F-91A36DE50D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5FAA83-2FA1-2A99-E4D3-4BFED64D8EAE}"/>
              </a:ext>
            </a:extLst>
          </p:cNvPr>
          <p:cNvSpPr>
            <a:spLocks noGrp="1"/>
          </p:cNvSpPr>
          <p:nvPr>
            <p:ph type="body" idx="1"/>
          </p:nvPr>
        </p:nvSpPr>
        <p:spPr/>
        <p:txBody>
          <a:bodyPr/>
          <a:lstStyle/>
          <a:p>
            <a:r>
              <a:rPr lang="en-US" dirty="0"/>
              <a:t>In the actual simulation, given a set of parameters theta, we first draw each driver’s cost from a truncated normal with mean mu and variance sigma^2.</a:t>
            </a:r>
          </a:p>
          <a:p>
            <a:endParaRPr lang="en-US" dirty="0"/>
          </a:p>
          <a:p>
            <a:r>
              <a:rPr lang="en-US" dirty="0"/>
              <a:t>For the driver </a:t>
            </a:r>
            <a:r>
              <a:rPr lang="en-US" dirty="0" err="1"/>
              <a:t>i</a:t>
            </a:r>
            <a:r>
              <a:rPr lang="en-US" dirty="0"/>
              <a:t> with cost </a:t>
            </a:r>
            <a:r>
              <a:rPr lang="en-US" dirty="0" err="1"/>
              <a:t>c_i</a:t>
            </a:r>
            <a:r>
              <a:rPr lang="en-US" dirty="0"/>
              <a:t>, we revisit our pre-computed distributions. We can find the four nearest points to the pair (beta and </a:t>
            </a:r>
            <a:r>
              <a:rPr lang="en-US" dirty="0" err="1"/>
              <a:t>C_i</a:t>
            </a:r>
            <a:r>
              <a:rPr lang="en-US" dirty="0"/>
              <a:t>)</a:t>
            </a:r>
          </a:p>
          <a:p>
            <a:endParaRPr lang="en-US" dirty="0"/>
          </a:p>
          <a:p>
            <a:r>
              <a:rPr lang="en-US" dirty="0"/>
              <a:t>The new distribution of quitting decision given beta and </a:t>
            </a:r>
            <a:r>
              <a:rPr lang="en-US" dirty="0" err="1"/>
              <a:t>C_i</a:t>
            </a:r>
            <a:r>
              <a:rPr lang="en-US" dirty="0"/>
              <a:t> would be a linear interpolation of the four distributions associated with those four points, based on those distances.</a:t>
            </a:r>
          </a:p>
        </p:txBody>
      </p:sp>
      <p:sp>
        <p:nvSpPr>
          <p:cNvPr id="4" name="Slide Number Placeholder 3">
            <a:extLst>
              <a:ext uri="{FF2B5EF4-FFF2-40B4-BE49-F238E27FC236}">
                <a16:creationId xmlns:a16="http://schemas.microsoft.com/office/drawing/2014/main" id="{EBA6C30A-35E4-31B8-067C-2D4BA65182DE}"/>
              </a:ext>
            </a:extLst>
          </p:cNvPr>
          <p:cNvSpPr>
            <a:spLocks noGrp="1"/>
          </p:cNvSpPr>
          <p:nvPr>
            <p:ph type="sldNum" sz="quarter" idx="10"/>
          </p:nvPr>
        </p:nvSpPr>
        <p:spPr/>
        <p:txBody>
          <a:bodyPr/>
          <a:lstStyle/>
          <a:p>
            <a:fld id="{E6BB3A5F-78DC-4EAE-8F4D-F74258645616}" type="slidenum">
              <a:rPr lang="en-US" smtClean="0"/>
              <a:t>53</a:t>
            </a:fld>
            <a:endParaRPr lang="en-US"/>
          </a:p>
        </p:txBody>
      </p:sp>
    </p:spTree>
    <p:extLst>
      <p:ext uri="{BB962C8B-B14F-4D97-AF65-F5344CB8AC3E}">
        <p14:creationId xmlns:p14="http://schemas.microsoft.com/office/powerpoint/2010/main" val="18100277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D36CB-1632-B48C-7052-21BF46F527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5C5E0-8A9D-319A-3761-98C641F365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83B07E-F2D9-023F-69D6-2ADE77E59F60}"/>
              </a:ext>
            </a:extLst>
          </p:cNvPr>
          <p:cNvSpPr>
            <a:spLocks noGrp="1"/>
          </p:cNvSpPr>
          <p:nvPr>
            <p:ph type="body" idx="1"/>
          </p:nvPr>
        </p:nvSpPr>
        <p:spPr/>
        <p:txBody>
          <a:bodyPr/>
          <a:lstStyle/>
          <a:p>
            <a:r>
              <a:rPr lang="en-US" dirty="0"/>
              <a:t>In the actual simulation, given a set of parameters theta, we first draw each driver’s cost from a truncated normal with mean mu and variance sigma^2.</a:t>
            </a:r>
          </a:p>
          <a:p>
            <a:endParaRPr lang="en-US" dirty="0"/>
          </a:p>
          <a:p>
            <a:r>
              <a:rPr lang="en-US" dirty="0"/>
              <a:t>For the driver </a:t>
            </a:r>
            <a:r>
              <a:rPr lang="en-US" dirty="0" err="1"/>
              <a:t>i</a:t>
            </a:r>
            <a:r>
              <a:rPr lang="en-US" dirty="0"/>
              <a:t> with cost </a:t>
            </a:r>
            <a:r>
              <a:rPr lang="en-US" dirty="0" err="1"/>
              <a:t>c_i</a:t>
            </a:r>
            <a:r>
              <a:rPr lang="en-US" dirty="0"/>
              <a:t>, we revisit our pre-computed distributions. We can find the four nearest points to the pair (beta and </a:t>
            </a:r>
            <a:r>
              <a:rPr lang="en-US" dirty="0" err="1"/>
              <a:t>C_i</a:t>
            </a:r>
            <a:r>
              <a:rPr lang="en-US" dirty="0"/>
              <a:t>)</a:t>
            </a:r>
          </a:p>
          <a:p>
            <a:endParaRPr lang="en-US" dirty="0"/>
          </a:p>
          <a:p>
            <a:r>
              <a:rPr lang="en-US" dirty="0"/>
              <a:t>The new distribution of quitting decision given beta and </a:t>
            </a:r>
            <a:r>
              <a:rPr lang="en-US" dirty="0" err="1"/>
              <a:t>C_i</a:t>
            </a:r>
            <a:r>
              <a:rPr lang="en-US" dirty="0"/>
              <a:t> would be a linear interpolation of the four distributions associated with those four points, based on those distances.</a:t>
            </a:r>
          </a:p>
        </p:txBody>
      </p:sp>
      <p:sp>
        <p:nvSpPr>
          <p:cNvPr id="4" name="Slide Number Placeholder 3">
            <a:extLst>
              <a:ext uri="{FF2B5EF4-FFF2-40B4-BE49-F238E27FC236}">
                <a16:creationId xmlns:a16="http://schemas.microsoft.com/office/drawing/2014/main" id="{86839210-40AC-7E52-F00B-81368C98C681}"/>
              </a:ext>
            </a:extLst>
          </p:cNvPr>
          <p:cNvSpPr>
            <a:spLocks noGrp="1"/>
          </p:cNvSpPr>
          <p:nvPr>
            <p:ph type="sldNum" sz="quarter" idx="10"/>
          </p:nvPr>
        </p:nvSpPr>
        <p:spPr/>
        <p:txBody>
          <a:bodyPr/>
          <a:lstStyle/>
          <a:p>
            <a:fld id="{E6BB3A5F-78DC-4EAE-8F4D-F74258645616}" type="slidenum">
              <a:rPr lang="en-US" smtClean="0"/>
              <a:t>54</a:t>
            </a:fld>
            <a:endParaRPr lang="en-US"/>
          </a:p>
        </p:txBody>
      </p:sp>
    </p:spTree>
    <p:extLst>
      <p:ext uri="{BB962C8B-B14F-4D97-AF65-F5344CB8AC3E}">
        <p14:creationId xmlns:p14="http://schemas.microsoft.com/office/powerpoint/2010/main" val="34473427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algorithm we will use is called a generative adversarial network or GAN. Its framework is a minimax game between two players over classification 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purpose of GAN is to generate artificial data like images that look real. Our goal here is to obtain estimates of structural model that can generate data that look real, as if it was produced by real workers.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generator is an algorithm to simulate synthetic data; its objective is to find a data-generating algorithm that confuses the discriminator. The discriminator is a classification algorithm that distinguishes observed data from simulated data; it takes a data point as input and classifies if it comes from observed data or simulated data; its objective is to maximize the accuracy of its classification.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55</a:t>
            </a:fld>
            <a:endParaRPr lang="en-US"/>
          </a:p>
        </p:txBody>
      </p:sp>
    </p:spTree>
    <p:extLst>
      <p:ext uri="{BB962C8B-B14F-4D97-AF65-F5344CB8AC3E}">
        <p14:creationId xmlns:p14="http://schemas.microsoft.com/office/powerpoint/2010/main" val="3210514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D4DBF-6DB7-84B3-0557-9A0E4FB0B8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BF818-C1BB-9559-6A29-DA0C21ECD4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07D534-B4D1-918E-D0BF-90AFAA31B500}"/>
              </a:ext>
            </a:extLst>
          </p:cNvPr>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a:extLst>
              <a:ext uri="{FF2B5EF4-FFF2-40B4-BE49-F238E27FC236}">
                <a16:creationId xmlns:a16="http://schemas.microsoft.com/office/drawing/2014/main" id="{F74A9CF5-E880-4203-E68B-714D0A2EDE4F}"/>
              </a:ext>
            </a:extLst>
          </p:cNvPr>
          <p:cNvSpPr>
            <a:spLocks noGrp="1"/>
          </p:cNvSpPr>
          <p:nvPr>
            <p:ph type="sldNum" sz="quarter" idx="10"/>
          </p:nvPr>
        </p:nvSpPr>
        <p:spPr/>
        <p:txBody>
          <a:bodyPr/>
          <a:lstStyle/>
          <a:p>
            <a:fld id="{E6BB3A5F-78DC-4EAE-8F4D-F74258645616}" type="slidenum">
              <a:rPr lang="en-US" smtClean="0"/>
              <a:t>11</a:t>
            </a:fld>
            <a:endParaRPr lang="en-US"/>
          </a:p>
        </p:txBody>
      </p:sp>
    </p:spTree>
    <p:extLst>
      <p:ext uri="{BB962C8B-B14F-4D97-AF65-F5344CB8AC3E}">
        <p14:creationId xmlns:p14="http://schemas.microsoft.com/office/powerpoint/2010/main" val="23352386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3CD1E-8BC3-20D4-3E0E-328BCD471A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C41B1-1778-D564-9555-F4151B625F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C5507F-FD63-972F-5D28-CB03B0E108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algorithm we will use is called a generative adversarial network or GAN. Its framework is a minimax game between two players over classification 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purpose of GAN is to generate artificial data like images that look real. Our goal here is to obtain estimates of structural model that can generate data that look real, as if it was produced by real workers.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generator is an algorithm to simulate synthetic data; its objective is to find a data-generating algorithm that confuses the discriminator. The discriminator is a classification algorithm that distinguishes observed data from simulated data; it takes a data point as input and classifies if it comes from observed data or simulated data; its objective is to maximize the accuracy of its classification.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6041C91B-CECE-0EE1-A5F1-1229EF4407A1}"/>
              </a:ext>
            </a:extLst>
          </p:cNvPr>
          <p:cNvSpPr>
            <a:spLocks noGrp="1"/>
          </p:cNvSpPr>
          <p:nvPr>
            <p:ph type="sldNum" sz="quarter" idx="10"/>
          </p:nvPr>
        </p:nvSpPr>
        <p:spPr/>
        <p:txBody>
          <a:bodyPr/>
          <a:lstStyle/>
          <a:p>
            <a:fld id="{E6BB3A5F-78DC-4EAE-8F4D-F74258645616}" type="slidenum">
              <a:rPr lang="en-US" smtClean="0"/>
              <a:t>56</a:t>
            </a:fld>
            <a:endParaRPr lang="en-US"/>
          </a:p>
        </p:txBody>
      </p:sp>
    </p:spTree>
    <p:extLst>
      <p:ext uri="{BB962C8B-B14F-4D97-AF65-F5344CB8AC3E}">
        <p14:creationId xmlns:p14="http://schemas.microsoft.com/office/powerpoint/2010/main" val="4676837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8375C-978A-CD60-1EEA-467DB68E6B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6479CB-F859-2406-25A6-0B1FB34D81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86DED5-E57C-6C7B-E7E7-182662D2470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algorithm we will use is called a generative adversarial network or GAN. Its framework is a minimax game between two players over classification 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purpose of GAN is to generate artificial data like images that look real. Our goal here is to obtain estimates of structural model that can generate data that look real, as if it was produced by real workers.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generator is an algorithm to simulate synthetic data; its objective is to find a data-generating algorithm that confuses the discriminator. The discriminator is a classification algorithm that distinguishes observed data from simulated data; it takes a data point as input and classifies if it comes from observed data or simulated data; its objective is to maximize the accuracy of its classification.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7F0F13C5-AC60-CFD7-3A56-2C62528F03AF}"/>
              </a:ext>
            </a:extLst>
          </p:cNvPr>
          <p:cNvSpPr>
            <a:spLocks noGrp="1"/>
          </p:cNvSpPr>
          <p:nvPr>
            <p:ph type="sldNum" sz="quarter" idx="10"/>
          </p:nvPr>
        </p:nvSpPr>
        <p:spPr/>
        <p:txBody>
          <a:bodyPr/>
          <a:lstStyle/>
          <a:p>
            <a:fld id="{E6BB3A5F-78DC-4EAE-8F4D-F74258645616}" type="slidenum">
              <a:rPr lang="en-US" smtClean="0"/>
              <a:t>57</a:t>
            </a:fld>
            <a:endParaRPr lang="en-US"/>
          </a:p>
        </p:txBody>
      </p:sp>
    </p:spTree>
    <p:extLst>
      <p:ext uri="{BB962C8B-B14F-4D97-AF65-F5344CB8AC3E}">
        <p14:creationId xmlns:p14="http://schemas.microsoft.com/office/powerpoint/2010/main" val="14068213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163B9-EC07-982D-6DFC-E4C0484C29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96F65A-72AA-AFE9-3F7A-273A79071D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301CC3-51DF-20EF-2AFF-E7B52C2535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algorithm we will use is called a generative adversarial network or GAN. Its framework is a minimax game between two players over classification 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purpose of GAN is to generate artificial data like images that look real. Our goal here is to obtain estimates of structural model that can generate data that look real, as if it was produced by real workers.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generator is an algorithm to simulate synthetic data; its objective is to find a data-generating algorithm that confuses the discriminator. The discriminator is a classification algorithm that distinguishes observed data from simulated data; it takes a data point as input and classifies if it comes from observed data or simulated data; its objective is to maximize the accuracy of its classification.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D81826D2-E4C8-DEFE-AC5B-F335300197C7}"/>
              </a:ext>
            </a:extLst>
          </p:cNvPr>
          <p:cNvSpPr>
            <a:spLocks noGrp="1"/>
          </p:cNvSpPr>
          <p:nvPr>
            <p:ph type="sldNum" sz="quarter" idx="10"/>
          </p:nvPr>
        </p:nvSpPr>
        <p:spPr/>
        <p:txBody>
          <a:bodyPr/>
          <a:lstStyle/>
          <a:p>
            <a:fld id="{E6BB3A5F-78DC-4EAE-8F4D-F74258645616}" type="slidenum">
              <a:rPr lang="en-US" smtClean="0"/>
              <a:t>58</a:t>
            </a:fld>
            <a:endParaRPr lang="en-US"/>
          </a:p>
        </p:txBody>
      </p:sp>
    </p:spTree>
    <p:extLst>
      <p:ext uri="{BB962C8B-B14F-4D97-AF65-F5344CB8AC3E}">
        <p14:creationId xmlns:p14="http://schemas.microsoft.com/office/powerpoint/2010/main" val="24549659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8A34B-989E-105D-01A1-4AC5B681D3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CD2CFC-4822-E4A6-4E62-7FF5507B4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3F05DB-8DB5-3134-54AD-098B0CCFEB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algorithm we will use is called a generative adversarial network or GAN. Its framework is a minimax game between two players over classification 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purpose of GAN is to generate artificial data like images that look real. Our goal here is to obtain estimates of structural model that can generate data that look real, as if it was produced by real workers.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generator is an algorithm to simulate synthetic data; its objective is to find a data-generating algorithm that confuses the discriminator. The discriminator is a classification algorithm that distinguishes observed data from simulated data; it takes a data point as input and classifies if it comes from observed data or simulated data; its objective is to maximize the accuracy of its classification.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72FD07DE-28B6-8943-7FE1-BEDC3B5D0C52}"/>
              </a:ext>
            </a:extLst>
          </p:cNvPr>
          <p:cNvSpPr>
            <a:spLocks noGrp="1"/>
          </p:cNvSpPr>
          <p:nvPr>
            <p:ph type="sldNum" sz="quarter" idx="10"/>
          </p:nvPr>
        </p:nvSpPr>
        <p:spPr/>
        <p:txBody>
          <a:bodyPr/>
          <a:lstStyle/>
          <a:p>
            <a:fld id="{E6BB3A5F-78DC-4EAE-8F4D-F74258645616}" type="slidenum">
              <a:rPr lang="en-US" smtClean="0"/>
              <a:t>59</a:t>
            </a:fld>
            <a:endParaRPr lang="en-US"/>
          </a:p>
        </p:txBody>
      </p:sp>
    </p:spTree>
    <p:extLst>
      <p:ext uri="{BB962C8B-B14F-4D97-AF65-F5344CB8AC3E}">
        <p14:creationId xmlns:p14="http://schemas.microsoft.com/office/powerpoint/2010/main" val="15405840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8DC51-984A-AD3E-5E1C-E91D392826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1A5B9-5364-D60C-0400-25CE051044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18F9E8-4E33-A341-1022-248C0DECB6B7}"/>
              </a:ext>
            </a:extLst>
          </p:cNvPr>
          <p:cNvSpPr>
            <a:spLocks noGrp="1"/>
          </p:cNvSpPr>
          <p:nvPr>
            <p:ph type="body" idx="1"/>
          </p:nvPr>
        </p:nvSpPr>
        <p:spPr/>
        <p:txBody>
          <a:bodyPr/>
          <a:lstStyle/>
          <a:p>
            <a:r>
              <a:rPr lang="en-US" dirty="0"/>
              <a:t>So these real faces are like our actual data. [CLICK]</a:t>
            </a:r>
          </a:p>
          <a:p>
            <a:r>
              <a:rPr lang="en-US" dirty="0"/>
              <a:t>And generated faces are like our simulation output. [CLICK]</a:t>
            </a:r>
          </a:p>
          <a:p>
            <a:endParaRPr lang="en-US" dirty="0"/>
          </a:p>
          <a:p>
            <a:r>
              <a:rPr lang="en-US" dirty="0"/>
              <a:t>Here we adopt an approach called Adversarial Estimation recently proposed by </a:t>
            </a:r>
            <a:r>
              <a:rPr lang="en-US" dirty="0" err="1"/>
              <a:t>Kaji</a:t>
            </a:r>
            <a:r>
              <a:rPr lang="en-US" dirty="0"/>
              <a:t> et 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player is a discriminator “D” that looks the data and determines whether the data is real or simulated. Like the original GAN, We choose NN that gives us the probability that X is drawn from the real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other player is a generator “G” that produces simulated data and is trained to confuse the discriminator. </a:t>
            </a:r>
          </a:p>
          <a:p>
            <a:r>
              <a:rPr lang="en-US" dirty="0"/>
              <a:t>We use our </a:t>
            </a:r>
            <a:r>
              <a:rPr lang="en-US" sz="1200" kern="1200" dirty="0">
                <a:solidFill>
                  <a:schemeClr val="tx1"/>
                </a:solidFill>
                <a:effectLst/>
                <a:latin typeface="+mn-lt"/>
                <a:ea typeface="+mn-ea"/>
                <a:cs typeface="+mn-cs"/>
              </a:rPr>
              <a:t>structural model that we want to estimate as G.</a:t>
            </a:r>
          </a:p>
          <a:p>
            <a:endParaRPr lang="en-US" sz="1200" kern="1200" dirty="0">
              <a:solidFill>
                <a:schemeClr val="tx1"/>
              </a:solidFill>
              <a:effectLst/>
              <a:latin typeface="+mn-lt"/>
              <a:ea typeface="+mn-ea"/>
              <a:cs typeface="+mn-cs"/>
            </a:endParaRPr>
          </a:p>
          <a:p>
            <a:r>
              <a:rPr lang="en-US" dirty="0"/>
              <a:t>How do we define this estimator.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Our neural network is specified with a three-unit dense layer followed by a batch normalization and the </a:t>
            </a:r>
            <a:r>
              <a:rPr lang="en-US" sz="1800" dirty="0" err="1">
                <a:effectLst/>
                <a:latin typeface="CMTT10"/>
              </a:rPr>
              <a:t>leakyReLu</a:t>
            </a:r>
            <a:r>
              <a:rPr lang="en-US" sz="1800" dirty="0">
                <a:effectLst/>
                <a:latin typeface="CMTT10"/>
              </a:rPr>
              <a:t> </a:t>
            </a:r>
            <a:r>
              <a:rPr lang="en-US" sz="1800" dirty="0">
                <a:effectLst/>
                <a:latin typeface="CMR10"/>
              </a:rPr>
              <a:t>activation function. We use a dropout rate of 40% between the first and the second block of dense. The dense, batch normalization, </a:t>
            </a:r>
            <a:r>
              <a:rPr lang="en-US" sz="1800" dirty="0" err="1">
                <a:effectLst/>
                <a:latin typeface="CMTT10"/>
              </a:rPr>
              <a:t>leakyReLu</a:t>
            </a:r>
            <a:r>
              <a:rPr lang="en-US" sz="1800" dirty="0">
                <a:effectLst/>
                <a:latin typeface="CMR10"/>
              </a:rPr>
              <a:t>, and dropout pattern are repeated for three hidden layers before the last sigmoid output later. These are trained with a batch size of 32. To train the generator network, we use the gradient from the discriminator model to back-propagate through the cost function, and this allows us to calculate the gradient with respect to our parameters at the end of each iteration. Additionally, a soft labeling technique is implemented, to increase the stability of our GAN adaptation. To prevent the discriminator from overfitting, its weights are reinitialized when a gradient explosion occurs. We use the </a:t>
            </a:r>
            <a:r>
              <a:rPr lang="en-US" sz="1800" dirty="0" err="1">
                <a:effectLst/>
                <a:latin typeface="CMTT10"/>
              </a:rPr>
              <a:t>tensorflow</a:t>
            </a:r>
            <a:r>
              <a:rPr lang="en-US" sz="1800" dirty="0">
                <a:effectLst/>
                <a:latin typeface="CMTT10"/>
              </a:rPr>
              <a:t> </a:t>
            </a:r>
            <a:r>
              <a:rPr lang="en-US" sz="1800" dirty="0">
                <a:effectLst/>
                <a:latin typeface="CMR10"/>
              </a:rPr>
              <a:t>and </a:t>
            </a:r>
            <a:r>
              <a:rPr lang="en-US" sz="1800" dirty="0" err="1">
                <a:effectLst/>
                <a:latin typeface="CMTT10"/>
              </a:rPr>
              <a:t>keras</a:t>
            </a:r>
            <a:r>
              <a:rPr lang="en-US" sz="1800" dirty="0">
                <a:effectLst/>
                <a:latin typeface="CMTT10"/>
              </a:rPr>
              <a:t> </a:t>
            </a:r>
            <a:r>
              <a:rPr lang="en-US" sz="1800" dirty="0">
                <a:effectLst/>
                <a:latin typeface="CMR10"/>
              </a:rPr>
              <a:t>packages in R and the default Adam optimization algorithm for our implementation. After we train </a:t>
            </a:r>
            <a:r>
              <a:rPr lang="en-US" sz="1800" dirty="0">
                <a:effectLst/>
                <a:latin typeface="CMMI10"/>
              </a:rPr>
              <a:t>D</a:t>
            </a:r>
            <a:r>
              <a:rPr lang="en-US" sz="1800" dirty="0">
                <a:effectLst/>
                <a:latin typeface="CMR10"/>
              </a:rPr>
              <a:t>ˆ using </a:t>
            </a:r>
            <a:r>
              <a:rPr lang="en-US" sz="1800" dirty="0">
                <a:effectLst/>
                <a:latin typeface="CMMI10"/>
              </a:rPr>
              <a:t>X </a:t>
            </a:r>
            <a:r>
              <a:rPr lang="en-US" sz="1800" dirty="0">
                <a:effectLst/>
                <a:latin typeface="CMR10"/>
              </a:rPr>
              <a:t>and </a:t>
            </a:r>
            <a:r>
              <a:rPr lang="en-US" sz="1800" dirty="0">
                <a:effectLst/>
                <a:latin typeface="CMMI10"/>
              </a:rPr>
              <a:t>X</a:t>
            </a:r>
            <a:r>
              <a:rPr lang="el-GR" sz="1800" dirty="0">
                <a:effectLst/>
                <a:latin typeface="CMMI7"/>
              </a:rPr>
              <a:t>θ</a:t>
            </a:r>
            <a:r>
              <a:rPr lang="el-GR" sz="1800" dirty="0">
                <a:effectLst/>
                <a:latin typeface="CMR10"/>
              </a:rPr>
              <a:t>, </a:t>
            </a:r>
            <a:r>
              <a:rPr lang="en-US" sz="1800" dirty="0">
                <a:effectLst/>
                <a:latin typeface="CMR10"/>
              </a:rPr>
              <a:t>we then fit it back to the same inputs to predict the labels </a:t>
            </a:r>
            <a:r>
              <a:rPr lang="en-US" sz="1800" dirty="0">
                <a:effectLst/>
                <a:latin typeface="CMMI10"/>
              </a:rPr>
              <a:t>Y</a:t>
            </a:r>
            <a:r>
              <a:rPr lang="en-US" sz="1800" dirty="0">
                <a:effectLst/>
                <a:latin typeface="CMR10"/>
              </a:rPr>
              <a:t>ˆ. We consider a cross-entropy loss function: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MR10"/>
            </a:endParaRPr>
          </a:p>
          <a:p>
            <a:r>
              <a:rPr lang="en-US" dirty="0"/>
              <a:t>It is the solution to the min-max problem.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have the inner maximization problem for the accuracy measure. When we show a particular data X it gives us D(x) = P(X drawn from real). So it </a:t>
            </a:r>
            <a:r>
              <a:rPr lang="en-US" sz="1200" kern="1200" dirty="0">
                <a:solidFill>
                  <a:schemeClr val="tx1"/>
                </a:solidFill>
                <a:effectLst/>
                <a:latin typeface="+mn-lt"/>
                <a:ea typeface="+mn-ea"/>
                <a:cs typeface="+mn-cs"/>
              </a:rPr>
              <a:t>is the maximum-likelihood estimator of the discriminator model. </a:t>
            </a:r>
          </a:p>
          <a:p>
            <a:endParaRPr lang="en-US" dirty="0"/>
          </a:p>
          <a:p>
            <a:r>
              <a:rPr lang="en-US" dirty="0"/>
              <a:t>Then for that level of accuracy, </a:t>
            </a:r>
            <a:r>
              <a:rPr lang="en-US" sz="1200" kern="1200" dirty="0">
                <a:solidFill>
                  <a:schemeClr val="tx1"/>
                </a:solidFill>
                <a:effectLst/>
                <a:latin typeface="+mn-lt"/>
                <a:ea typeface="+mn-ea"/>
                <a:cs typeface="+mn-cs"/>
              </a:rPr>
              <a:t>the outer minimization problem looks for the parameter values for which real and simulated data are indistinguishable.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Kaji et al 2020 provides theoretical guarantees and characterizes the statistical properties of a GAN-based estimator. In particular, the estimator has the same asymptotic distribution to the optimally weighted simulated method of moments.</a:t>
            </a:r>
          </a:p>
          <a:p>
            <a:endParaRPr lang="en-US" dirty="0"/>
          </a:p>
          <a:p>
            <a:r>
              <a:rPr lang="en-US" dirty="0"/>
              <a:t>The loss/objective function is minimized when simulated and real data are indistinguishable. To avoid overfitting, do out-of-sample accuracy.</a:t>
            </a:r>
          </a:p>
          <a:p>
            <a:endParaRPr lang="en-US" dirty="0"/>
          </a:p>
          <a:p>
            <a:r>
              <a:rPr lang="en-US" dirty="0"/>
              <a:t>If I want to find the best discriminator for real vs simulated, then I can go and use MLE to do this.</a:t>
            </a:r>
          </a:p>
          <a:p>
            <a:endParaRPr lang="en-US" dirty="0"/>
          </a:p>
          <a:p>
            <a:r>
              <a:rPr lang="en-US" dirty="0"/>
              <a:t>Interpretation: we use REAL and SIMULATED data to fit a discriminator that predicts the provenance of the data.</a:t>
            </a:r>
          </a:p>
          <a:p>
            <a:r>
              <a:rPr lang="en-US" dirty="0"/>
              <a:t>Think of this as minimum distance estimator, with the distance of the real  vs simulated data Induced by the choice of the discriminator.</a:t>
            </a:r>
          </a:p>
          <a:p>
            <a:r>
              <a:rPr lang="en-US" dirty="0"/>
              <a:t>Data-driven way to choose distance!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Our neural network is specified with a three-unit dense layer followed by a batch normalization and the </a:t>
            </a:r>
            <a:r>
              <a:rPr lang="en-US" sz="1800" dirty="0" err="1">
                <a:effectLst/>
                <a:latin typeface="CMTT10"/>
              </a:rPr>
              <a:t>leakyReLu</a:t>
            </a:r>
            <a:r>
              <a:rPr lang="en-US" sz="1800" dirty="0">
                <a:effectLst/>
                <a:latin typeface="CMTT10"/>
              </a:rPr>
              <a:t> </a:t>
            </a:r>
            <a:r>
              <a:rPr lang="en-US" sz="1800" dirty="0">
                <a:effectLst/>
                <a:latin typeface="CMR10"/>
              </a:rPr>
              <a:t>activation function. We use a dropout rate of 40% between the first and the second block of dense. The dense, batch normalization, </a:t>
            </a:r>
            <a:r>
              <a:rPr lang="en-US" sz="1800" dirty="0" err="1">
                <a:effectLst/>
                <a:latin typeface="CMTT10"/>
              </a:rPr>
              <a:t>leakyReLu</a:t>
            </a:r>
            <a:r>
              <a:rPr lang="en-US" sz="1800" dirty="0">
                <a:effectLst/>
                <a:latin typeface="CMR10"/>
              </a:rPr>
              <a:t>, and dropout pattern are repeated for three hidden layers before the last sigmoid output later. These are trained with a batch size of 32. To train the generator network, we use the gradient from the discriminator model to back-propagate through the cost function, and this allows us to calculate the gradient with respect to our parameters at the end of each iteration. Additionally, a soft labeling technique is implemented, to increase the stability of our GAN adaptation. To prevent the discriminator from overfitting, its weights are reinitialized when a gradient explosion occurs. We use the </a:t>
            </a:r>
            <a:r>
              <a:rPr lang="en-US" sz="1800" dirty="0" err="1">
                <a:effectLst/>
                <a:latin typeface="CMTT10"/>
              </a:rPr>
              <a:t>tensorflow</a:t>
            </a:r>
            <a:r>
              <a:rPr lang="en-US" sz="1800" dirty="0">
                <a:effectLst/>
                <a:latin typeface="CMTT10"/>
              </a:rPr>
              <a:t> </a:t>
            </a:r>
            <a:r>
              <a:rPr lang="en-US" sz="1800" dirty="0">
                <a:effectLst/>
                <a:latin typeface="CMR10"/>
              </a:rPr>
              <a:t>and </a:t>
            </a:r>
            <a:r>
              <a:rPr lang="en-US" sz="1800" dirty="0" err="1">
                <a:effectLst/>
                <a:latin typeface="CMTT10"/>
              </a:rPr>
              <a:t>keras</a:t>
            </a:r>
            <a:r>
              <a:rPr lang="en-US" sz="1800" dirty="0">
                <a:effectLst/>
                <a:latin typeface="CMTT10"/>
              </a:rPr>
              <a:t> </a:t>
            </a:r>
            <a:r>
              <a:rPr lang="en-US" sz="1800" dirty="0">
                <a:effectLst/>
                <a:latin typeface="CMR10"/>
              </a:rPr>
              <a:t>packages in R and the default Adam optimization algorithm for our implementation. After we train </a:t>
            </a:r>
            <a:r>
              <a:rPr lang="en-US" sz="1800" dirty="0">
                <a:effectLst/>
                <a:latin typeface="CMMI10"/>
              </a:rPr>
              <a:t>D</a:t>
            </a:r>
            <a:r>
              <a:rPr lang="en-US" sz="1800" dirty="0">
                <a:effectLst/>
                <a:latin typeface="CMR10"/>
              </a:rPr>
              <a:t>ˆ using </a:t>
            </a:r>
            <a:r>
              <a:rPr lang="en-US" sz="1800" dirty="0">
                <a:effectLst/>
                <a:latin typeface="CMMI10"/>
              </a:rPr>
              <a:t>X </a:t>
            </a:r>
            <a:r>
              <a:rPr lang="en-US" sz="1800" dirty="0">
                <a:effectLst/>
                <a:latin typeface="CMR10"/>
              </a:rPr>
              <a:t>and </a:t>
            </a:r>
            <a:r>
              <a:rPr lang="en-US" sz="1800" dirty="0">
                <a:effectLst/>
                <a:latin typeface="CMMI10"/>
              </a:rPr>
              <a:t>X</a:t>
            </a:r>
            <a:r>
              <a:rPr lang="el-GR" sz="1800" dirty="0">
                <a:effectLst/>
                <a:latin typeface="CMMI7"/>
              </a:rPr>
              <a:t>θ</a:t>
            </a:r>
            <a:r>
              <a:rPr lang="el-GR" sz="1800" dirty="0">
                <a:effectLst/>
                <a:latin typeface="CMR10"/>
              </a:rPr>
              <a:t>, </a:t>
            </a:r>
            <a:r>
              <a:rPr lang="en-US" sz="1800" dirty="0">
                <a:effectLst/>
                <a:latin typeface="CMR10"/>
              </a:rPr>
              <a:t>we then fit it back to the same inputs to predict the labels </a:t>
            </a:r>
            <a:r>
              <a:rPr lang="en-US" sz="1800" dirty="0">
                <a:effectLst/>
                <a:latin typeface="CMMI10"/>
              </a:rPr>
              <a:t>Y</a:t>
            </a:r>
            <a:r>
              <a:rPr lang="en-US" sz="1800" dirty="0">
                <a:effectLst/>
                <a:latin typeface="CMR10"/>
              </a:rPr>
              <a:t>ˆ. We consider a cross-entropy loss function: </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7CA0A2F3-D07D-47D4-E8C0-18BDDECF8F12}"/>
              </a:ext>
            </a:extLst>
          </p:cNvPr>
          <p:cNvSpPr>
            <a:spLocks noGrp="1"/>
          </p:cNvSpPr>
          <p:nvPr>
            <p:ph type="sldNum" sz="quarter" idx="10"/>
          </p:nvPr>
        </p:nvSpPr>
        <p:spPr/>
        <p:txBody>
          <a:bodyPr/>
          <a:lstStyle/>
          <a:p>
            <a:fld id="{E6BB3A5F-78DC-4EAE-8F4D-F74258645616}" type="slidenum">
              <a:rPr lang="en-US" smtClean="0"/>
              <a:t>60</a:t>
            </a:fld>
            <a:endParaRPr lang="en-US"/>
          </a:p>
        </p:txBody>
      </p:sp>
    </p:spTree>
    <p:extLst>
      <p:ext uri="{BB962C8B-B14F-4D97-AF65-F5344CB8AC3E}">
        <p14:creationId xmlns:p14="http://schemas.microsoft.com/office/powerpoint/2010/main" val="23695657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real faces are like our actual data. [CLICK]</a:t>
            </a:r>
          </a:p>
          <a:p>
            <a:r>
              <a:rPr lang="en-US" dirty="0"/>
              <a:t>And generated faces are like our simulation output. [CLICK]</a:t>
            </a:r>
          </a:p>
          <a:p>
            <a:endParaRPr lang="en-US" dirty="0"/>
          </a:p>
          <a:p>
            <a:r>
              <a:rPr lang="en-US" dirty="0"/>
              <a:t>Here we adopt an approach called Adversarial Estimation recently proposed by </a:t>
            </a:r>
            <a:r>
              <a:rPr lang="en-US" dirty="0" err="1"/>
              <a:t>Kaji</a:t>
            </a:r>
            <a:r>
              <a:rPr lang="en-US" dirty="0"/>
              <a:t> et 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player is a discriminator “D” that looks the data and determines whether the data is real or simulated. Like the original GAN, We choose NN that gives us the probability that X is drawn from the real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other player is a generator “G” that produces simulated data and is trained to confuse the discriminator. </a:t>
            </a:r>
          </a:p>
          <a:p>
            <a:r>
              <a:rPr lang="en-US" dirty="0"/>
              <a:t>We use our </a:t>
            </a:r>
            <a:r>
              <a:rPr lang="en-US" sz="1200" kern="1200" dirty="0">
                <a:solidFill>
                  <a:schemeClr val="tx1"/>
                </a:solidFill>
                <a:effectLst/>
                <a:latin typeface="+mn-lt"/>
                <a:ea typeface="+mn-ea"/>
                <a:cs typeface="+mn-cs"/>
              </a:rPr>
              <a:t>structural model that we want to estimate as G.</a:t>
            </a:r>
          </a:p>
          <a:p>
            <a:endParaRPr lang="en-US" sz="1200" kern="1200" dirty="0">
              <a:solidFill>
                <a:schemeClr val="tx1"/>
              </a:solidFill>
              <a:effectLst/>
              <a:latin typeface="+mn-lt"/>
              <a:ea typeface="+mn-ea"/>
              <a:cs typeface="+mn-cs"/>
            </a:endParaRPr>
          </a:p>
          <a:p>
            <a:r>
              <a:rPr lang="en-US" dirty="0"/>
              <a:t>How do we define this estimator.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Our neural network is specified with a three-unit dense layer followed by a batch normalization and the </a:t>
            </a:r>
            <a:r>
              <a:rPr lang="en-US" sz="1800" dirty="0" err="1">
                <a:effectLst/>
                <a:latin typeface="CMTT10"/>
              </a:rPr>
              <a:t>leakyReLu</a:t>
            </a:r>
            <a:r>
              <a:rPr lang="en-US" sz="1800" dirty="0">
                <a:effectLst/>
                <a:latin typeface="CMTT10"/>
              </a:rPr>
              <a:t> </a:t>
            </a:r>
            <a:r>
              <a:rPr lang="en-US" sz="1800" dirty="0">
                <a:effectLst/>
                <a:latin typeface="CMR10"/>
              </a:rPr>
              <a:t>activation function. We use a dropout rate of 40% between the first and the second block of dense. The dense, batch normalization, </a:t>
            </a:r>
            <a:r>
              <a:rPr lang="en-US" sz="1800" dirty="0" err="1">
                <a:effectLst/>
                <a:latin typeface="CMTT10"/>
              </a:rPr>
              <a:t>leakyReLu</a:t>
            </a:r>
            <a:r>
              <a:rPr lang="en-US" sz="1800" dirty="0">
                <a:effectLst/>
                <a:latin typeface="CMR10"/>
              </a:rPr>
              <a:t>, and dropout pattern are repeated for three hidden layers before the last sigmoid output later. These are trained with a batch size of 32. To train the generator network, we use the gradient from the discriminator model to back-propagate through the cost function, and this allows us to calculate the gradient with respect to our parameters at the end of each iteration. Additionally, a soft labeling technique is implemented, to increase the stability of our GAN adaptation. To prevent the discriminator from overfitting, its weights are reinitialized when a gradient explosion occurs. We use the </a:t>
            </a:r>
            <a:r>
              <a:rPr lang="en-US" sz="1800" dirty="0" err="1">
                <a:effectLst/>
                <a:latin typeface="CMTT10"/>
              </a:rPr>
              <a:t>tensorflow</a:t>
            </a:r>
            <a:r>
              <a:rPr lang="en-US" sz="1800" dirty="0">
                <a:effectLst/>
                <a:latin typeface="CMTT10"/>
              </a:rPr>
              <a:t> </a:t>
            </a:r>
            <a:r>
              <a:rPr lang="en-US" sz="1800" dirty="0">
                <a:effectLst/>
                <a:latin typeface="CMR10"/>
              </a:rPr>
              <a:t>and </a:t>
            </a:r>
            <a:r>
              <a:rPr lang="en-US" sz="1800" dirty="0" err="1">
                <a:effectLst/>
                <a:latin typeface="CMTT10"/>
              </a:rPr>
              <a:t>keras</a:t>
            </a:r>
            <a:r>
              <a:rPr lang="en-US" sz="1800" dirty="0">
                <a:effectLst/>
                <a:latin typeface="CMTT10"/>
              </a:rPr>
              <a:t> </a:t>
            </a:r>
            <a:r>
              <a:rPr lang="en-US" sz="1800" dirty="0">
                <a:effectLst/>
                <a:latin typeface="CMR10"/>
              </a:rPr>
              <a:t>packages in R and the default Adam optimization algorithm for our implementation. After we train </a:t>
            </a:r>
            <a:r>
              <a:rPr lang="en-US" sz="1800" dirty="0">
                <a:effectLst/>
                <a:latin typeface="CMMI10"/>
              </a:rPr>
              <a:t>D</a:t>
            </a:r>
            <a:r>
              <a:rPr lang="en-US" sz="1800" dirty="0">
                <a:effectLst/>
                <a:latin typeface="CMR10"/>
              </a:rPr>
              <a:t>ˆ using </a:t>
            </a:r>
            <a:r>
              <a:rPr lang="en-US" sz="1800" dirty="0">
                <a:effectLst/>
                <a:latin typeface="CMMI10"/>
              </a:rPr>
              <a:t>X </a:t>
            </a:r>
            <a:r>
              <a:rPr lang="en-US" sz="1800" dirty="0">
                <a:effectLst/>
                <a:latin typeface="CMR10"/>
              </a:rPr>
              <a:t>and </a:t>
            </a:r>
            <a:r>
              <a:rPr lang="en-US" sz="1800" dirty="0">
                <a:effectLst/>
                <a:latin typeface="CMMI10"/>
              </a:rPr>
              <a:t>X</a:t>
            </a:r>
            <a:r>
              <a:rPr lang="el-GR" sz="1800" dirty="0">
                <a:effectLst/>
                <a:latin typeface="CMMI7"/>
              </a:rPr>
              <a:t>θ</a:t>
            </a:r>
            <a:r>
              <a:rPr lang="el-GR" sz="1800" dirty="0">
                <a:effectLst/>
                <a:latin typeface="CMR10"/>
              </a:rPr>
              <a:t>, </a:t>
            </a:r>
            <a:r>
              <a:rPr lang="en-US" sz="1800" dirty="0">
                <a:effectLst/>
                <a:latin typeface="CMR10"/>
              </a:rPr>
              <a:t>we then fit it back to the same inputs to predict the labels </a:t>
            </a:r>
            <a:r>
              <a:rPr lang="en-US" sz="1800" dirty="0">
                <a:effectLst/>
                <a:latin typeface="CMMI10"/>
              </a:rPr>
              <a:t>Y</a:t>
            </a:r>
            <a:r>
              <a:rPr lang="en-US" sz="1800" dirty="0">
                <a:effectLst/>
                <a:latin typeface="CMR10"/>
              </a:rPr>
              <a:t>ˆ. We consider a cross-entropy loss function: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MR10"/>
            </a:endParaRPr>
          </a:p>
          <a:p>
            <a:r>
              <a:rPr lang="en-US" dirty="0"/>
              <a:t>It is the solution to the min-max problem.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have the inner maximization problem for the accuracy measure. When we show a particular data X it gives us D(x) = P(X drawn from real). So it </a:t>
            </a:r>
            <a:r>
              <a:rPr lang="en-US" sz="1200" kern="1200" dirty="0">
                <a:solidFill>
                  <a:schemeClr val="tx1"/>
                </a:solidFill>
                <a:effectLst/>
                <a:latin typeface="+mn-lt"/>
                <a:ea typeface="+mn-ea"/>
                <a:cs typeface="+mn-cs"/>
              </a:rPr>
              <a:t>is the maximum-likelihood estimator of the discriminator model. </a:t>
            </a:r>
          </a:p>
          <a:p>
            <a:endParaRPr lang="en-US" dirty="0"/>
          </a:p>
          <a:p>
            <a:r>
              <a:rPr lang="en-US" dirty="0"/>
              <a:t>Then for that level of accuracy, </a:t>
            </a:r>
            <a:r>
              <a:rPr lang="en-US" sz="1200" kern="1200" dirty="0">
                <a:solidFill>
                  <a:schemeClr val="tx1"/>
                </a:solidFill>
                <a:effectLst/>
                <a:latin typeface="+mn-lt"/>
                <a:ea typeface="+mn-ea"/>
                <a:cs typeface="+mn-cs"/>
              </a:rPr>
              <a:t>the outer minimization problem looks for the parameter values for which real and simulated data are indistinguishable.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Kaji et al 2020 provides theoretical guarantees and characterizes the statistical properties of a GAN-based estimator. In particular, the estimator has the same asymptotic distribution to the optimally weighted simulated method of moments.</a:t>
            </a:r>
          </a:p>
          <a:p>
            <a:endParaRPr lang="en-US" dirty="0"/>
          </a:p>
          <a:p>
            <a:r>
              <a:rPr lang="en-US" dirty="0"/>
              <a:t>The loss/objective function is minimized when simulated and real data are indistinguishable. To avoid overfitting, do out-of-sample accuracy.</a:t>
            </a:r>
          </a:p>
          <a:p>
            <a:endParaRPr lang="en-US" dirty="0"/>
          </a:p>
          <a:p>
            <a:r>
              <a:rPr lang="en-US" dirty="0"/>
              <a:t>If I want to find the best discriminator for real vs simulated, then I can go and use MLE to do this.</a:t>
            </a:r>
          </a:p>
          <a:p>
            <a:endParaRPr lang="en-US" dirty="0"/>
          </a:p>
          <a:p>
            <a:r>
              <a:rPr lang="en-US" dirty="0"/>
              <a:t>Interpretation: we use REAL and SIMULATED data to fit a discriminator that predicts the provenance of the data.</a:t>
            </a:r>
          </a:p>
          <a:p>
            <a:r>
              <a:rPr lang="en-US" dirty="0"/>
              <a:t>Think of this as minimum distance estimator, with the distance of the real  vs simulated data Induced by the choice of the discriminator.</a:t>
            </a:r>
          </a:p>
          <a:p>
            <a:r>
              <a:rPr lang="en-US" dirty="0"/>
              <a:t>Data-driven way to choose distance!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Our neural network is specified with a three-unit dense layer followed by a batch normalization and the </a:t>
            </a:r>
            <a:r>
              <a:rPr lang="en-US" sz="1800" dirty="0" err="1">
                <a:effectLst/>
                <a:latin typeface="CMTT10"/>
              </a:rPr>
              <a:t>leakyReLu</a:t>
            </a:r>
            <a:r>
              <a:rPr lang="en-US" sz="1800" dirty="0">
                <a:effectLst/>
                <a:latin typeface="CMTT10"/>
              </a:rPr>
              <a:t> </a:t>
            </a:r>
            <a:r>
              <a:rPr lang="en-US" sz="1800" dirty="0">
                <a:effectLst/>
                <a:latin typeface="CMR10"/>
              </a:rPr>
              <a:t>activation function. We use a dropout rate of 40% between the first and the second block of dense. The dense, batch normalization, </a:t>
            </a:r>
            <a:r>
              <a:rPr lang="en-US" sz="1800" dirty="0" err="1">
                <a:effectLst/>
                <a:latin typeface="CMTT10"/>
              </a:rPr>
              <a:t>leakyReLu</a:t>
            </a:r>
            <a:r>
              <a:rPr lang="en-US" sz="1800" dirty="0">
                <a:effectLst/>
                <a:latin typeface="CMR10"/>
              </a:rPr>
              <a:t>, and dropout pattern are repeated for three hidden layers before the last sigmoid output later. These are trained with a batch size of 32. To train the generator network, we use the gradient from the discriminator model to back-propagate through the cost function, and this allows us to calculate the gradient with respect to our parameters at the end of each iteration. Additionally, a soft labeling technique is implemented, to increase the stability of our GAN adaptation. To prevent the discriminator from overfitting, its weights are reinitialized when a gradient explosion occurs. We use the </a:t>
            </a:r>
            <a:r>
              <a:rPr lang="en-US" sz="1800" dirty="0" err="1">
                <a:effectLst/>
                <a:latin typeface="CMTT10"/>
              </a:rPr>
              <a:t>tensorflow</a:t>
            </a:r>
            <a:r>
              <a:rPr lang="en-US" sz="1800" dirty="0">
                <a:effectLst/>
                <a:latin typeface="CMTT10"/>
              </a:rPr>
              <a:t> </a:t>
            </a:r>
            <a:r>
              <a:rPr lang="en-US" sz="1800" dirty="0">
                <a:effectLst/>
                <a:latin typeface="CMR10"/>
              </a:rPr>
              <a:t>and </a:t>
            </a:r>
            <a:r>
              <a:rPr lang="en-US" sz="1800" dirty="0" err="1">
                <a:effectLst/>
                <a:latin typeface="CMTT10"/>
              </a:rPr>
              <a:t>keras</a:t>
            </a:r>
            <a:r>
              <a:rPr lang="en-US" sz="1800" dirty="0">
                <a:effectLst/>
                <a:latin typeface="CMTT10"/>
              </a:rPr>
              <a:t> </a:t>
            </a:r>
            <a:r>
              <a:rPr lang="en-US" sz="1800" dirty="0">
                <a:effectLst/>
                <a:latin typeface="CMR10"/>
              </a:rPr>
              <a:t>packages in R and the default Adam optimization algorithm for our implementation. After we train </a:t>
            </a:r>
            <a:r>
              <a:rPr lang="en-US" sz="1800" dirty="0">
                <a:effectLst/>
                <a:latin typeface="CMMI10"/>
              </a:rPr>
              <a:t>D</a:t>
            </a:r>
            <a:r>
              <a:rPr lang="en-US" sz="1800" dirty="0">
                <a:effectLst/>
                <a:latin typeface="CMR10"/>
              </a:rPr>
              <a:t>ˆ using </a:t>
            </a:r>
            <a:r>
              <a:rPr lang="en-US" sz="1800" dirty="0">
                <a:effectLst/>
                <a:latin typeface="CMMI10"/>
              </a:rPr>
              <a:t>X </a:t>
            </a:r>
            <a:r>
              <a:rPr lang="en-US" sz="1800" dirty="0">
                <a:effectLst/>
                <a:latin typeface="CMR10"/>
              </a:rPr>
              <a:t>and </a:t>
            </a:r>
            <a:r>
              <a:rPr lang="en-US" sz="1800" dirty="0">
                <a:effectLst/>
                <a:latin typeface="CMMI10"/>
              </a:rPr>
              <a:t>X</a:t>
            </a:r>
            <a:r>
              <a:rPr lang="el-GR" sz="1800" dirty="0">
                <a:effectLst/>
                <a:latin typeface="CMMI7"/>
              </a:rPr>
              <a:t>θ</a:t>
            </a:r>
            <a:r>
              <a:rPr lang="el-GR" sz="1800" dirty="0">
                <a:effectLst/>
                <a:latin typeface="CMR10"/>
              </a:rPr>
              <a:t>, </a:t>
            </a:r>
            <a:r>
              <a:rPr lang="en-US" sz="1800" dirty="0">
                <a:effectLst/>
                <a:latin typeface="CMR10"/>
              </a:rPr>
              <a:t>we then fit it back to the same inputs to predict the labels </a:t>
            </a:r>
            <a:r>
              <a:rPr lang="en-US" sz="1800" dirty="0">
                <a:effectLst/>
                <a:latin typeface="CMMI10"/>
              </a:rPr>
              <a:t>Y</a:t>
            </a:r>
            <a:r>
              <a:rPr lang="en-US" sz="1800" dirty="0">
                <a:effectLst/>
                <a:latin typeface="CMR10"/>
              </a:rPr>
              <a:t>ˆ. We consider a cross-entropy loss function: </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61</a:t>
            </a:fld>
            <a:endParaRPr lang="en-US"/>
          </a:p>
        </p:txBody>
      </p:sp>
    </p:spTree>
    <p:extLst>
      <p:ext uri="{BB962C8B-B14F-4D97-AF65-F5344CB8AC3E}">
        <p14:creationId xmlns:p14="http://schemas.microsoft.com/office/powerpoint/2010/main" val="33218642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the solution to the min-max problem.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have the inner maximization problem for the accuracy measure. When we show a particular data X it gives us D(x) = P(X drawn from real). So it </a:t>
            </a:r>
            <a:r>
              <a:rPr lang="en-US" sz="1200" kern="1200" dirty="0">
                <a:solidFill>
                  <a:schemeClr val="tx1"/>
                </a:solidFill>
                <a:effectLst/>
                <a:latin typeface="+mn-lt"/>
                <a:ea typeface="+mn-ea"/>
                <a:cs typeface="+mn-cs"/>
              </a:rPr>
              <a:t>is the maximum-likelihood estimator of the discriminator model. </a:t>
            </a:r>
          </a:p>
          <a:p>
            <a:endParaRPr lang="en-US" dirty="0"/>
          </a:p>
          <a:p>
            <a:r>
              <a:rPr lang="en-US" dirty="0"/>
              <a:t>Then for that level of accuracy, </a:t>
            </a:r>
            <a:r>
              <a:rPr lang="en-US" sz="1200" kern="1200" dirty="0">
                <a:solidFill>
                  <a:schemeClr val="tx1"/>
                </a:solidFill>
                <a:effectLst/>
                <a:latin typeface="+mn-lt"/>
                <a:ea typeface="+mn-ea"/>
                <a:cs typeface="+mn-cs"/>
              </a:rPr>
              <a:t>the outer minimization problem looks for the parameter values for which real and simulated data are indistinguishable.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Kaji</a:t>
            </a:r>
            <a:r>
              <a:rPr lang="en-US" sz="1200" kern="1200" dirty="0">
                <a:solidFill>
                  <a:schemeClr val="tx1"/>
                </a:solidFill>
                <a:effectLst/>
                <a:latin typeface="+mn-lt"/>
                <a:ea typeface="+mn-ea"/>
                <a:cs typeface="+mn-cs"/>
              </a:rPr>
              <a:t> et al 2020 provides theoretical guarantees and characterizes the statistical properties of a GAN-based estimator. In particular, the estimator has the same asymptotic distribution to the optimally weighted simulated method of moments.</a:t>
            </a:r>
          </a:p>
          <a:p>
            <a:endParaRPr lang="en-US" dirty="0"/>
          </a:p>
          <a:p>
            <a:r>
              <a:rPr lang="en-US" dirty="0"/>
              <a:t>The loss/objective function is minimized when simulated and real data are indistinguishable. To avoid overfitting, do out-of-sample accuracy.</a:t>
            </a:r>
          </a:p>
          <a:p>
            <a:endParaRPr lang="en-US" dirty="0"/>
          </a:p>
          <a:p>
            <a:r>
              <a:rPr lang="en-US" dirty="0"/>
              <a:t>If I want to find the best discriminator for real vs simulated, then I can go and use MLE to do this.</a:t>
            </a:r>
          </a:p>
          <a:p>
            <a:endParaRPr lang="en-US" dirty="0"/>
          </a:p>
          <a:p>
            <a:r>
              <a:rPr lang="en-US" dirty="0"/>
              <a:t>Interpretation: we use REAL and SIMULATED data to fit a discriminator that predicts the provenance of the data.</a:t>
            </a:r>
          </a:p>
          <a:p>
            <a:r>
              <a:rPr lang="en-US" dirty="0"/>
              <a:t>Think of this as minimum distance estimator, with the distance of the real  vs simulated data Induced by the choice of the discriminator.</a:t>
            </a:r>
          </a:p>
          <a:p>
            <a:r>
              <a:rPr lang="en-US" dirty="0"/>
              <a:t>Data-driven way to choose distance!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Our neural network is specified with a three-unit dense layer followed by a batch normalization and the </a:t>
            </a:r>
            <a:r>
              <a:rPr lang="en-US" sz="1800" dirty="0" err="1">
                <a:effectLst/>
                <a:latin typeface="CMTT10"/>
              </a:rPr>
              <a:t>leakyReLu</a:t>
            </a:r>
            <a:r>
              <a:rPr lang="en-US" sz="1800" dirty="0">
                <a:effectLst/>
                <a:latin typeface="CMTT10"/>
              </a:rPr>
              <a:t> </a:t>
            </a:r>
            <a:r>
              <a:rPr lang="en-US" sz="1800" dirty="0">
                <a:effectLst/>
                <a:latin typeface="CMR10"/>
              </a:rPr>
              <a:t>activation function. We use a dropout rate of 40% between the first and the second block of dense. The dense, batch normalization, </a:t>
            </a:r>
            <a:r>
              <a:rPr lang="en-US" sz="1800" dirty="0" err="1">
                <a:effectLst/>
                <a:latin typeface="CMTT10"/>
              </a:rPr>
              <a:t>leakyReLu</a:t>
            </a:r>
            <a:r>
              <a:rPr lang="en-US" sz="1800" dirty="0">
                <a:effectLst/>
                <a:latin typeface="CMR10"/>
              </a:rPr>
              <a:t>, and dropout pattern are repeated for three hidden layers before the last sigmoid output later. These are trained with a batch size of 32. To train the generator network, we use the gradient from the discriminator model to back-propagate through the cost function, and this allows us to calculate the gradient with respect to our parameters at the end of each iteration. Additionally, a soft labeling technique is implemented, to increase the stability of our GAN adaptation. To prevent the discriminator from overfitting, its weights are reinitialized when a gradient explosion occurs. We use the </a:t>
            </a:r>
            <a:r>
              <a:rPr lang="en-US" sz="1800" dirty="0" err="1">
                <a:effectLst/>
                <a:latin typeface="CMTT10"/>
              </a:rPr>
              <a:t>tensorflow</a:t>
            </a:r>
            <a:r>
              <a:rPr lang="en-US" sz="1800" dirty="0">
                <a:effectLst/>
                <a:latin typeface="CMTT10"/>
              </a:rPr>
              <a:t> </a:t>
            </a:r>
            <a:r>
              <a:rPr lang="en-US" sz="1800" dirty="0">
                <a:effectLst/>
                <a:latin typeface="CMR10"/>
              </a:rPr>
              <a:t>and </a:t>
            </a:r>
            <a:r>
              <a:rPr lang="en-US" sz="1800" dirty="0" err="1">
                <a:effectLst/>
                <a:latin typeface="CMTT10"/>
              </a:rPr>
              <a:t>keras</a:t>
            </a:r>
            <a:r>
              <a:rPr lang="en-US" sz="1800" dirty="0">
                <a:effectLst/>
                <a:latin typeface="CMTT10"/>
              </a:rPr>
              <a:t> </a:t>
            </a:r>
            <a:r>
              <a:rPr lang="en-US" sz="1800" dirty="0">
                <a:effectLst/>
                <a:latin typeface="CMR10"/>
              </a:rPr>
              <a:t>packages in R and the default Adam optimization algorithm for our implementation. After we train </a:t>
            </a:r>
            <a:r>
              <a:rPr lang="en-US" sz="1800" dirty="0">
                <a:effectLst/>
                <a:latin typeface="CMMI10"/>
              </a:rPr>
              <a:t>D</a:t>
            </a:r>
            <a:r>
              <a:rPr lang="en-US" sz="1800" dirty="0">
                <a:effectLst/>
                <a:latin typeface="CMR10"/>
              </a:rPr>
              <a:t>ˆ using </a:t>
            </a:r>
            <a:r>
              <a:rPr lang="en-US" sz="1800" dirty="0">
                <a:effectLst/>
                <a:latin typeface="CMMI10"/>
              </a:rPr>
              <a:t>X </a:t>
            </a:r>
            <a:r>
              <a:rPr lang="en-US" sz="1800" dirty="0">
                <a:effectLst/>
                <a:latin typeface="CMR10"/>
              </a:rPr>
              <a:t>and </a:t>
            </a:r>
            <a:r>
              <a:rPr lang="en-US" sz="1800" dirty="0">
                <a:effectLst/>
                <a:latin typeface="CMMI10"/>
              </a:rPr>
              <a:t>X</a:t>
            </a:r>
            <a:r>
              <a:rPr lang="el-GR" sz="1800" dirty="0">
                <a:effectLst/>
                <a:latin typeface="CMMI7"/>
              </a:rPr>
              <a:t>θ</a:t>
            </a:r>
            <a:r>
              <a:rPr lang="el-GR" sz="1800" dirty="0">
                <a:effectLst/>
                <a:latin typeface="CMR10"/>
              </a:rPr>
              <a:t>, </a:t>
            </a:r>
            <a:r>
              <a:rPr lang="en-US" sz="1800" dirty="0">
                <a:effectLst/>
                <a:latin typeface="CMR10"/>
              </a:rPr>
              <a:t>we then fit it back to the same inputs to predict the labels </a:t>
            </a:r>
            <a:r>
              <a:rPr lang="en-US" sz="1800" dirty="0">
                <a:effectLst/>
                <a:latin typeface="CMMI10"/>
              </a:rPr>
              <a:t>Y</a:t>
            </a:r>
            <a:r>
              <a:rPr lang="en-US" sz="1800" dirty="0">
                <a:effectLst/>
                <a:latin typeface="CMR10"/>
              </a:rPr>
              <a:t>ˆ. We consider a cross-entropy loss function: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62</a:t>
            </a:fld>
            <a:endParaRPr lang="en-US"/>
          </a:p>
        </p:txBody>
      </p:sp>
    </p:spTree>
    <p:extLst>
      <p:ext uri="{BB962C8B-B14F-4D97-AF65-F5344CB8AC3E}">
        <p14:creationId xmlns:p14="http://schemas.microsoft.com/office/powerpoint/2010/main" val="6114354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implement this, we start with random initial set of theta. With this theta, we tap into our simulation machine to obtain the simulated data. Adding the actual data to the mix, we can then solve the inner maximization to obtain our discriminator.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 a NN with 3 hidden layers. </a:t>
            </a: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NN is known to perform really well in terms of classification accuracy and it can also turn large data into into lower dimensional problem, which is pretty attractive when we have a structural model with substantial heterogeneity.  (large dimensional Xi)</a:t>
            </a:r>
          </a:p>
          <a:p>
            <a:endParaRPr lang="en-US" dirty="0"/>
          </a:p>
          <a:p>
            <a:r>
              <a:rPr lang="en-US" dirty="0"/>
              <a:t>Given this discriminator, we can compute numerical gradients of loss with respect to our parameter. These gradients give us where we should evaluate next. We repeat this process until convergence.</a:t>
            </a:r>
          </a:p>
          <a:p>
            <a:endParaRPr lang="en-US" dirty="0"/>
          </a:p>
          <a:p>
            <a:r>
              <a:rPr lang="en-US" dirty="0"/>
              <a:t>[13 minutes = need to rush!]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Our neural network is specified with a three-unit dense layer followed by a batch normalization and the </a:t>
            </a:r>
            <a:r>
              <a:rPr lang="en-US" sz="1800" dirty="0" err="1">
                <a:effectLst/>
                <a:latin typeface="CMTT10"/>
              </a:rPr>
              <a:t>leakyReLu</a:t>
            </a:r>
            <a:r>
              <a:rPr lang="en-US" sz="1800" dirty="0">
                <a:effectLst/>
                <a:latin typeface="CMTT10"/>
              </a:rPr>
              <a:t> </a:t>
            </a:r>
            <a:r>
              <a:rPr lang="en-US" sz="1800" dirty="0">
                <a:effectLst/>
                <a:latin typeface="CMR10"/>
              </a:rPr>
              <a:t>activation function. We use a dropout rate of 40% between the first and the second block of dense. The dense, batch normalization, </a:t>
            </a:r>
            <a:r>
              <a:rPr lang="en-US" sz="1800" dirty="0" err="1">
                <a:effectLst/>
                <a:latin typeface="CMTT10"/>
              </a:rPr>
              <a:t>leakyReLu</a:t>
            </a:r>
            <a:r>
              <a:rPr lang="en-US" sz="1800" dirty="0">
                <a:effectLst/>
                <a:latin typeface="CMR10"/>
              </a:rPr>
              <a:t>, and dropout pattern are repeated for three hidden layers before the last sigmoid output later. These are trained with a batch size of 32. To train the generator network, we use the gradient from the discriminator model to back-propagate through the cost function, and this allows us to calculate the gradient with respect to our parameters at the end of each iteration. Additionally, a soft labeling technique is implemented, to increase the stability of our GAN adaptation. To prevent the discriminator from overfitting, its weights are reinitialized when a gradient explosion occurs. We use the </a:t>
            </a:r>
            <a:r>
              <a:rPr lang="en-US" sz="1800" dirty="0" err="1">
                <a:effectLst/>
                <a:latin typeface="CMTT10"/>
              </a:rPr>
              <a:t>tensorflow</a:t>
            </a:r>
            <a:r>
              <a:rPr lang="en-US" sz="1800" dirty="0">
                <a:effectLst/>
                <a:latin typeface="CMTT10"/>
              </a:rPr>
              <a:t> </a:t>
            </a:r>
            <a:r>
              <a:rPr lang="en-US" sz="1800" dirty="0">
                <a:effectLst/>
                <a:latin typeface="CMR10"/>
              </a:rPr>
              <a:t>and </a:t>
            </a:r>
            <a:r>
              <a:rPr lang="en-US" sz="1800" dirty="0" err="1">
                <a:effectLst/>
                <a:latin typeface="CMTT10"/>
              </a:rPr>
              <a:t>keras</a:t>
            </a:r>
            <a:r>
              <a:rPr lang="en-US" sz="1800" dirty="0">
                <a:effectLst/>
                <a:latin typeface="CMTT10"/>
              </a:rPr>
              <a:t> </a:t>
            </a:r>
            <a:r>
              <a:rPr lang="en-US" sz="1800" dirty="0">
                <a:effectLst/>
                <a:latin typeface="CMR10"/>
              </a:rPr>
              <a:t>packages in R and the default Adam optimization algorithm for our implementation. After we train </a:t>
            </a:r>
            <a:r>
              <a:rPr lang="en-US" sz="1800" dirty="0">
                <a:effectLst/>
                <a:latin typeface="CMMI10"/>
              </a:rPr>
              <a:t>D</a:t>
            </a:r>
            <a:r>
              <a:rPr lang="en-US" sz="1800" dirty="0">
                <a:effectLst/>
                <a:latin typeface="CMR10"/>
              </a:rPr>
              <a:t>ˆ using </a:t>
            </a:r>
            <a:r>
              <a:rPr lang="en-US" sz="1800" dirty="0">
                <a:effectLst/>
                <a:latin typeface="CMMI10"/>
              </a:rPr>
              <a:t>X </a:t>
            </a:r>
            <a:r>
              <a:rPr lang="en-US" sz="1800" dirty="0">
                <a:effectLst/>
                <a:latin typeface="CMR10"/>
              </a:rPr>
              <a:t>and </a:t>
            </a:r>
            <a:r>
              <a:rPr lang="en-US" sz="1800" dirty="0">
                <a:effectLst/>
                <a:latin typeface="CMMI10"/>
              </a:rPr>
              <a:t>X</a:t>
            </a:r>
            <a:r>
              <a:rPr lang="el-GR" sz="1800" dirty="0">
                <a:effectLst/>
                <a:latin typeface="CMMI7"/>
              </a:rPr>
              <a:t>θ</a:t>
            </a:r>
            <a:r>
              <a:rPr lang="el-GR" sz="1800" dirty="0">
                <a:effectLst/>
                <a:latin typeface="CMR10"/>
              </a:rPr>
              <a:t>, </a:t>
            </a:r>
            <a:r>
              <a:rPr lang="en-US" sz="1800" dirty="0">
                <a:effectLst/>
                <a:latin typeface="CMR10"/>
              </a:rPr>
              <a:t>we then fit it back to the same inputs to predict the labels </a:t>
            </a:r>
            <a:r>
              <a:rPr lang="en-US" sz="1800" dirty="0">
                <a:effectLst/>
                <a:latin typeface="CMMI10"/>
              </a:rPr>
              <a:t>Y</a:t>
            </a:r>
            <a:r>
              <a:rPr lang="en-US" sz="1800" dirty="0">
                <a:effectLst/>
                <a:latin typeface="CMR10"/>
              </a:rPr>
              <a:t>ˆ. We consider a cross-entropy loss function: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63</a:t>
            </a:fld>
            <a:endParaRPr lang="en-US"/>
          </a:p>
        </p:txBody>
      </p:sp>
    </p:spTree>
    <p:extLst>
      <p:ext uri="{BB962C8B-B14F-4D97-AF65-F5344CB8AC3E}">
        <p14:creationId xmlns:p14="http://schemas.microsoft.com/office/powerpoint/2010/main" val="1782491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33FDA-81A6-3553-D6DD-902449A5DA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624302-0678-637A-C953-C56E51F321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AEEF33-2781-4EC5-16B9-DA91BE48F00B}"/>
              </a:ext>
            </a:extLst>
          </p:cNvPr>
          <p:cNvSpPr>
            <a:spLocks noGrp="1"/>
          </p:cNvSpPr>
          <p:nvPr>
            <p:ph type="body" idx="1"/>
          </p:nvPr>
        </p:nvSpPr>
        <p:spPr/>
        <p:txBody>
          <a:bodyPr/>
          <a:lstStyle/>
          <a:p>
            <a:r>
              <a:rPr lang="en-US" dirty="0"/>
              <a:t>Now let’s take a look at our result. The final set of theta includes the discount factor beta which we estimated to be 0.92.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these estimates, we can then compute the average cost for each individual driver [CLICK] conditional on their decisions we observed. So here is the distribution of the cost.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observe 2 pretty distinct groups, so I’ll call them as Low-Cost vs High-cost. The mixes of vehicle types are similar, but they differ in the locations they start working for the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Via mostly in Manhattan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paid to go there using Uber (another platform) -&gt; Downtown/Midtown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Queens – Brooklyn start from home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UWS/LWS coming in from Jersey</a:t>
            </a:r>
          </a:p>
          <a:p>
            <a:r>
              <a:rPr lang="en-US" dirty="0"/>
              <a:t>UES, Harlem, LES always popular</a:t>
            </a:r>
          </a:p>
        </p:txBody>
      </p:sp>
      <p:sp>
        <p:nvSpPr>
          <p:cNvPr id="4" name="Slide Number Placeholder 3">
            <a:extLst>
              <a:ext uri="{FF2B5EF4-FFF2-40B4-BE49-F238E27FC236}">
                <a16:creationId xmlns:a16="http://schemas.microsoft.com/office/drawing/2014/main" id="{43ABAC43-B6CE-FCCD-6440-85E96EB83BCB}"/>
              </a:ext>
            </a:extLst>
          </p:cNvPr>
          <p:cNvSpPr>
            <a:spLocks noGrp="1"/>
          </p:cNvSpPr>
          <p:nvPr>
            <p:ph type="sldNum" sz="quarter" idx="10"/>
          </p:nvPr>
        </p:nvSpPr>
        <p:spPr/>
        <p:txBody>
          <a:bodyPr/>
          <a:lstStyle/>
          <a:p>
            <a:fld id="{E6BB3A5F-78DC-4EAE-8F4D-F74258645616}" type="slidenum">
              <a:rPr lang="en-US" smtClean="0"/>
              <a:t>64</a:t>
            </a:fld>
            <a:endParaRPr lang="en-US"/>
          </a:p>
        </p:txBody>
      </p:sp>
    </p:spTree>
    <p:extLst>
      <p:ext uri="{BB962C8B-B14F-4D97-AF65-F5344CB8AC3E}">
        <p14:creationId xmlns:p14="http://schemas.microsoft.com/office/powerpoint/2010/main" val="27596249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04463-2099-E330-A1D9-3AAC49CEDD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690443-AF41-633D-9D3A-0C28687ABE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5141B3-8601-2259-9A1C-23C4A42CFA81}"/>
              </a:ext>
            </a:extLst>
          </p:cNvPr>
          <p:cNvSpPr>
            <a:spLocks noGrp="1"/>
          </p:cNvSpPr>
          <p:nvPr>
            <p:ph type="body" idx="1"/>
          </p:nvPr>
        </p:nvSpPr>
        <p:spPr/>
        <p:txBody>
          <a:bodyPr/>
          <a:lstStyle/>
          <a:p>
            <a:r>
              <a:rPr lang="en-US" dirty="0"/>
              <a:t>Now let’s take a look at our result. The final set of theta includes the discount factor beta which we estimated to be 0.92.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these estimates, we can then compute the average cost for each individual driver [CLICK] conditional on their decisions we observed. So here is the distribution of the cost.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observe 2 pretty distinct groups, so I’ll call them as Low-Cost vs High-cost. The mixes of vehicle types are similar, but they differ in the locations they start working for the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Via mostly in Manhattan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paid to go there using Uber (another platform) -&gt; Downtown/Midtown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Queens – Brooklyn start from home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UWS/LWS coming in from Jersey</a:t>
            </a:r>
          </a:p>
          <a:p>
            <a:r>
              <a:rPr lang="en-US" dirty="0"/>
              <a:t>UES, Harlem, LES always popular</a:t>
            </a:r>
          </a:p>
        </p:txBody>
      </p:sp>
      <p:sp>
        <p:nvSpPr>
          <p:cNvPr id="4" name="Slide Number Placeholder 3">
            <a:extLst>
              <a:ext uri="{FF2B5EF4-FFF2-40B4-BE49-F238E27FC236}">
                <a16:creationId xmlns:a16="http://schemas.microsoft.com/office/drawing/2014/main" id="{590A0E7F-EC8B-8F31-4025-3F9480CA844A}"/>
              </a:ext>
            </a:extLst>
          </p:cNvPr>
          <p:cNvSpPr>
            <a:spLocks noGrp="1"/>
          </p:cNvSpPr>
          <p:nvPr>
            <p:ph type="sldNum" sz="quarter" idx="10"/>
          </p:nvPr>
        </p:nvSpPr>
        <p:spPr/>
        <p:txBody>
          <a:bodyPr/>
          <a:lstStyle/>
          <a:p>
            <a:fld id="{E6BB3A5F-78DC-4EAE-8F4D-F74258645616}" type="slidenum">
              <a:rPr lang="en-US" smtClean="0"/>
              <a:t>65</a:t>
            </a:fld>
            <a:endParaRPr lang="en-US"/>
          </a:p>
        </p:txBody>
      </p:sp>
    </p:spTree>
    <p:extLst>
      <p:ext uri="{BB962C8B-B14F-4D97-AF65-F5344CB8AC3E}">
        <p14:creationId xmlns:p14="http://schemas.microsoft.com/office/powerpoint/2010/main" val="2855200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63AEF-FB4E-D921-C22A-61B70F4565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3358A1-B349-7D49-1CF2-9A54EEB61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3E15C5-F856-7C3F-9543-E0C6F95C380E}"/>
              </a:ext>
            </a:extLst>
          </p:cNvPr>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a:extLst>
              <a:ext uri="{FF2B5EF4-FFF2-40B4-BE49-F238E27FC236}">
                <a16:creationId xmlns:a16="http://schemas.microsoft.com/office/drawing/2014/main" id="{FA16521A-D842-F84B-21E3-E9A28F78D4B3}"/>
              </a:ext>
            </a:extLst>
          </p:cNvPr>
          <p:cNvSpPr>
            <a:spLocks noGrp="1"/>
          </p:cNvSpPr>
          <p:nvPr>
            <p:ph type="sldNum" sz="quarter" idx="10"/>
          </p:nvPr>
        </p:nvSpPr>
        <p:spPr/>
        <p:txBody>
          <a:bodyPr/>
          <a:lstStyle/>
          <a:p>
            <a:fld id="{E6BB3A5F-78DC-4EAE-8F4D-F74258645616}" type="slidenum">
              <a:rPr lang="en-US" smtClean="0"/>
              <a:t>12</a:t>
            </a:fld>
            <a:endParaRPr lang="en-US"/>
          </a:p>
        </p:txBody>
      </p:sp>
    </p:spTree>
    <p:extLst>
      <p:ext uri="{BB962C8B-B14F-4D97-AF65-F5344CB8AC3E}">
        <p14:creationId xmlns:p14="http://schemas.microsoft.com/office/powerpoint/2010/main" val="22766086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9A9966-08FF-BB3B-4E19-8986D9587B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D41C49-3ED8-5762-5359-A9C7BE3BE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37ECD4-B52F-7CFA-0F41-0A79FE3FCE89}"/>
              </a:ext>
            </a:extLst>
          </p:cNvPr>
          <p:cNvSpPr>
            <a:spLocks noGrp="1"/>
          </p:cNvSpPr>
          <p:nvPr>
            <p:ph type="body" idx="1"/>
          </p:nvPr>
        </p:nvSpPr>
        <p:spPr/>
        <p:txBody>
          <a:bodyPr/>
          <a:lstStyle/>
          <a:p>
            <a:r>
              <a:rPr lang="en-US" dirty="0"/>
              <a:t>Now let’s take a look at our result. The final set of theta includes the discount factor beta which we estimated to be 0.92.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these estimates, we can then compute the average cost for each individual driver [CLICK] conditional on their decisions we observed. So here is the distribution of the cost.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observe 2 pretty distinct groups, so I’ll call them as Low-Cost vs High-cost. The mixes of vehicle types are similar, but they differ in the locations they start working for the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Via mostly in Manhattan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paid to go there using Uber (another platform) -&gt; Downtown/Midtown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Queens – Brooklyn start from home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UWS/LWS coming in from Jersey</a:t>
            </a:r>
          </a:p>
          <a:p>
            <a:r>
              <a:rPr lang="en-US" dirty="0"/>
              <a:t>UES, Harlem, LES always popular</a:t>
            </a:r>
          </a:p>
        </p:txBody>
      </p:sp>
      <p:sp>
        <p:nvSpPr>
          <p:cNvPr id="4" name="Slide Number Placeholder 3">
            <a:extLst>
              <a:ext uri="{FF2B5EF4-FFF2-40B4-BE49-F238E27FC236}">
                <a16:creationId xmlns:a16="http://schemas.microsoft.com/office/drawing/2014/main" id="{3C68BB80-51C2-0EB7-3AC8-8B3858E082B1}"/>
              </a:ext>
            </a:extLst>
          </p:cNvPr>
          <p:cNvSpPr>
            <a:spLocks noGrp="1"/>
          </p:cNvSpPr>
          <p:nvPr>
            <p:ph type="sldNum" sz="quarter" idx="10"/>
          </p:nvPr>
        </p:nvSpPr>
        <p:spPr/>
        <p:txBody>
          <a:bodyPr/>
          <a:lstStyle/>
          <a:p>
            <a:fld id="{E6BB3A5F-78DC-4EAE-8F4D-F74258645616}" type="slidenum">
              <a:rPr lang="en-US" smtClean="0"/>
              <a:t>66</a:t>
            </a:fld>
            <a:endParaRPr lang="en-US"/>
          </a:p>
        </p:txBody>
      </p:sp>
    </p:spTree>
    <p:extLst>
      <p:ext uri="{BB962C8B-B14F-4D97-AF65-F5344CB8AC3E}">
        <p14:creationId xmlns:p14="http://schemas.microsoft.com/office/powerpoint/2010/main" val="39115506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C2D8D-0B0F-8D60-3F54-7E0E476881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AE1CF8-8FC7-46D5-636D-AEBCBF1AD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B824DE-FB36-2EEF-57F0-630B83BF0A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A couple recent theoretical works show that it’s good because workers spend less time idling.</a:t>
            </a:r>
            <a:endParaRPr lang="en-US" dirty="0"/>
          </a:p>
          <a:p>
            <a:endParaRPr lang="en-US" dirty="0"/>
          </a:p>
          <a:p>
            <a:r>
              <a:rPr lang="en-US" dirty="0"/>
              <a:t>But another found that yes they work more but they also earn less. </a:t>
            </a:r>
          </a:p>
          <a:p>
            <a:endParaRPr lang="en-US" dirty="0"/>
          </a:p>
          <a:p>
            <a:r>
              <a:rPr lang="en-US" dirty="0"/>
              <a:t>It’s also bad for the firm given some cities like NYC, put a cap on the number of drivers. So multihoming means workers spend less fraction of their time working for you.</a:t>
            </a:r>
          </a:p>
          <a:p>
            <a:endParaRPr lang="en-US" dirty="0"/>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So here the goal is to Manage/Control multihoming.</a:t>
            </a:r>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[NEXT]</a:t>
            </a:r>
          </a:p>
          <a:p>
            <a:endParaRPr lang="en-US" dirty="0"/>
          </a:p>
        </p:txBody>
      </p:sp>
      <p:sp>
        <p:nvSpPr>
          <p:cNvPr id="4" name="Slide Number Placeholder 3">
            <a:extLst>
              <a:ext uri="{FF2B5EF4-FFF2-40B4-BE49-F238E27FC236}">
                <a16:creationId xmlns:a16="http://schemas.microsoft.com/office/drawing/2014/main" id="{51B03596-2C44-34E8-E95F-F383AB52D3DC}"/>
              </a:ext>
            </a:extLst>
          </p:cNvPr>
          <p:cNvSpPr>
            <a:spLocks noGrp="1"/>
          </p:cNvSpPr>
          <p:nvPr>
            <p:ph type="sldNum" sz="quarter" idx="10"/>
          </p:nvPr>
        </p:nvSpPr>
        <p:spPr/>
        <p:txBody>
          <a:bodyPr/>
          <a:lstStyle/>
          <a:p>
            <a:fld id="{E6BB3A5F-78DC-4EAE-8F4D-F74258645616}" type="slidenum">
              <a:rPr lang="en-US" smtClean="0"/>
              <a:t>70</a:t>
            </a:fld>
            <a:endParaRPr lang="en-US"/>
          </a:p>
        </p:txBody>
      </p:sp>
    </p:spTree>
    <p:extLst>
      <p:ext uri="{BB962C8B-B14F-4D97-AF65-F5344CB8AC3E}">
        <p14:creationId xmlns:p14="http://schemas.microsoft.com/office/powerpoint/2010/main" val="35031165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2CD8C-8132-9123-91CC-C1CC8C34C7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F6929B-7ABB-5EF7-E85C-E1C59D20A7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33D7B6-423E-01DC-E4D8-2FAF386CC32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A couple recent theoretical works show that it’s good because workers spend less time idling.</a:t>
            </a:r>
            <a:endParaRPr lang="en-US" dirty="0"/>
          </a:p>
          <a:p>
            <a:endParaRPr lang="en-US" dirty="0"/>
          </a:p>
          <a:p>
            <a:r>
              <a:rPr lang="en-US" dirty="0"/>
              <a:t>But another found that yes they work more but they also earn less. </a:t>
            </a:r>
          </a:p>
          <a:p>
            <a:endParaRPr lang="en-US" dirty="0"/>
          </a:p>
          <a:p>
            <a:r>
              <a:rPr lang="en-US" dirty="0"/>
              <a:t>It’s also bad for the firm given some cities like NYC, put a cap on the number of drivers. So multihoming means workers spend less fraction of their time working for you.</a:t>
            </a:r>
          </a:p>
          <a:p>
            <a:endParaRPr lang="en-US" dirty="0"/>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So here the goal is to Manage/Control multihoming.</a:t>
            </a:r>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[NEXT]</a:t>
            </a:r>
          </a:p>
          <a:p>
            <a:endParaRPr lang="en-US" dirty="0"/>
          </a:p>
        </p:txBody>
      </p:sp>
      <p:sp>
        <p:nvSpPr>
          <p:cNvPr id="4" name="Slide Number Placeholder 3">
            <a:extLst>
              <a:ext uri="{FF2B5EF4-FFF2-40B4-BE49-F238E27FC236}">
                <a16:creationId xmlns:a16="http://schemas.microsoft.com/office/drawing/2014/main" id="{2EEB437C-85C6-183C-14E7-C6D3344501E2}"/>
              </a:ext>
            </a:extLst>
          </p:cNvPr>
          <p:cNvSpPr>
            <a:spLocks noGrp="1"/>
          </p:cNvSpPr>
          <p:nvPr>
            <p:ph type="sldNum" sz="quarter" idx="10"/>
          </p:nvPr>
        </p:nvSpPr>
        <p:spPr/>
        <p:txBody>
          <a:bodyPr/>
          <a:lstStyle/>
          <a:p>
            <a:fld id="{E6BB3A5F-78DC-4EAE-8F4D-F74258645616}" type="slidenum">
              <a:rPr lang="en-US" smtClean="0"/>
              <a:t>71</a:t>
            </a:fld>
            <a:endParaRPr lang="en-US"/>
          </a:p>
        </p:txBody>
      </p:sp>
    </p:spTree>
    <p:extLst>
      <p:ext uri="{BB962C8B-B14F-4D97-AF65-F5344CB8AC3E}">
        <p14:creationId xmlns:p14="http://schemas.microsoft.com/office/powerpoint/2010/main" val="20874355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AF480-2E06-978D-1942-70EA395130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64B9F6-E2A8-3105-6E12-47D5680C4B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CD8D49-DCC5-7856-71D2-888B10459A6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A couple recent theoretical works show that it’s good because workers spend less time idling.</a:t>
            </a:r>
            <a:endParaRPr lang="en-US" dirty="0"/>
          </a:p>
          <a:p>
            <a:endParaRPr lang="en-US" dirty="0"/>
          </a:p>
          <a:p>
            <a:r>
              <a:rPr lang="en-US" dirty="0"/>
              <a:t>But another found that yes they work more but they also earn less. </a:t>
            </a:r>
          </a:p>
          <a:p>
            <a:endParaRPr lang="en-US" dirty="0"/>
          </a:p>
          <a:p>
            <a:r>
              <a:rPr lang="en-US" dirty="0"/>
              <a:t>It’s also bad for the firm given some cities like NYC, put a cap on the number of drivers. So multihoming means workers spend less fraction of their time working for you.</a:t>
            </a:r>
          </a:p>
          <a:p>
            <a:endParaRPr lang="en-US" dirty="0"/>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So here the goal is to Manage/Control multihoming.</a:t>
            </a:r>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[NEXT]</a:t>
            </a:r>
          </a:p>
          <a:p>
            <a:endParaRPr lang="en-US" dirty="0"/>
          </a:p>
        </p:txBody>
      </p:sp>
      <p:sp>
        <p:nvSpPr>
          <p:cNvPr id="4" name="Slide Number Placeholder 3">
            <a:extLst>
              <a:ext uri="{FF2B5EF4-FFF2-40B4-BE49-F238E27FC236}">
                <a16:creationId xmlns:a16="http://schemas.microsoft.com/office/drawing/2014/main" id="{4E60F0E6-1C66-07AF-3C0E-076FF9E3D8F2}"/>
              </a:ext>
            </a:extLst>
          </p:cNvPr>
          <p:cNvSpPr>
            <a:spLocks noGrp="1"/>
          </p:cNvSpPr>
          <p:nvPr>
            <p:ph type="sldNum" sz="quarter" idx="10"/>
          </p:nvPr>
        </p:nvSpPr>
        <p:spPr/>
        <p:txBody>
          <a:bodyPr/>
          <a:lstStyle/>
          <a:p>
            <a:fld id="{E6BB3A5F-78DC-4EAE-8F4D-F74258645616}" type="slidenum">
              <a:rPr lang="en-US" smtClean="0"/>
              <a:t>72</a:t>
            </a:fld>
            <a:endParaRPr lang="en-US"/>
          </a:p>
        </p:txBody>
      </p:sp>
    </p:spTree>
    <p:extLst>
      <p:ext uri="{BB962C8B-B14F-4D97-AF65-F5344CB8AC3E}">
        <p14:creationId xmlns:p14="http://schemas.microsoft.com/office/powerpoint/2010/main" val="752523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FA9D5-0FA2-FEB3-F2B7-A663A408D9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A07F2B-62B6-A8C5-FA00-EB0D14DEBC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3DA2C-BC60-F9C9-030D-ACF3D4075E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A couple recent theoretical works show that it’s good because workers spend less time idling.</a:t>
            </a:r>
            <a:endParaRPr lang="en-US" dirty="0"/>
          </a:p>
          <a:p>
            <a:endParaRPr lang="en-US" dirty="0"/>
          </a:p>
          <a:p>
            <a:r>
              <a:rPr lang="en-US" dirty="0"/>
              <a:t>But another found that yes they work more but they also earn less. </a:t>
            </a:r>
          </a:p>
          <a:p>
            <a:endParaRPr lang="en-US" dirty="0"/>
          </a:p>
          <a:p>
            <a:r>
              <a:rPr lang="en-US" dirty="0"/>
              <a:t>It’s also bad for the firm given some cities like NYC, put a cap on the number of drivers. So multihoming means workers spend less fraction of their time working for you.</a:t>
            </a:r>
          </a:p>
          <a:p>
            <a:endParaRPr lang="en-US" dirty="0"/>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So here the goal is to Manage/Control multihoming.</a:t>
            </a:r>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[NEXT]</a:t>
            </a:r>
          </a:p>
          <a:p>
            <a:endParaRPr lang="en-US" dirty="0"/>
          </a:p>
        </p:txBody>
      </p:sp>
      <p:sp>
        <p:nvSpPr>
          <p:cNvPr id="4" name="Slide Number Placeholder 3">
            <a:extLst>
              <a:ext uri="{FF2B5EF4-FFF2-40B4-BE49-F238E27FC236}">
                <a16:creationId xmlns:a16="http://schemas.microsoft.com/office/drawing/2014/main" id="{AF45C29D-8054-C069-FE6C-8BCFA18A5FFE}"/>
              </a:ext>
            </a:extLst>
          </p:cNvPr>
          <p:cNvSpPr>
            <a:spLocks noGrp="1"/>
          </p:cNvSpPr>
          <p:nvPr>
            <p:ph type="sldNum" sz="quarter" idx="10"/>
          </p:nvPr>
        </p:nvSpPr>
        <p:spPr/>
        <p:txBody>
          <a:bodyPr/>
          <a:lstStyle/>
          <a:p>
            <a:fld id="{E6BB3A5F-78DC-4EAE-8F4D-F74258645616}" type="slidenum">
              <a:rPr lang="en-US" smtClean="0"/>
              <a:t>73</a:t>
            </a:fld>
            <a:endParaRPr lang="en-US"/>
          </a:p>
        </p:txBody>
      </p:sp>
    </p:spTree>
    <p:extLst>
      <p:ext uri="{BB962C8B-B14F-4D97-AF65-F5344CB8AC3E}">
        <p14:creationId xmlns:p14="http://schemas.microsoft.com/office/powerpoint/2010/main" val="28057256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666B5-C9D9-803A-DBAF-65D9DCFB6F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8F0FB-942B-6554-8856-B28ADC2D8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F9A3E0-8FDD-3C72-9E8C-95E716AE35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A couple recent theoretical works show that it’s good because workers spend less time idling.</a:t>
            </a:r>
            <a:endParaRPr lang="en-US" dirty="0"/>
          </a:p>
          <a:p>
            <a:endParaRPr lang="en-US" dirty="0"/>
          </a:p>
          <a:p>
            <a:r>
              <a:rPr lang="en-US" dirty="0"/>
              <a:t>But another found that yes they work more but they also earn less. </a:t>
            </a:r>
          </a:p>
          <a:p>
            <a:endParaRPr lang="en-US" dirty="0"/>
          </a:p>
          <a:p>
            <a:r>
              <a:rPr lang="en-US" dirty="0"/>
              <a:t>It’s also bad for the firm given some cities like NYC, put a cap on the number of drivers. So multihoming means workers spend less fraction of their time working for you.</a:t>
            </a:r>
          </a:p>
          <a:p>
            <a:endParaRPr lang="en-US" dirty="0"/>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So here the goal is to Manage/Control multihoming.</a:t>
            </a:r>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[NEXT]</a:t>
            </a:r>
          </a:p>
          <a:p>
            <a:endParaRPr lang="en-US" dirty="0"/>
          </a:p>
        </p:txBody>
      </p:sp>
      <p:sp>
        <p:nvSpPr>
          <p:cNvPr id="4" name="Slide Number Placeholder 3">
            <a:extLst>
              <a:ext uri="{FF2B5EF4-FFF2-40B4-BE49-F238E27FC236}">
                <a16:creationId xmlns:a16="http://schemas.microsoft.com/office/drawing/2014/main" id="{5F76E362-9173-0C93-8658-C5F8EB3D3506}"/>
              </a:ext>
            </a:extLst>
          </p:cNvPr>
          <p:cNvSpPr>
            <a:spLocks noGrp="1"/>
          </p:cNvSpPr>
          <p:nvPr>
            <p:ph type="sldNum" sz="quarter" idx="10"/>
          </p:nvPr>
        </p:nvSpPr>
        <p:spPr/>
        <p:txBody>
          <a:bodyPr/>
          <a:lstStyle/>
          <a:p>
            <a:fld id="{E6BB3A5F-78DC-4EAE-8F4D-F74258645616}" type="slidenum">
              <a:rPr lang="en-US" smtClean="0"/>
              <a:t>74</a:t>
            </a:fld>
            <a:endParaRPr lang="en-US"/>
          </a:p>
        </p:txBody>
      </p:sp>
    </p:spTree>
    <p:extLst>
      <p:ext uri="{BB962C8B-B14F-4D97-AF65-F5344CB8AC3E}">
        <p14:creationId xmlns:p14="http://schemas.microsoft.com/office/powerpoint/2010/main" val="29883671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53670-5394-1FA7-F8D2-1E0067BC96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94ADC7-1F23-6D63-E337-37CBFA7454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134440-DC40-93D4-B935-BB68DE75A3AD}"/>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Note that the regular pay-per-trip policy (1×) generally leads to a shorter work duration on the focal platform (22.04%). It would require the platform to increase the scaling factor between 1.25× and 1.5× in order to match the work duration under the base policy.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suggests the first benefit of the guaranteed pay: the firm can induce the workers to work for the same duration at a lower cost if the firm guarantees the earnings regardless of the number of trips. </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Drivers who never switch to the competing platform when working for the focal firm can be considered as the most loyal group. We find that, to keep the same fraction of these loyal drivers as when offering the guaranteed pay, the pay-per-trip rate has be between 2.5× and 3× of the current hourly offer (see Figure 7a). In other words, a guaranteed pay scheme could save the platform up to 75% of the cost to maintain the same level of loyal drivers pool. Similarly, to keep the same fraction of drivers who switch most of the times, the pay-per-trip rate has to be between 1.5× and 2× (see Figure 7b). </a:t>
            </a:r>
            <a:endParaRPr lang="en-US" dirty="0"/>
          </a:p>
          <a:p>
            <a:endParaRPr lang="en-US" dirty="0"/>
          </a:p>
        </p:txBody>
      </p:sp>
      <p:sp>
        <p:nvSpPr>
          <p:cNvPr id="4" name="Slide Number Placeholder 3">
            <a:extLst>
              <a:ext uri="{FF2B5EF4-FFF2-40B4-BE49-F238E27FC236}">
                <a16:creationId xmlns:a16="http://schemas.microsoft.com/office/drawing/2014/main" id="{39C72172-F538-6810-4078-6CD0168CB95E}"/>
              </a:ext>
            </a:extLst>
          </p:cNvPr>
          <p:cNvSpPr>
            <a:spLocks noGrp="1"/>
          </p:cNvSpPr>
          <p:nvPr>
            <p:ph type="sldNum" sz="quarter" idx="5"/>
          </p:nvPr>
        </p:nvSpPr>
        <p:spPr/>
        <p:txBody>
          <a:bodyPr/>
          <a:lstStyle/>
          <a:p>
            <a:fld id="{E6BB3A5F-78DC-4EAE-8F4D-F74258645616}" type="slidenum">
              <a:rPr lang="en-US" smtClean="0"/>
              <a:t>75</a:t>
            </a:fld>
            <a:endParaRPr lang="en-US"/>
          </a:p>
        </p:txBody>
      </p:sp>
    </p:spTree>
    <p:extLst>
      <p:ext uri="{BB962C8B-B14F-4D97-AF65-F5344CB8AC3E}">
        <p14:creationId xmlns:p14="http://schemas.microsoft.com/office/powerpoint/2010/main" val="36421331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CEABF-9E29-5A58-30AF-E21D4A61A2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F8536D-25C6-00DB-1E9A-47B87A4A12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F86999-C81D-34B0-8BB5-FD371D9BA11C}"/>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Note that the regular pay-per-trip policy (1×) generally leads to a shorter work duration on the focal platform (22.04%). It would require the platform to increase the scaling factor between 1.25× and 1.5× in order to match the work duration under the base policy.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suggests the first benefit of the guaranteed pay: the firm can induce the workers to work for the same duration at a lower cost if the firm guarantees the earnings regardless of the number of trips. </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Drivers who never switch to the competing platform when working for the focal firm can be considered as the most loyal group. We find that, to keep the same fraction of these loyal drivers as when offering the guaranteed pay, the pay-per-trip rate has be between 2.5× and 3× of the current hourly offer (see Figure 7a). In other words, a guaranteed pay scheme could save the platform up to 75% of the cost to maintain the same level of loyal drivers pool. Similarly, to keep the same fraction of drivers who switch most of the times, the pay-per-trip rate has to be between 1.5× and 2× (see Figure 7b). </a:t>
            </a:r>
            <a:endParaRPr lang="en-US" dirty="0"/>
          </a:p>
          <a:p>
            <a:endParaRPr lang="en-US" dirty="0"/>
          </a:p>
        </p:txBody>
      </p:sp>
      <p:sp>
        <p:nvSpPr>
          <p:cNvPr id="4" name="Slide Number Placeholder 3">
            <a:extLst>
              <a:ext uri="{FF2B5EF4-FFF2-40B4-BE49-F238E27FC236}">
                <a16:creationId xmlns:a16="http://schemas.microsoft.com/office/drawing/2014/main" id="{7DDAF145-C3C5-E363-CBDD-66CB9D9CB0D4}"/>
              </a:ext>
            </a:extLst>
          </p:cNvPr>
          <p:cNvSpPr>
            <a:spLocks noGrp="1"/>
          </p:cNvSpPr>
          <p:nvPr>
            <p:ph type="sldNum" sz="quarter" idx="5"/>
          </p:nvPr>
        </p:nvSpPr>
        <p:spPr/>
        <p:txBody>
          <a:bodyPr/>
          <a:lstStyle/>
          <a:p>
            <a:fld id="{E6BB3A5F-78DC-4EAE-8F4D-F74258645616}" type="slidenum">
              <a:rPr lang="en-US" smtClean="0"/>
              <a:t>76</a:t>
            </a:fld>
            <a:endParaRPr lang="en-US"/>
          </a:p>
        </p:txBody>
      </p:sp>
    </p:spTree>
    <p:extLst>
      <p:ext uri="{BB962C8B-B14F-4D97-AF65-F5344CB8AC3E}">
        <p14:creationId xmlns:p14="http://schemas.microsoft.com/office/powerpoint/2010/main" val="30169884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FC0A3-8DC9-9DDA-8639-63C515DAD5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C7850-3B64-8449-A6A4-6BCA7414F6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FB2084-2FBD-10B9-445A-D7C4DABF919F}"/>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Note that the regular pay-per-trip policy (1×) generally leads to a shorter work duration on the focal platform (22.04%). It would require the platform to increase the scaling factor between 1.25× and 1.5× in order to match the work duration under the base policy.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suggests the first benefit of the guaranteed pay: the firm can induce the workers to work for the same duration at a lower cost if the firm guarantees the earnings regardless of the number of trips. </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Drivers who never switch to the competing platform when working for the focal firm can be considered as the most loyal group. We find that, to keep the same fraction of these loyal drivers as when offering the guaranteed pay, the pay-per-trip rate has be between 2.5× and 3× of the current hourly offer (see Figure 7a). In other words, a guaranteed pay scheme could save the platform up to 75% of the cost to maintain the same level of loyal drivers pool. Similarly, to keep the same fraction of drivers who switch most of the times, the pay-per-trip rate has to be between 1.5× and 2× (see Figure 7b). </a:t>
            </a:r>
            <a:endParaRPr lang="en-US" dirty="0"/>
          </a:p>
          <a:p>
            <a:endParaRPr lang="en-US" dirty="0"/>
          </a:p>
        </p:txBody>
      </p:sp>
      <p:sp>
        <p:nvSpPr>
          <p:cNvPr id="4" name="Slide Number Placeholder 3">
            <a:extLst>
              <a:ext uri="{FF2B5EF4-FFF2-40B4-BE49-F238E27FC236}">
                <a16:creationId xmlns:a16="http://schemas.microsoft.com/office/drawing/2014/main" id="{95E34089-B936-2374-3DD8-1AED1B7B474A}"/>
              </a:ext>
            </a:extLst>
          </p:cNvPr>
          <p:cNvSpPr>
            <a:spLocks noGrp="1"/>
          </p:cNvSpPr>
          <p:nvPr>
            <p:ph type="sldNum" sz="quarter" idx="5"/>
          </p:nvPr>
        </p:nvSpPr>
        <p:spPr/>
        <p:txBody>
          <a:bodyPr/>
          <a:lstStyle/>
          <a:p>
            <a:fld id="{E6BB3A5F-78DC-4EAE-8F4D-F74258645616}" type="slidenum">
              <a:rPr lang="en-US" smtClean="0"/>
              <a:t>77</a:t>
            </a:fld>
            <a:endParaRPr lang="en-US"/>
          </a:p>
        </p:txBody>
      </p:sp>
    </p:spTree>
    <p:extLst>
      <p:ext uri="{BB962C8B-B14F-4D97-AF65-F5344CB8AC3E}">
        <p14:creationId xmlns:p14="http://schemas.microsoft.com/office/powerpoint/2010/main" val="4030617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53DEE-0879-6062-3A66-2D35E6FFEC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18C890-E787-AD16-7822-9C5083FDEB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C742E1-9083-2A88-3341-6122106ED3AE}"/>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Note that the regular pay-per-trip policy (1×) generally leads to a shorter work duration on the focal platform (22.04%). It would require the platform to increase the scaling factor between 1.25× and 1.5× in order to match the work duration under the base policy.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suggests the first benefit of the guaranteed pay: the firm can induce the workers to work for the same duration at a lower cost if the firm guarantees the earnings regardless of the number of trips. </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Drivers who never switch to the competing platform when working for the focal firm can be considered as the most loyal group. We find that, to keep the same fraction of these loyal drivers as when offering the guaranteed pay, the pay-per-trip rate has be between 2.5× and 3× of the current hourly offer (see Figure 7a). In other words, a guaranteed pay scheme could save the platform up to 75% of the cost to maintain the same level of loyal drivers pool. Similarly, to keep the same fraction of drivers who switch most of the times, the pay-per-trip rate has to be between 1.5× and 2× (see Figure 7b). </a:t>
            </a:r>
            <a:endParaRPr lang="en-US" dirty="0"/>
          </a:p>
          <a:p>
            <a:endParaRPr lang="en-US" dirty="0"/>
          </a:p>
        </p:txBody>
      </p:sp>
      <p:sp>
        <p:nvSpPr>
          <p:cNvPr id="4" name="Slide Number Placeholder 3">
            <a:extLst>
              <a:ext uri="{FF2B5EF4-FFF2-40B4-BE49-F238E27FC236}">
                <a16:creationId xmlns:a16="http://schemas.microsoft.com/office/drawing/2014/main" id="{DE5F2F4E-721D-7E37-8BE5-3037F6066E59}"/>
              </a:ext>
            </a:extLst>
          </p:cNvPr>
          <p:cNvSpPr>
            <a:spLocks noGrp="1"/>
          </p:cNvSpPr>
          <p:nvPr>
            <p:ph type="sldNum" sz="quarter" idx="5"/>
          </p:nvPr>
        </p:nvSpPr>
        <p:spPr/>
        <p:txBody>
          <a:bodyPr/>
          <a:lstStyle/>
          <a:p>
            <a:fld id="{E6BB3A5F-78DC-4EAE-8F4D-F74258645616}" type="slidenum">
              <a:rPr lang="en-US" smtClean="0"/>
              <a:t>78</a:t>
            </a:fld>
            <a:endParaRPr lang="en-US"/>
          </a:p>
        </p:txBody>
      </p:sp>
    </p:spTree>
    <p:extLst>
      <p:ext uri="{BB962C8B-B14F-4D97-AF65-F5344CB8AC3E}">
        <p14:creationId xmlns:p14="http://schemas.microsoft.com/office/powerpoint/2010/main" val="848299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13</a:t>
            </a:fld>
            <a:endParaRPr lang="en-US"/>
          </a:p>
        </p:txBody>
      </p:sp>
    </p:spTree>
    <p:extLst>
      <p:ext uri="{BB962C8B-B14F-4D97-AF65-F5344CB8AC3E}">
        <p14:creationId xmlns:p14="http://schemas.microsoft.com/office/powerpoint/2010/main" val="37143071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9806D-EBBE-EF59-F1B5-61CC104BD8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DBEB72-EC52-64AF-D733-ABE4DBDA64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2B75D3-E5D3-7D43-2477-693C945C9B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A couple recent theoretical works show that it’s good because workers spend less time idling.</a:t>
            </a:r>
            <a:endParaRPr lang="en-US" dirty="0"/>
          </a:p>
          <a:p>
            <a:endParaRPr lang="en-US" dirty="0"/>
          </a:p>
          <a:p>
            <a:r>
              <a:rPr lang="en-US" dirty="0"/>
              <a:t>But another found that yes they work more but they also earn less. </a:t>
            </a:r>
          </a:p>
          <a:p>
            <a:endParaRPr lang="en-US" dirty="0"/>
          </a:p>
          <a:p>
            <a:r>
              <a:rPr lang="en-US" dirty="0"/>
              <a:t>It’s also bad for the firm given some cities like NYC, put a cap on the number of drivers. So multihoming means workers spend less fraction of their time working for you.</a:t>
            </a:r>
          </a:p>
          <a:p>
            <a:endParaRPr lang="en-US" dirty="0"/>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So here the goal is to Manage/Control multihoming.</a:t>
            </a:r>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[NEXT]</a:t>
            </a:r>
          </a:p>
          <a:p>
            <a:endParaRPr lang="en-US" dirty="0"/>
          </a:p>
        </p:txBody>
      </p:sp>
      <p:sp>
        <p:nvSpPr>
          <p:cNvPr id="4" name="Slide Number Placeholder 3">
            <a:extLst>
              <a:ext uri="{FF2B5EF4-FFF2-40B4-BE49-F238E27FC236}">
                <a16:creationId xmlns:a16="http://schemas.microsoft.com/office/drawing/2014/main" id="{F0ED31BE-4B61-7756-372D-E17324262785}"/>
              </a:ext>
            </a:extLst>
          </p:cNvPr>
          <p:cNvSpPr>
            <a:spLocks noGrp="1"/>
          </p:cNvSpPr>
          <p:nvPr>
            <p:ph type="sldNum" sz="quarter" idx="10"/>
          </p:nvPr>
        </p:nvSpPr>
        <p:spPr/>
        <p:txBody>
          <a:bodyPr/>
          <a:lstStyle/>
          <a:p>
            <a:fld id="{E6BB3A5F-78DC-4EAE-8F4D-F74258645616}" type="slidenum">
              <a:rPr lang="en-US" smtClean="0"/>
              <a:t>79</a:t>
            </a:fld>
            <a:endParaRPr lang="en-US"/>
          </a:p>
        </p:txBody>
      </p:sp>
    </p:spTree>
    <p:extLst>
      <p:ext uri="{BB962C8B-B14F-4D97-AF65-F5344CB8AC3E}">
        <p14:creationId xmlns:p14="http://schemas.microsoft.com/office/powerpoint/2010/main" val="26279790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B1D3C-7E08-2C1C-4B42-08481209F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F4A7C1-5473-9946-81B0-5B297A1F41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74B299-3429-7C5E-E17B-8DBFDFD71C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A couple recent theoretical works show that it’s good because workers spend less time idling.</a:t>
            </a:r>
            <a:endParaRPr lang="en-US" dirty="0"/>
          </a:p>
          <a:p>
            <a:endParaRPr lang="en-US" dirty="0"/>
          </a:p>
          <a:p>
            <a:r>
              <a:rPr lang="en-US" dirty="0"/>
              <a:t>But another found that yes they work more but they also earn less. </a:t>
            </a:r>
          </a:p>
          <a:p>
            <a:endParaRPr lang="en-US" dirty="0"/>
          </a:p>
          <a:p>
            <a:r>
              <a:rPr lang="en-US" dirty="0"/>
              <a:t>It’s also bad for the firm given some cities like NYC, put a cap on the number of drivers. So multihoming means workers spend less fraction of their time working for you.</a:t>
            </a:r>
          </a:p>
          <a:p>
            <a:endParaRPr lang="en-US" dirty="0"/>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So here the goal is to Manage/Control multihoming.</a:t>
            </a:r>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[NEXT]</a:t>
            </a:r>
          </a:p>
          <a:p>
            <a:endParaRPr lang="en-US" dirty="0"/>
          </a:p>
        </p:txBody>
      </p:sp>
      <p:sp>
        <p:nvSpPr>
          <p:cNvPr id="4" name="Slide Number Placeholder 3">
            <a:extLst>
              <a:ext uri="{FF2B5EF4-FFF2-40B4-BE49-F238E27FC236}">
                <a16:creationId xmlns:a16="http://schemas.microsoft.com/office/drawing/2014/main" id="{BD761A9B-A22A-DB60-1810-374552233CB4}"/>
              </a:ext>
            </a:extLst>
          </p:cNvPr>
          <p:cNvSpPr>
            <a:spLocks noGrp="1"/>
          </p:cNvSpPr>
          <p:nvPr>
            <p:ph type="sldNum" sz="quarter" idx="10"/>
          </p:nvPr>
        </p:nvSpPr>
        <p:spPr/>
        <p:txBody>
          <a:bodyPr/>
          <a:lstStyle/>
          <a:p>
            <a:fld id="{E6BB3A5F-78DC-4EAE-8F4D-F74258645616}" type="slidenum">
              <a:rPr lang="en-US" smtClean="0"/>
              <a:t>80</a:t>
            </a:fld>
            <a:endParaRPr lang="en-US"/>
          </a:p>
        </p:txBody>
      </p:sp>
    </p:spTree>
    <p:extLst>
      <p:ext uri="{BB962C8B-B14F-4D97-AF65-F5344CB8AC3E}">
        <p14:creationId xmlns:p14="http://schemas.microsoft.com/office/powerpoint/2010/main" val="29450547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E7A30-4169-A24E-4061-83625C94BD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6A0B14-DF64-4DD6-9013-8FA9824E15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ED954B-5C2E-5B5A-B122-F95D532CE88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A couple recent theoretical works show that it’s good because workers spend less time idling.</a:t>
            </a:r>
            <a:endParaRPr lang="en-US" dirty="0"/>
          </a:p>
          <a:p>
            <a:endParaRPr lang="en-US" dirty="0"/>
          </a:p>
          <a:p>
            <a:r>
              <a:rPr lang="en-US" dirty="0"/>
              <a:t>But another found that yes they work more but they also earn less. </a:t>
            </a:r>
          </a:p>
          <a:p>
            <a:endParaRPr lang="en-US" dirty="0"/>
          </a:p>
          <a:p>
            <a:r>
              <a:rPr lang="en-US" dirty="0"/>
              <a:t>It’s also bad for the firm given some cities like NYC, put a cap on the number of drivers. So multihoming means workers spend less fraction of their time working for you.</a:t>
            </a:r>
          </a:p>
          <a:p>
            <a:endParaRPr lang="en-US" dirty="0"/>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So here the goal is to Manage/Control multihoming.</a:t>
            </a:r>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[NEXT]</a:t>
            </a:r>
          </a:p>
          <a:p>
            <a:endParaRPr lang="en-US" dirty="0"/>
          </a:p>
        </p:txBody>
      </p:sp>
      <p:sp>
        <p:nvSpPr>
          <p:cNvPr id="4" name="Slide Number Placeholder 3">
            <a:extLst>
              <a:ext uri="{FF2B5EF4-FFF2-40B4-BE49-F238E27FC236}">
                <a16:creationId xmlns:a16="http://schemas.microsoft.com/office/drawing/2014/main" id="{A9ED327C-4D6C-6575-E5FE-1793329F30CD}"/>
              </a:ext>
            </a:extLst>
          </p:cNvPr>
          <p:cNvSpPr>
            <a:spLocks noGrp="1"/>
          </p:cNvSpPr>
          <p:nvPr>
            <p:ph type="sldNum" sz="quarter" idx="10"/>
          </p:nvPr>
        </p:nvSpPr>
        <p:spPr/>
        <p:txBody>
          <a:bodyPr/>
          <a:lstStyle/>
          <a:p>
            <a:fld id="{E6BB3A5F-78DC-4EAE-8F4D-F74258645616}" type="slidenum">
              <a:rPr lang="en-US" smtClean="0"/>
              <a:t>81</a:t>
            </a:fld>
            <a:endParaRPr lang="en-US"/>
          </a:p>
        </p:txBody>
      </p:sp>
    </p:spTree>
    <p:extLst>
      <p:ext uri="{BB962C8B-B14F-4D97-AF65-F5344CB8AC3E}">
        <p14:creationId xmlns:p14="http://schemas.microsoft.com/office/powerpoint/2010/main" val="22982813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41547-C6A6-9205-1B9C-2B20A8D16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005BB8-A491-D689-7733-2250743B05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43E049-81C5-67B9-91D2-E29DE307A3B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A couple recent theoretical works show that it’s good because workers spend less time idling.</a:t>
            </a:r>
            <a:endParaRPr lang="en-US" dirty="0"/>
          </a:p>
          <a:p>
            <a:endParaRPr lang="en-US" dirty="0"/>
          </a:p>
          <a:p>
            <a:r>
              <a:rPr lang="en-US" dirty="0"/>
              <a:t>But another found that yes they work more but they also earn less. </a:t>
            </a:r>
          </a:p>
          <a:p>
            <a:endParaRPr lang="en-US" dirty="0"/>
          </a:p>
          <a:p>
            <a:r>
              <a:rPr lang="en-US" dirty="0"/>
              <a:t>It’s also bad for the firm given some cities like NYC, put a cap on the number of drivers. So multihoming means workers spend less fraction of their time working for you.</a:t>
            </a:r>
          </a:p>
          <a:p>
            <a:endParaRPr lang="en-US" dirty="0"/>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So here the goal is to Manage/Control multihoming.</a:t>
            </a:r>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[NEXT]</a:t>
            </a:r>
          </a:p>
          <a:p>
            <a:endParaRPr lang="en-US" dirty="0"/>
          </a:p>
        </p:txBody>
      </p:sp>
      <p:sp>
        <p:nvSpPr>
          <p:cNvPr id="4" name="Slide Number Placeholder 3">
            <a:extLst>
              <a:ext uri="{FF2B5EF4-FFF2-40B4-BE49-F238E27FC236}">
                <a16:creationId xmlns:a16="http://schemas.microsoft.com/office/drawing/2014/main" id="{F0ADEDFA-8839-E3B8-764B-B5F371B864C4}"/>
              </a:ext>
            </a:extLst>
          </p:cNvPr>
          <p:cNvSpPr>
            <a:spLocks noGrp="1"/>
          </p:cNvSpPr>
          <p:nvPr>
            <p:ph type="sldNum" sz="quarter" idx="10"/>
          </p:nvPr>
        </p:nvSpPr>
        <p:spPr/>
        <p:txBody>
          <a:bodyPr/>
          <a:lstStyle/>
          <a:p>
            <a:fld id="{E6BB3A5F-78DC-4EAE-8F4D-F74258645616}" type="slidenum">
              <a:rPr lang="en-US" smtClean="0"/>
              <a:t>82</a:t>
            </a:fld>
            <a:endParaRPr lang="en-US"/>
          </a:p>
        </p:txBody>
      </p:sp>
    </p:spTree>
    <p:extLst>
      <p:ext uri="{BB962C8B-B14F-4D97-AF65-F5344CB8AC3E}">
        <p14:creationId xmlns:p14="http://schemas.microsoft.com/office/powerpoint/2010/main" val="40895541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52C99-4527-8276-286B-215CE3D327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1A8798-7FC5-DEFE-0783-5CA4C4E82E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7CC1B4-D216-8C93-0560-79E7816BB2D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A couple recent theoretical works show that it’s good because workers spend less time idling.</a:t>
            </a:r>
            <a:endParaRPr lang="en-US" dirty="0"/>
          </a:p>
          <a:p>
            <a:endParaRPr lang="en-US" dirty="0"/>
          </a:p>
          <a:p>
            <a:r>
              <a:rPr lang="en-US" dirty="0"/>
              <a:t>But another found that yes they work more but they also earn less. </a:t>
            </a:r>
          </a:p>
          <a:p>
            <a:endParaRPr lang="en-US" dirty="0"/>
          </a:p>
          <a:p>
            <a:r>
              <a:rPr lang="en-US" dirty="0"/>
              <a:t>It’s also bad for the firm given some cities like NYC, put a cap on the number of drivers. So multihoming means workers spend less fraction of their time working for you.</a:t>
            </a:r>
          </a:p>
          <a:p>
            <a:endParaRPr lang="en-US" dirty="0"/>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So here the goal is to Manage/Control multihoming.</a:t>
            </a:r>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[NEXT]</a:t>
            </a:r>
          </a:p>
          <a:p>
            <a:endParaRPr lang="en-US" dirty="0"/>
          </a:p>
        </p:txBody>
      </p:sp>
      <p:sp>
        <p:nvSpPr>
          <p:cNvPr id="4" name="Slide Number Placeholder 3">
            <a:extLst>
              <a:ext uri="{FF2B5EF4-FFF2-40B4-BE49-F238E27FC236}">
                <a16:creationId xmlns:a16="http://schemas.microsoft.com/office/drawing/2014/main" id="{609C39E6-B363-279E-4876-647772E0332D}"/>
              </a:ext>
            </a:extLst>
          </p:cNvPr>
          <p:cNvSpPr>
            <a:spLocks noGrp="1"/>
          </p:cNvSpPr>
          <p:nvPr>
            <p:ph type="sldNum" sz="quarter" idx="10"/>
          </p:nvPr>
        </p:nvSpPr>
        <p:spPr/>
        <p:txBody>
          <a:bodyPr/>
          <a:lstStyle/>
          <a:p>
            <a:fld id="{E6BB3A5F-78DC-4EAE-8F4D-F74258645616}" type="slidenum">
              <a:rPr lang="en-US" smtClean="0"/>
              <a:t>83</a:t>
            </a:fld>
            <a:endParaRPr lang="en-US"/>
          </a:p>
        </p:txBody>
      </p:sp>
    </p:spTree>
    <p:extLst>
      <p:ext uri="{BB962C8B-B14F-4D97-AF65-F5344CB8AC3E}">
        <p14:creationId xmlns:p14="http://schemas.microsoft.com/office/powerpoint/2010/main" val="8862047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1ECF7-712D-4F89-A965-57F17FB263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75D23A-E6E5-3A76-E255-CEAB1EEED6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726B88-FA0C-9272-2FDE-9CB0F236559C}"/>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Note that the regular pay-per-trip policy (1×) generally leads to a shorter work duration on the focal platform (22.04%). It would require the platform to increase the scaling factor between 1.25× and 1.5× in order to match the work duration under the base policy.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suggests the first benefit of the guaranteed pay: the firm can induce the workers to work for the same duration at a lower cost if the firm guarantees the earnings regardless of the number of trips. </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Drivers who never switch to the competing platform when working for the focal firm can be considered as the most loyal group. We find that, to keep the same fraction of these loyal drivers as when offering the guaranteed pay, the pay-per-trip rate has be between 2.5× and 3× of the current hourly offer (see Figure 7a). In other words, a guaranteed pay scheme could save the platform up to 75% of the cost to maintain the same level of loyal drivers pool. Similarly, to keep the same fraction of drivers who switch most of the times, the pay-per-trip rate has to be between 1.5× and 2× (see Figure 7b). </a:t>
            </a:r>
            <a:endParaRPr lang="en-US" dirty="0"/>
          </a:p>
          <a:p>
            <a:endParaRPr lang="en-US" dirty="0"/>
          </a:p>
        </p:txBody>
      </p:sp>
      <p:sp>
        <p:nvSpPr>
          <p:cNvPr id="4" name="Slide Number Placeholder 3">
            <a:extLst>
              <a:ext uri="{FF2B5EF4-FFF2-40B4-BE49-F238E27FC236}">
                <a16:creationId xmlns:a16="http://schemas.microsoft.com/office/drawing/2014/main" id="{139951DE-AE1A-CC3E-077B-CEB4945846C8}"/>
              </a:ext>
            </a:extLst>
          </p:cNvPr>
          <p:cNvSpPr>
            <a:spLocks noGrp="1"/>
          </p:cNvSpPr>
          <p:nvPr>
            <p:ph type="sldNum" sz="quarter" idx="5"/>
          </p:nvPr>
        </p:nvSpPr>
        <p:spPr/>
        <p:txBody>
          <a:bodyPr/>
          <a:lstStyle/>
          <a:p>
            <a:fld id="{E6BB3A5F-78DC-4EAE-8F4D-F74258645616}" type="slidenum">
              <a:rPr lang="en-US" smtClean="0"/>
              <a:t>84</a:t>
            </a:fld>
            <a:endParaRPr lang="en-US"/>
          </a:p>
        </p:txBody>
      </p:sp>
    </p:spTree>
    <p:extLst>
      <p:ext uri="{BB962C8B-B14F-4D97-AF65-F5344CB8AC3E}">
        <p14:creationId xmlns:p14="http://schemas.microsoft.com/office/powerpoint/2010/main" val="32549578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024D5-7B8E-F561-7D48-FE19F48F5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047926-4B55-4057-DA5B-F0D82D402D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EFC4E5-88F3-A398-A83C-83CAF4084F76}"/>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Note that the regular pay-per-trip policy (1×) generally leads to a shorter work duration on the focal platform (22.04%). It would require the platform to increase the scaling factor between 1.25× and 1.5× in order to match the work duration under the base policy.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suggests the first benefit of the guaranteed pay: the firm can induce the workers to work for the same duration at a lower cost if the firm guarantees the earnings regardless of the number of trips. </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Drivers who never switch to the competing platform when working for the focal firm can be considered as the most loyal group. We find that, to keep the same fraction of these loyal drivers as when offering the guaranteed pay, the pay-per-trip rate has be between 2.5× and 3× of the current hourly offer (see Figure 7a). In other words, a guaranteed pay scheme could save the platform up to 75% of the cost to maintain the same level of loyal drivers pool. Similarly, to keep the same fraction of drivers who switch most of the times, the pay-per-trip rate has to be between 1.5× and 2× (see Figure 7b). </a:t>
            </a:r>
            <a:endParaRPr lang="en-US" dirty="0"/>
          </a:p>
          <a:p>
            <a:endParaRPr lang="en-US" dirty="0"/>
          </a:p>
        </p:txBody>
      </p:sp>
      <p:sp>
        <p:nvSpPr>
          <p:cNvPr id="4" name="Slide Number Placeholder 3">
            <a:extLst>
              <a:ext uri="{FF2B5EF4-FFF2-40B4-BE49-F238E27FC236}">
                <a16:creationId xmlns:a16="http://schemas.microsoft.com/office/drawing/2014/main" id="{EEED7A49-2E97-7D84-D89A-86256D9F18A0}"/>
              </a:ext>
            </a:extLst>
          </p:cNvPr>
          <p:cNvSpPr>
            <a:spLocks noGrp="1"/>
          </p:cNvSpPr>
          <p:nvPr>
            <p:ph type="sldNum" sz="quarter" idx="5"/>
          </p:nvPr>
        </p:nvSpPr>
        <p:spPr/>
        <p:txBody>
          <a:bodyPr/>
          <a:lstStyle/>
          <a:p>
            <a:fld id="{E6BB3A5F-78DC-4EAE-8F4D-F74258645616}" type="slidenum">
              <a:rPr lang="en-US" smtClean="0"/>
              <a:t>85</a:t>
            </a:fld>
            <a:endParaRPr lang="en-US"/>
          </a:p>
        </p:txBody>
      </p:sp>
    </p:spTree>
    <p:extLst>
      <p:ext uri="{BB962C8B-B14F-4D97-AF65-F5344CB8AC3E}">
        <p14:creationId xmlns:p14="http://schemas.microsoft.com/office/powerpoint/2010/main" val="15821544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682FE-AA6C-EB96-A4E3-2C1B0404B8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EF6071-2E90-F541-19F5-B0DA1502C6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B9ADD8-F457-A944-231B-37F9A30B2F5B}"/>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Note that the regular pay-per-trip policy (1×) generally leads to a shorter work duration on the focal platform (22.04%). It would require the platform to increase the scaling factor between 1.25× and 1.5× in order to match the work duration under the base policy.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suggests the first benefit of the guaranteed pay: the firm can induce the workers to work for the same duration at a lower cost if the firm guarantees the earnings regardless of the number of trips. </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Drivers who never switch to the competing platform when working for the focal firm can be considered as the most loyal group. We find that, to keep the same fraction of these loyal drivers as when offering the guaranteed pay, the pay-per-trip rate has be between 2.5× and 3× of the current hourly offer (see Figure 7a). In other words, a guaranteed pay scheme could save the platform up to 75% of the cost to maintain the same level of loyal drivers pool. Similarly, to keep the same fraction of drivers who switch most of the times, the pay-per-trip rate has to be between 1.5× and 2× (see Figure 7b). </a:t>
            </a:r>
            <a:endParaRPr lang="en-US" dirty="0"/>
          </a:p>
          <a:p>
            <a:endParaRPr lang="en-US" dirty="0"/>
          </a:p>
        </p:txBody>
      </p:sp>
      <p:sp>
        <p:nvSpPr>
          <p:cNvPr id="4" name="Slide Number Placeholder 3">
            <a:extLst>
              <a:ext uri="{FF2B5EF4-FFF2-40B4-BE49-F238E27FC236}">
                <a16:creationId xmlns:a16="http://schemas.microsoft.com/office/drawing/2014/main" id="{EAEAC082-D036-730D-F68A-5F77A56AB0D7}"/>
              </a:ext>
            </a:extLst>
          </p:cNvPr>
          <p:cNvSpPr>
            <a:spLocks noGrp="1"/>
          </p:cNvSpPr>
          <p:nvPr>
            <p:ph type="sldNum" sz="quarter" idx="5"/>
          </p:nvPr>
        </p:nvSpPr>
        <p:spPr/>
        <p:txBody>
          <a:bodyPr/>
          <a:lstStyle/>
          <a:p>
            <a:fld id="{E6BB3A5F-78DC-4EAE-8F4D-F74258645616}" type="slidenum">
              <a:rPr lang="en-US" smtClean="0"/>
              <a:t>86</a:t>
            </a:fld>
            <a:endParaRPr lang="en-US"/>
          </a:p>
        </p:txBody>
      </p:sp>
    </p:spTree>
    <p:extLst>
      <p:ext uri="{BB962C8B-B14F-4D97-AF65-F5344CB8AC3E}">
        <p14:creationId xmlns:p14="http://schemas.microsoft.com/office/powerpoint/2010/main" val="39428824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7E0D0-C0B8-240D-1397-901748B261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37CF09-0CE0-B89D-3FA6-41B1DBBE51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509669-DA8D-C9DB-55F9-15BA0BAA80F7}"/>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Note that the regular pay-per-trip policy (1×) generally leads to a shorter work duration on the focal platform (22.04%). It would require the platform to increase the scaling factor between 1.25× and 1.5× in order to match the work duration under the base policy.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suggests the first benefit of the guaranteed pay: the firm can induce the workers to work for the same duration at a lower cost if the firm guarantees the earnings regardless of the number of trips. </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Drivers who never switch to the competing platform when working for the focal firm can be considered as the most loyal group. We find that, to keep the same fraction of these loyal drivers as when offering the guaranteed pay, the pay-per-trip rate has be between 2.5× and 3× of the current hourly offer (see Figure 7a). In other words, a guaranteed pay scheme could save the platform up to 75% of the cost to maintain the same level of loyal drivers pool. Similarly, to keep the same fraction of drivers who switch most of the times, the pay-per-trip rate has to be between 1.5× and 2× (see Figure 7b). </a:t>
            </a:r>
            <a:endParaRPr lang="en-US" dirty="0"/>
          </a:p>
          <a:p>
            <a:endParaRPr lang="en-US" dirty="0"/>
          </a:p>
        </p:txBody>
      </p:sp>
      <p:sp>
        <p:nvSpPr>
          <p:cNvPr id="4" name="Slide Number Placeholder 3">
            <a:extLst>
              <a:ext uri="{FF2B5EF4-FFF2-40B4-BE49-F238E27FC236}">
                <a16:creationId xmlns:a16="http://schemas.microsoft.com/office/drawing/2014/main" id="{DC5226D6-7F49-CE05-41EC-E87B7F5ABF62}"/>
              </a:ext>
            </a:extLst>
          </p:cNvPr>
          <p:cNvSpPr>
            <a:spLocks noGrp="1"/>
          </p:cNvSpPr>
          <p:nvPr>
            <p:ph type="sldNum" sz="quarter" idx="5"/>
          </p:nvPr>
        </p:nvSpPr>
        <p:spPr/>
        <p:txBody>
          <a:bodyPr/>
          <a:lstStyle/>
          <a:p>
            <a:fld id="{E6BB3A5F-78DC-4EAE-8F4D-F74258645616}" type="slidenum">
              <a:rPr lang="en-US" smtClean="0"/>
              <a:t>87</a:t>
            </a:fld>
            <a:endParaRPr lang="en-US"/>
          </a:p>
        </p:txBody>
      </p:sp>
    </p:spTree>
    <p:extLst>
      <p:ext uri="{BB962C8B-B14F-4D97-AF65-F5344CB8AC3E}">
        <p14:creationId xmlns:p14="http://schemas.microsoft.com/office/powerpoint/2010/main" val="17907791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7C016D-5C2A-3E42-AA27-D86DB58D29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61DC2-E211-3B3F-7689-4B2931BC9E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703C79-E7A5-A2D6-75DD-AD4B872F2D3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Note that the regular pay-per-trip policy (1×) generally leads to a shorter work duration on the focal platform (22.04%). It would require the platform to increase the scaling factor between 1.25× and 1.5× in order to match the work duration under the base policy.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suggests the first benefit of the guaranteed pay: the firm can induce the workers to work for the same duration at a lower cost if the firm guarantees the earnings regardless of the number of trips. </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Drivers who never switch to the competing platform when working for the focal firm can be considered as the most loyal group. We find that, to keep the same fraction of these loyal drivers as when offering the guaranteed pay, the pay-per-trip rate has be between 2.5× and 3× of the current hourly offer (see Figure 7a). In other words, a guaranteed pay scheme could save the platform up to 75% of the cost to maintain the same level of loyal drivers pool. Similarly, to keep the same fraction of drivers who switch most of the times, the pay-per-trip rate has to be between 1.5× and 2× (see Figure 7b). </a:t>
            </a:r>
            <a:endParaRPr lang="en-US" dirty="0"/>
          </a:p>
          <a:p>
            <a:endParaRPr lang="en-US" dirty="0"/>
          </a:p>
        </p:txBody>
      </p:sp>
      <p:sp>
        <p:nvSpPr>
          <p:cNvPr id="4" name="Slide Number Placeholder 3">
            <a:extLst>
              <a:ext uri="{FF2B5EF4-FFF2-40B4-BE49-F238E27FC236}">
                <a16:creationId xmlns:a16="http://schemas.microsoft.com/office/drawing/2014/main" id="{32F95CB0-93AB-9661-D3AC-CDC385F5FCAE}"/>
              </a:ext>
            </a:extLst>
          </p:cNvPr>
          <p:cNvSpPr>
            <a:spLocks noGrp="1"/>
          </p:cNvSpPr>
          <p:nvPr>
            <p:ph type="sldNum" sz="quarter" idx="5"/>
          </p:nvPr>
        </p:nvSpPr>
        <p:spPr/>
        <p:txBody>
          <a:bodyPr/>
          <a:lstStyle/>
          <a:p>
            <a:fld id="{E6BB3A5F-78DC-4EAE-8F4D-F74258645616}" type="slidenum">
              <a:rPr lang="en-US" smtClean="0"/>
              <a:t>88</a:t>
            </a:fld>
            <a:endParaRPr lang="en-US"/>
          </a:p>
        </p:txBody>
      </p:sp>
    </p:spTree>
    <p:extLst>
      <p:ext uri="{BB962C8B-B14F-4D97-AF65-F5344CB8AC3E}">
        <p14:creationId xmlns:p14="http://schemas.microsoft.com/office/powerpoint/2010/main" val="1866649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14</a:t>
            </a:fld>
            <a:endParaRPr lang="en-US"/>
          </a:p>
        </p:txBody>
      </p:sp>
    </p:spTree>
    <p:extLst>
      <p:ext uri="{BB962C8B-B14F-4D97-AF65-F5344CB8AC3E}">
        <p14:creationId xmlns:p14="http://schemas.microsoft.com/office/powerpoint/2010/main" val="351488082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4C58F-D4D5-4CE1-4704-E5B4538E31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83EF5C-0544-A3DA-60DE-85197C45C4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1B0129-C2BD-5A42-7953-C76B2AFB1F21}"/>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Before, it’s $11.90/hour after expenses (NYC minimum wage was $13)</a:t>
            </a:r>
            <a:endParaRPr lang="en-US" sz="1200" dirty="0"/>
          </a:p>
          <a:p>
            <a:endParaRPr lang="en-US" sz="1200" dirty="0"/>
          </a:p>
          <a:p>
            <a:r>
              <a:rPr lang="en-US" sz="1200" dirty="0"/>
              <a:t>Our model is missing the fact that this will raise the price of service -&gt; lower demand -&gt; utilization level changes</a:t>
            </a:r>
          </a:p>
          <a:p>
            <a:r>
              <a:rPr lang="en-US" sz="1200" dirty="0">
                <a:highlight>
                  <a:srgbClr val="FFFF00"/>
                </a:highlight>
              </a:rPr>
              <a:t>Varying utilization.</a:t>
            </a:r>
          </a:p>
          <a:p>
            <a:endParaRPr lang="en-US" sz="1200" dirty="0"/>
          </a:p>
          <a:p>
            <a:endParaRPr lang="en-US" sz="1200" dirty="0"/>
          </a:p>
          <a:p>
            <a:r>
              <a:rPr lang="en-US" sz="1200" dirty="0"/>
              <a:t>Starting in February, ride-share companies have to reduce cruising rates by 5% and later by 10%, down from currently 41%. </a:t>
            </a:r>
          </a:p>
          <a:p>
            <a:r>
              <a:rPr lang="en-US" sz="1200" dirty="0"/>
              <a:t>Uber supported a $2.75 congestion surcharge implemented for Manhattan ride-share trips earlier this year.</a:t>
            </a:r>
          </a:p>
          <a:p>
            <a:endParaRPr lang="en-US" sz="1200" dirty="0"/>
          </a:p>
          <a:p>
            <a:r>
              <a:rPr lang="en-US" sz="1200" dirty="0"/>
              <a:t>Firms’ responses: Uber and Lyft restricted access (lock drivers out during some times / locations), Juno quitted.</a:t>
            </a:r>
          </a:p>
          <a:p>
            <a:r>
              <a:rPr lang="en-US" sz="1200" dirty="0"/>
              <a:t>Lyft “allow certain companies to pay drivers lower wages” “disincentive drivers from giving rides to and from areas outside NYC” “fewer rides, shorter and slower trips”</a:t>
            </a:r>
          </a:p>
          <a:p>
            <a:r>
              <a:rPr lang="en-US" sz="1200" dirty="0"/>
              <a:t>Uber “higher than necessary fares”</a:t>
            </a:r>
          </a:p>
          <a:p>
            <a:endParaRPr lang="en-US" sz="1200" dirty="0"/>
          </a:p>
          <a:p>
            <a:r>
              <a:rPr lang="en-US" sz="1200" dirty="0"/>
              <a:t>Feasible for loose labor market. If M is too high, firm will cap its supply. (</a:t>
            </a:r>
            <a:r>
              <a:rPr lang="en-US" sz="1200" dirty="0" err="1"/>
              <a:t>Aradpour</a:t>
            </a:r>
            <a:r>
              <a:rPr lang="en-US" sz="1200" dirty="0"/>
              <a:t>, </a:t>
            </a:r>
            <a:r>
              <a:rPr lang="en-US" sz="1200" dirty="0" err="1"/>
              <a:t>Lobel</a:t>
            </a:r>
            <a:r>
              <a:rPr lang="en-US" sz="1200" dirty="0"/>
              <a:t>, van </a:t>
            </a:r>
            <a:r>
              <a:rPr lang="en-US" sz="1200" dirty="0" err="1"/>
              <a:t>Ryzin</a:t>
            </a:r>
            <a:r>
              <a:rPr lang="en-US" sz="1200" dirty="0"/>
              <a:t> 2020)</a:t>
            </a:r>
          </a:p>
          <a:p>
            <a:endParaRPr lang="en-US" dirty="0"/>
          </a:p>
          <a:p>
            <a:endParaRPr lang="en-US" dirty="0"/>
          </a:p>
          <a:p>
            <a:endParaRPr lang="en-US" dirty="0"/>
          </a:p>
          <a:p>
            <a:endParaRPr lang="en-US" dirty="0"/>
          </a:p>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FB80B494-66C6-2B2F-7219-0AAC348D0A92}"/>
              </a:ext>
            </a:extLst>
          </p:cNvPr>
          <p:cNvSpPr>
            <a:spLocks noGrp="1"/>
          </p:cNvSpPr>
          <p:nvPr>
            <p:ph type="sldNum" sz="quarter" idx="10"/>
          </p:nvPr>
        </p:nvSpPr>
        <p:spPr/>
        <p:txBody>
          <a:bodyPr/>
          <a:lstStyle/>
          <a:p>
            <a:fld id="{E6BB3A5F-78DC-4EAE-8F4D-F74258645616}" type="slidenum">
              <a:rPr lang="en-US" smtClean="0"/>
              <a:t>89</a:t>
            </a:fld>
            <a:endParaRPr lang="en-US"/>
          </a:p>
        </p:txBody>
      </p:sp>
    </p:spTree>
    <p:extLst>
      <p:ext uri="{BB962C8B-B14F-4D97-AF65-F5344CB8AC3E}">
        <p14:creationId xmlns:p14="http://schemas.microsoft.com/office/powerpoint/2010/main" val="40296423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F875C-2A1C-80D2-472A-6CAFDA8BD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F7643-7B01-0AA5-2965-CBBA35FA1F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CF708A-83AA-7B3C-9225-1C6EA07E7A9B}"/>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Before, it’s $11.90/hour after expenses (NYC minimum wage was $13)</a:t>
            </a:r>
            <a:endParaRPr lang="en-US" sz="1200" dirty="0"/>
          </a:p>
          <a:p>
            <a:endParaRPr lang="en-US" sz="1200" dirty="0"/>
          </a:p>
          <a:p>
            <a:r>
              <a:rPr lang="en-US" sz="1200" dirty="0"/>
              <a:t>Our model is missing the fact that this will raise the price of service -&gt; lower demand -&gt; utilization level changes</a:t>
            </a:r>
          </a:p>
          <a:p>
            <a:r>
              <a:rPr lang="en-US" sz="1200" dirty="0">
                <a:highlight>
                  <a:srgbClr val="FFFF00"/>
                </a:highlight>
              </a:rPr>
              <a:t>Varying utilization.</a:t>
            </a:r>
          </a:p>
          <a:p>
            <a:endParaRPr lang="en-US" sz="1200" dirty="0"/>
          </a:p>
          <a:p>
            <a:endParaRPr lang="en-US" sz="1200" dirty="0"/>
          </a:p>
          <a:p>
            <a:r>
              <a:rPr lang="en-US" sz="1200" dirty="0"/>
              <a:t>Starting in February, ride-share companies have to reduce cruising rates by 5% and later by 10%, down from currently 41%. </a:t>
            </a:r>
          </a:p>
          <a:p>
            <a:r>
              <a:rPr lang="en-US" sz="1200" dirty="0"/>
              <a:t>Uber supported a $2.75 congestion surcharge implemented for Manhattan ride-share trips earlier this year.</a:t>
            </a:r>
          </a:p>
          <a:p>
            <a:endParaRPr lang="en-US" sz="1200" dirty="0"/>
          </a:p>
          <a:p>
            <a:r>
              <a:rPr lang="en-US" sz="1200" dirty="0"/>
              <a:t>Firms’ responses: Uber and Lyft restricted access (lock drivers out during some times / locations), Juno quitted.</a:t>
            </a:r>
          </a:p>
          <a:p>
            <a:r>
              <a:rPr lang="en-US" sz="1200" dirty="0"/>
              <a:t>Lyft “allow certain companies to pay drivers lower wages” “disincentive drivers from giving rides to and from areas outside NYC” “fewer rides, shorter and slower trips”</a:t>
            </a:r>
          </a:p>
          <a:p>
            <a:r>
              <a:rPr lang="en-US" sz="1200" dirty="0"/>
              <a:t>Uber “higher than necessary fares”</a:t>
            </a:r>
          </a:p>
          <a:p>
            <a:endParaRPr lang="en-US" sz="1200" dirty="0"/>
          </a:p>
          <a:p>
            <a:r>
              <a:rPr lang="en-US" sz="1200" dirty="0"/>
              <a:t>Feasible for loose labor market. If M is too high, firm will cap its supply. (</a:t>
            </a:r>
            <a:r>
              <a:rPr lang="en-US" sz="1200" dirty="0" err="1"/>
              <a:t>Aradpour</a:t>
            </a:r>
            <a:r>
              <a:rPr lang="en-US" sz="1200" dirty="0"/>
              <a:t>, </a:t>
            </a:r>
            <a:r>
              <a:rPr lang="en-US" sz="1200" dirty="0" err="1"/>
              <a:t>Lobel</a:t>
            </a:r>
            <a:r>
              <a:rPr lang="en-US" sz="1200" dirty="0"/>
              <a:t>, van </a:t>
            </a:r>
            <a:r>
              <a:rPr lang="en-US" sz="1200" dirty="0" err="1"/>
              <a:t>Ryzin</a:t>
            </a:r>
            <a:r>
              <a:rPr lang="en-US" sz="1200" dirty="0"/>
              <a:t> 2020)</a:t>
            </a:r>
          </a:p>
          <a:p>
            <a:endParaRPr lang="en-US" dirty="0"/>
          </a:p>
          <a:p>
            <a:endParaRPr lang="en-US" dirty="0"/>
          </a:p>
          <a:p>
            <a:endParaRPr lang="en-US" dirty="0"/>
          </a:p>
          <a:p>
            <a:endParaRPr lang="en-US" dirty="0"/>
          </a:p>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4BC6A4BE-16A1-DDCC-FFB3-6767A366CAD5}"/>
              </a:ext>
            </a:extLst>
          </p:cNvPr>
          <p:cNvSpPr>
            <a:spLocks noGrp="1"/>
          </p:cNvSpPr>
          <p:nvPr>
            <p:ph type="sldNum" sz="quarter" idx="10"/>
          </p:nvPr>
        </p:nvSpPr>
        <p:spPr/>
        <p:txBody>
          <a:bodyPr/>
          <a:lstStyle/>
          <a:p>
            <a:fld id="{E6BB3A5F-78DC-4EAE-8F4D-F74258645616}" type="slidenum">
              <a:rPr lang="en-US" smtClean="0"/>
              <a:t>90</a:t>
            </a:fld>
            <a:endParaRPr lang="en-US"/>
          </a:p>
        </p:txBody>
      </p:sp>
    </p:spTree>
    <p:extLst>
      <p:ext uri="{BB962C8B-B14F-4D97-AF65-F5344CB8AC3E}">
        <p14:creationId xmlns:p14="http://schemas.microsoft.com/office/powerpoint/2010/main" val="9733844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B2E46-477D-E0D8-E53E-3ECC7ADC71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1C697B-2C2B-55C1-FD51-BE9C9E04E8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17C81B-ED16-C552-61BC-83347A5DB2DF}"/>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Before, it’s $11.90/hour after expenses (NYC minimum wage was $13)</a:t>
            </a:r>
            <a:endParaRPr lang="en-US" sz="1200" dirty="0"/>
          </a:p>
          <a:p>
            <a:endParaRPr lang="en-US" sz="1200" dirty="0"/>
          </a:p>
          <a:p>
            <a:r>
              <a:rPr lang="en-US" sz="1200" dirty="0"/>
              <a:t>Our model is missing the fact that this will raise the price of service -&gt; lower demand -&gt; utilization level changes</a:t>
            </a:r>
          </a:p>
          <a:p>
            <a:r>
              <a:rPr lang="en-US" sz="1200" dirty="0">
                <a:highlight>
                  <a:srgbClr val="FFFF00"/>
                </a:highlight>
              </a:rPr>
              <a:t>Varying utilization.</a:t>
            </a:r>
          </a:p>
          <a:p>
            <a:endParaRPr lang="en-US" sz="1200" dirty="0"/>
          </a:p>
          <a:p>
            <a:endParaRPr lang="en-US" sz="1200" dirty="0"/>
          </a:p>
          <a:p>
            <a:r>
              <a:rPr lang="en-US" sz="1200" dirty="0"/>
              <a:t>Starting in February, ride-share companies have to reduce cruising rates by 5% and later by 10%, down from currently 41%. </a:t>
            </a:r>
          </a:p>
          <a:p>
            <a:r>
              <a:rPr lang="en-US" sz="1200" dirty="0"/>
              <a:t>Uber supported a $2.75 congestion surcharge implemented for Manhattan ride-share trips earlier this year.</a:t>
            </a:r>
          </a:p>
          <a:p>
            <a:endParaRPr lang="en-US" sz="1200" dirty="0"/>
          </a:p>
          <a:p>
            <a:r>
              <a:rPr lang="en-US" sz="1200" dirty="0"/>
              <a:t>Firms’ responses: Uber and Lyft restricted access (lock drivers out during some times / locations), Juno quitted.</a:t>
            </a:r>
          </a:p>
          <a:p>
            <a:r>
              <a:rPr lang="en-US" sz="1200" dirty="0"/>
              <a:t>Lyft “allow certain companies to pay drivers lower wages” “disincentive drivers from giving rides to and from areas outside NYC” “fewer rides, shorter and slower trips”</a:t>
            </a:r>
          </a:p>
          <a:p>
            <a:r>
              <a:rPr lang="en-US" sz="1200" dirty="0"/>
              <a:t>Uber “higher than necessary fares”</a:t>
            </a:r>
          </a:p>
          <a:p>
            <a:endParaRPr lang="en-US" sz="1200" dirty="0"/>
          </a:p>
          <a:p>
            <a:r>
              <a:rPr lang="en-US" sz="1200" dirty="0"/>
              <a:t>Feasible for loose labor market. If M is too high, firm will cap its supply. (</a:t>
            </a:r>
            <a:r>
              <a:rPr lang="en-US" sz="1200" dirty="0" err="1"/>
              <a:t>Aradpour</a:t>
            </a:r>
            <a:r>
              <a:rPr lang="en-US" sz="1200" dirty="0"/>
              <a:t>, </a:t>
            </a:r>
            <a:r>
              <a:rPr lang="en-US" sz="1200" dirty="0" err="1"/>
              <a:t>Lobel</a:t>
            </a:r>
            <a:r>
              <a:rPr lang="en-US" sz="1200" dirty="0"/>
              <a:t>, van </a:t>
            </a:r>
            <a:r>
              <a:rPr lang="en-US" sz="1200" dirty="0" err="1"/>
              <a:t>Ryzin</a:t>
            </a:r>
            <a:r>
              <a:rPr lang="en-US" sz="1200" dirty="0"/>
              <a:t> 2020)</a:t>
            </a:r>
          </a:p>
          <a:p>
            <a:endParaRPr lang="en-US" dirty="0"/>
          </a:p>
          <a:p>
            <a:endParaRPr lang="en-US" dirty="0"/>
          </a:p>
          <a:p>
            <a:endParaRPr lang="en-US" dirty="0"/>
          </a:p>
          <a:p>
            <a:endParaRPr lang="en-US" dirty="0"/>
          </a:p>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4F73864F-077E-001A-1B36-8EA11DF6ED2B}"/>
              </a:ext>
            </a:extLst>
          </p:cNvPr>
          <p:cNvSpPr>
            <a:spLocks noGrp="1"/>
          </p:cNvSpPr>
          <p:nvPr>
            <p:ph type="sldNum" sz="quarter" idx="10"/>
          </p:nvPr>
        </p:nvSpPr>
        <p:spPr/>
        <p:txBody>
          <a:bodyPr/>
          <a:lstStyle/>
          <a:p>
            <a:fld id="{E6BB3A5F-78DC-4EAE-8F4D-F74258645616}" type="slidenum">
              <a:rPr lang="en-US" smtClean="0"/>
              <a:t>91</a:t>
            </a:fld>
            <a:endParaRPr lang="en-US"/>
          </a:p>
        </p:txBody>
      </p:sp>
    </p:spTree>
    <p:extLst>
      <p:ext uri="{BB962C8B-B14F-4D97-AF65-F5344CB8AC3E}">
        <p14:creationId xmlns:p14="http://schemas.microsoft.com/office/powerpoint/2010/main" val="40263022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C85E8-DC1C-3FCB-6C96-5C5C979B33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B07560-80EC-0A6C-125C-7B994C1AD3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DFAE9C-9534-9F34-1391-2B71C8DBFB9D}"/>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Before, it’s $11.90/hour after expenses (NYC minimum wage was $13)</a:t>
            </a:r>
            <a:endParaRPr lang="en-US" sz="1200" dirty="0"/>
          </a:p>
          <a:p>
            <a:endParaRPr lang="en-US" sz="1200" dirty="0"/>
          </a:p>
          <a:p>
            <a:r>
              <a:rPr lang="en-US" sz="1200" dirty="0"/>
              <a:t>Our model is missing the fact that this will raise the price of service -&gt; lower demand -&gt; utilization level changes</a:t>
            </a:r>
          </a:p>
          <a:p>
            <a:r>
              <a:rPr lang="en-US" sz="1200" dirty="0">
                <a:highlight>
                  <a:srgbClr val="FFFF00"/>
                </a:highlight>
              </a:rPr>
              <a:t>Varying utilization.</a:t>
            </a:r>
          </a:p>
          <a:p>
            <a:endParaRPr lang="en-US" sz="1200" dirty="0"/>
          </a:p>
          <a:p>
            <a:endParaRPr lang="en-US" sz="1200" dirty="0"/>
          </a:p>
          <a:p>
            <a:r>
              <a:rPr lang="en-US" sz="1200" dirty="0"/>
              <a:t>Starting in February, ride-share companies have to reduce cruising rates by 5% and later by 10%, down from currently 41%. </a:t>
            </a:r>
          </a:p>
          <a:p>
            <a:r>
              <a:rPr lang="en-US" sz="1200" dirty="0"/>
              <a:t>Uber supported a $2.75 congestion surcharge implemented for Manhattan ride-share trips earlier this year.</a:t>
            </a:r>
          </a:p>
          <a:p>
            <a:endParaRPr lang="en-US" sz="1200" dirty="0"/>
          </a:p>
          <a:p>
            <a:r>
              <a:rPr lang="en-US" sz="1200" dirty="0"/>
              <a:t>Firms’ responses: Uber and Lyft restricted access (lock drivers out during some times / locations), Juno quitted.</a:t>
            </a:r>
          </a:p>
          <a:p>
            <a:r>
              <a:rPr lang="en-US" sz="1200" dirty="0"/>
              <a:t>Lyft “allow certain companies to pay drivers lower wages” “disincentive drivers from giving rides to and from areas outside NYC” “fewer rides, shorter and slower trips”</a:t>
            </a:r>
          </a:p>
          <a:p>
            <a:r>
              <a:rPr lang="en-US" sz="1200" dirty="0"/>
              <a:t>Uber “higher than necessary fares”</a:t>
            </a:r>
          </a:p>
          <a:p>
            <a:endParaRPr lang="en-US" sz="1200" dirty="0"/>
          </a:p>
          <a:p>
            <a:r>
              <a:rPr lang="en-US" sz="1200" dirty="0"/>
              <a:t>Feasible for loose labor market. If M is too high, firm will cap its supply. (</a:t>
            </a:r>
            <a:r>
              <a:rPr lang="en-US" sz="1200" dirty="0" err="1"/>
              <a:t>Aradpour</a:t>
            </a:r>
            <a:r>
              <a:rPr lang="en-US" sz="1200" dirty="0"/>
              <a:t>, </a:t>
            </a:r>
            <a:r>
              <a:rPr lang="en-US" sz="1200" dirty="0" err="1"/>
              <a:t>Lobel</a:t>
            </a:r>
            <a:r>
              <a:rPr lang="en-US" sz="1200" dirty="0"/>
              <a:t>, van </a:t>
            </a:r>
            <a:r>
              <a:rPr lang="en-US" sz="1200" dirty="0" err="1"/>
              <a:t>Ryzin</a:t>
            </a:r>
            <a:r>
              <a:rPr lang="en-US" sz="1200" dirty="0"/>
              <a:t> 2020)</a:t>
            </a:r>
          </a:p>
          <a:p>
            <a:endParaRPr lang="en-US" dirty="0"/>
          </a:p>
          <a:p>
            <a:endParaRPr lang="en-US" dirty="0"/>
          </a:p>
          <a:p>
            <a:endParaRPr lang="en-US" dirty="0"/>
          </a:p>
          <a:p>
            <a:endParaRPr lang="en-US" dirty="0"/>
          </a:p>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7FB9A9D2-A36E-529E-E8BC-BCF774EBA5CB}"/>
              </a:ext>
            </a:extLst>
          </p:cNvPr>
          <p:cNvSpPr>
            <a:spLocks noGrp="1"/>
          </p:cNvSpPr>
          <p:nvPr>
            <p:ph type="sldNum" sz="quarter" idx="10"/>
          </p:nvPr>
        </p:nvSpPr>
        <p:spPr/>
        <p:txBody>
          <a:bodyPr/>
          <a:lstStyle/>
          <a:p>
            <a:fld id="{E6BB3A5F-78DC-4EAE-8F4D-F74258645616}" type="slidenum">
              <a:rPr lang="en-US" smtClean="0"/>
              <a:t>92</a:t>
            </a:fld>
            <a:endParaRPr lang="en-US"/>
          </a:p>
        </p:txBody>
      </p:sp>
    </p:spTree>
    <p:extLst>
      <p:ext uri="{BB962C8B-B14F-4D97-AF65-F5344CB8AC3E}">
        <p14:creationId xmlns:p14="http://schemas.microsoft.com/office/powerpoint/2010/main" val="13154892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ED140-575F-1C02-CE51-A4CDF26D05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41BF8-9256-EE41-6BF4-28A7BC57B1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1E78A3-37A5-C518-C512-EFE345A5FB7F}"/>
              </a:ext>
            </a:extLst>
          </p:cNvPr>
          <p:cNvSpPr>
            <a:spLocks noGrp="1"/>
          </p:cNvSpPr>
          <p:nvPr>
            <p:ph type="body" idx="1"/>
          </p:nvPr>
        </p:nvSpPr>
        <p:spPr/>
        <p:txBody>
          <a:bodyPr/>
          <a:lstStyle/>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8A04C8C9-0997-C979-CB5D-B8EB96803765}"/>
              </a:ext>
            </a:extLst>
          </p:cNvPr>
          <p:cNvSpPr>
            <a:spLocks noGrp="1"/>
          </p:cNvSpPr>
          <p:nvPr>
            <p:ph type="sldNum" sz="quarter" idx="10"/>
          </p:nvPr>
        </p:nvSpPr>
        <p:spPr/>
        <p:txBody>
          <a:bodyPr/>
          <a:lstStyle/>
          <a:p>
            <a:fld id="{E6BB3A5F-78DC-4EAE-8F4D-F74258645616}" type="slidenum">
              <a:rPr lang="en-US" smtClean="0"/>
              <a:t>93</a:t>
            </a:fld>
            <a:endParaRPr lang="en-US"/>
          </a:p>
        </p:txBody>
      </p:sp>
    </p:spTree>
    <p:extLst>
      <p:ext uri="{BB962C8B-B14F-4D97-AF65-F5344CB8AC3E}">
        <p14:creationId xmlns:p14="http://schemas.microsoft.com/office/powerpoint/2010/main" val="23480045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F998C-26B0-3AD7-9C99-7605808BB7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03B6E3-C14D-ADB6-AA65-4489D28D5F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52E676-5752-4FE6-0F2A-3DFEF2754CB1}"/>
              </a:ext>
            </a:extLst>
          </p:cNvPr>
          <p:cNvSpPr>
            <a:spLocks noGrp="1"/>
          </p:cNvSpPr>
          <p:nvPr>
            <p:ph type="body" idx="1"/>
          </p:nvPr>
        </p:nvSpPr>
        <p:spPr/>
        <p:txBody>
          <a:bodyPr/>
          <a:lstStyle/>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642D9BEE-21AB-D901-9885-AB00B7390C8E}"/>
              </a:ext>
            </a:extLst>
          </p:cNvPr>
          <p:cNvSpPr>
            <a:spLocks noGrp="1"/>
          </p:cNvSpPr>
          <p:nvPr>
            <p:ph type="sldNum" sz="quarter" idx="10"/>
          </p:nvPr>
        </p:nvSpPr>
        <p:spPr/>
        <p:txBody>
          <a:bodyPr/>
          <a:lstStyle/>
          <a:p>
            <a:fld id="{E6BB3A5F-78DC-4EAE-8F4D-F74258645616}" type="slidenum">
              <a:rPr lang="en-US" smtClean="0"/>
              <a:t>94</a:t>
            </a:fld>
            <a:endParaRPr lang="en-US"/>
          </a:p>
        </p:txBody>
      </p:sp>
    </p:spTree>
    <p:extLst>
      <p:ext uri="{BB962C8B-B14F-4D97-AF65-F5344CB8AC3E}">
        <p14:creationId xmlns:p14="http://schemas.microsoft.com/office/powerpoint/2010/main" val="22342522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C4CF7-8683-57AA-52AA-9372B5A15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12B21-3440-44A6-FC81-E39B3600F5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59FE38-8B32-057A-5707-1E11EFE3B3E7}"/>
              </a:ext>
            </a:extLst>
          </p:cNvPr>
          <p:cNvSpPr>
            <a:spLocks noGrp="1"/>
          </p:cNvSpPr>
          <p:nvPr>
            <p:ph type="body" idx="1"/>
          </p:nvPr>
        </p:nvSpPr>
        <p:spPr/>
        <p:txBody>
          <a:bodyPr/>
          <a:lstStyle/>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CD3BDE08-A94F-49BE-B7CB-8F942FF1D407}"/>
              </a:ext>
            </a:extLst>
          </p:cNvPr>
          <p:cNvSpPr>
            <a:spLocks noGrp="1"/>
          </p:cNvSpPr>
          <p:nvPr>
            <p:ph type="sldNum" sz="quarter" idx="10"/>
          </p:nvPr>
        </p:nvSpPr>
        <p:spPr/>
        <p:txBody>
          <a:bodyPr/>
          <a:lstStyle/>
          <a:p>
            <a:fld id="{E6BB3A5F-78DC-4EAE-8F4D-F74258645616}" type="slidenum">
              <a:rPr lang="en-US" smtClean="0"/>
              <a:t>95</a:t>
            </a:fld>
            <a:endParaRPr lang="en-US"/>
          </a:p>
        </p:txBody>
      </p:sp>
    </p:spTree>
    <p:extLst>
      <p:ext uri="{BB962C8B-B14F-4D97-AF65-F5344CB8AC3E}">
        <p14:creationId xmlns:p14="http://schemas.microsoft.com/office/powerpoint/2010/main" val="417060971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CF02A-44BB-0519-26DA-AC105D97D6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3CCF7-B2EF-4382-B0CC-A9CCC5DC9B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D61076-5851-C573-EBF0-8BEFF9100C4A}"/>
              </a:ext>
            </a:extLst>
          </p:cNvPr>
          <p:cNvSpPr>
            <a:spLocks noGrp="1"/>
          </p:cNvSpPr>
          <p:nvPr>
            <p:ph type="body" idx="1"/>
          </p:nvPr>
        </p:nvSpPr>
        <p:spPr/>
        <p:txBody>
          <a:bodyPr/>
          <a:lstStyle/>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4E23412B-2EBC-49BC-07E4-D084300429F0}"/>
              </a:ext>
            </a:extLst>
          </p:cNvPr>
          <p:cNvSpPr>
            <a:spLocks noGrp="1"/>
          </p:cNvSpPr>
          <p:nvPr>
            <p:ph type="sldNum" sz="quarter" idx="10"/>
          </p:nvPr>
        </p:nvSpPr>
        <p:spPr/>
        <p:txBody>
          <a:bodyPr/>
          <a:lstStyle/>
          <a:p>
            <a:fld id="{E6BB3A5F-78DC-4EAE-8F4D-F74258645616}" type="slidenum">
              <a:rPr lang="en-US" smtClean="0"/>
              <a:t>96</a:t>
            </a:fld>
            <a:endParaRPr lang="en-US"/>
          </a:p>
        </p:txBody>
      </p:sp>
    </p:spTree>
    <p:extLst>
      <p:ext uri="{BB962C8B-B14F-4D97-AF65-F5344CB8AC3E}">
        <p14:creationId xmlns:p14="http://schemas.microsoft.com/office/powerpoint/2010/main" val="22872105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77F22-A2F2-6082-AD46-DE2FD98E1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30ED7A-3144-8068-9F7A-E328EC7034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1522AB-21CD-6B40-F6E3-3B618B16B8F4}"/>
              </a:ext>
            </a:extLst>
          </p:cNvPr>
          <p:cNvSpPr>
            <a:spLocks noGrp="1"/>
          </p:cNvSpPr>
          <p:nvPr>
            <p:ph type="body" idx="1"/>
          </p:nvPr>
        </p:nvSpPr>
        <p:spPr/>
        <p:txBody>
          <a:bodyPr/>
          <a:lstStyle/>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C9801438-DCC3-0D65-3519-2F0B4CD6BB85}"/>
              </a:ext>
            </a:extLst>
          </p:cNvPr>
          <p:cNvSpPr>
            <a:spLocks noGrp="1"/>
          </p:cNvSpPr>
          <p:nvPr>
            <p:ph type="sldNum" sz="quarter" idx="10"/>
          </p:nvPr>
        </p:nvSpPr>
        <p:spPr/>
        <p:txBody>
          <a:bodyPr/>
          <a:lstStyle/>
          <a:p>
            <a:fld id="{E6BB3A5F-78DC-4EAE-8F4D-F74258645616}" type="slidenum">
              <a:rPr lang="en-US" smtClean="0"/>
              <a:t>97</a:t>
            </a:fld>
            <a:endParaRPr lang="en-US"/>
          </a:p>
        </p:txBody>
      </p:sp>
    </p:spTree>
    <p:extLst>
      <p:ext uri="{BB962C8B-B14F-4D97-AF65-F5344CB8AC3E}">
        <p14:creationId xmlns:p14="http://schemas.microsoft.com/office/powerpoint/2010/main" val="9271348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E3F50-3729-B55D-8BF1-49FB2E60D3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D7D38-3A63-0DD3-3A70-51B92164CF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881E4-F1B9-CA21-1112-E44F8089BAF5}"/>
              </a:ext>
            </a:extLst>
          </p:cNvPr>
          <p:cNvSpPr>
            <a:spLocks noGrp="1"/>
          </p:cNvSpPr>
          <p:nvPr>
            <p:ph type="body" idx="1"/>
          </p:nvPr>
        </p:nvSpPr>
        <p:spPr/>
        <p:txBody>
          <a:bodyPr/>
          <a:lstStyle/>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5AC4DDEC-4D5A-91AA-E9AF-21C0D63A24D5}"/>
              </a:ext>
            </a:extLst>
          </p:cNvPr>
          <p:cNvSpPr>
            <a:spLocks noGrp="1"/>
          </p:cNvSpPr>
          <p:nvPr>
            <p:ph type="sldNum" sz="quarter" idx="10"/>
          </p:nvPr>
        </p:nvSpPr>
        <p:spPr/>
        <p:txBody>
          <a:bodyPr/>
          <a:lstStyle/>
          <a:p>
            <a:fld id="{E6BB3A5F-78DC-4EAE-8F4D-F74258645616}" type="slidenum">
              <a:rPr lang="en-US" smtClean="0"/>
              <a:t>98</a:t>
            </a:fld>
            <a:endParaRPr lang="en-US"/>
          </a:p>
        </p:txBody>
      </p:sp>
    </p:spTree>
    <p:extLst>
      <p:ext uri="{BB962C8B-B14F-4D97-AF65-F5344CB8AC3E}">
        <p14:creationId xmlns:p14="http://schemas.microsoft.com/office/powerpoint/2010/main" val="1125102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15</a:t>
            </a:fld>
            <a:endParaRPr lang="en-US"/>
          </a:p>
        </p:txBody>
      </p:sp>
    </p:spTree>
    <p:extLst>
      <p:ext uri="{BB962C8B-B14F-4D97-AF65-F5344CB8AC3E}">
        <p14:creationId xmlns:p14="http://schemas.microsoft.com/office/powerpoint/2010/main" val="24218346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4094C-141F-BE82-945A-B8C0AABD65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C86FD2-7D92-D288-7B65-2E36EC83E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715CB3-E2C4-E8A9-D48E-C82A81757F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summarize, understanding how workers make multihoming decisions is important for both the firm and the policymakers to design a better policy for all, but it's been hard to trace and study.  </a:t>
            </a:r>
            <a:r>
              <a:rPr lang="en-US" dirty="0">
                <a:effectLst/>
              </a:rPr>
              <a:t>We're hoping to close this gap by modeling workers’ sequential intra-day decisions structurally using machine learning and simulation-assisted estimation.  Our model accounts for the detailed time and location of drivers’ decisions, the platform’s pay incentives, and the contemporaneous work conditions and compensation rates on the competing gig platform.</a:t>
            </a:r>
            <a:r>
              <a:rPr lang="en-US" dirty="0"/>
              <a:t> Our prescriptive counterfactual analyses  offer some new insights that could inform the gig  platforms’ and policymakers.</a:t>
            </a:r>
          </a:p>
          <a:p>
            <a:endParaRPr lang="en-US" dirty="0">
              <a:effectLst/>
            </a:endParaRPr>
          </a:p>
        </p:txBody>
      </p:sp>
      <p:sp>
        <p:nvSpPr>
          <p:cNvPr id="4" name="Slide Number Placeholder 3">
            <a:extLst>
              <a:ext uri="{FF2B5EF4-FFF2-40B4-BE49-F238E27FC236}">
                <a16:creationId xmlns:a16="http://schemas.microsoft.com/office/drawing/2014/main" id="{9CBD729C-117B-14AD-2398-92EF7F4D2285}"/>
              </a:ext>
            </a:extLst>
          </p:cNvPr>
          <p:cNvSpPr>
            <a:spLocks noGrp="1"/>
          </p:cNvSpPr>
          <p:nvPr>
            <p:ph type="sldNum" sz="quarter" idx="10"/>
          </p:nvPr>
        </p:nvSpPr>
        <p:spPr/>
        <p:txBody>
          <a:bodyPr/>
          <a:lstStyle/>
          <a:p>
            <a:fld id="{E6BB3A5F-78DC-4EAE-8F4D-F74258645616}" type="slidenum">
              <a:rPr lang="en-US" smtClean="0"/>
              <a:t>99</a:t>
            </a:fld>
            <a:endParaRPr lang="en-US"/>
          </a:p>
        </p:txBody>
      </p:sp>
    </p:spTree>
    <p:extLst>
      <p:ext uri="{BB962C8B-B14F-4D97-AF65-F5344CB8AC3E}">
        <p14:creationId xmlns:p14="http://schemas.microsoft.com/office/powerpoint/2010/main" val="19769716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59CE7-3B2F-71EB-8EB8-B49300FEF6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57D254-293C-30D2-89A3-EAE8BC1F03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6BD7F3-2761-53D5-68D9-1CDB44A81E9D}"/>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Before, it’s $11.90/hour after expenses (NYC minimum wage was $13)</a:t>
            </a:r>
            <a:endParaRPr lang="en-US" sz="1200" dirty="0"/>
          </a:p>
          <a:p>
            <a:endParaRPr lang="en-US" sz="1200" dirty="0"/>
          </a:p>
          <a:p>
            <a:r>
              <a:rPr lang="en-US" sz="1200" dirty="0"/>
              <a:t>Our model is missing the fact that this will raise the price of service -&gt; lower demand -&gt; utilization level changes</a:t>
            </a:r>
          </a:p>
          <a:p>
            <a:r>
              <a:rPr lang="en-US" sz="1200" dirty="0">
                <a:highlight>
                  <a:srgbClr val="FFFF00"/>
                </a:highlight>
              </a:rPr>
              <a:t>Varying utilization.</a:t>
            </a:r>
          </a:p>
          <a:p>
            <a:endParaRPr lang="en-US" sz="1200" dirty="0"/>
          </a:p>
          <a:p>
            <a:endParaRPr lang="en-US" sz="1200" dirty="0"/>
          </a:p>
          <a:p>
            <a:r>
              <a:rPr lang="en-US" sz="1200" dirty="0"/>
              <a:t>Starting in February, ride-share companies have to reduce cruising rates by 5% and later by 10%, down from currently 41%. </a:t>
            </a:r>
          </a:p>
          <a:p>
            <a:r>
              <a:rPr lang="en-US" sz="1200" dirty="0"/>
              <a:t>Uber supported a $2.75 congestion surcharge implemented for Manhattan ride-share trips earlier this year.</a:t>
            </a:r>
          </a:p>
          <a:p>
            <a:endParaRPr lang="en-US" sz="1200" dirty="0"/>
          </a:p>
          <a:p>
            <a:r>
              <a:rPr lang="en-US" sz="1200" dirty="0"/>
              <a:t>Firms’ responses: Uber and Lyft restricted access (lock drivers out during some times / locations), Juno quitted.</a:t>
            </a:r>
          </a:p>
          <a:p>
            <a:r>
              <a:rPr lang="en-US" sz="1200" dirty="0"/>
              <a:t>Lyft “allow certain companies to pay drivers lower wages” “disincentive drivers from giving rides to and from areas outside NYC” “fewer rides, shorter and slower trips”</a:t>
            </a:r>
          </a:p>
          <a:p>
            <a:r>
              <a:rPr lang="en-US" sz="1200" dirty="0"/>
              <a:t>Uber “higher than necessary fares”</a:t>
            </a:r>
          </a:p>
          <a:p>
            <a:endParaRPr lang="en-US" sz="1200" dirty="0"/>
          </a:p>
          <a:p>
            <a:r>
              <a:rPr lang="en-US" sz="1200" dirty="0"/>
              <a:t>Feasible for loose labor market. If M is too high, firm will cap its supply. (</a:t>
            </a:r>
            <a:r>
              <a:rPr lang="en-US" sz="1200" dirty="0" err="1"/>
              <a:t>Aradpour</a:t>
            </a:r>
            <a:r>
              <a:rPr lang="en-US" sz="1200" dirty="0"/>
              <a:t>, </a:t>
            </a:r>
            <a:r>
              <a:rPr lang="en-US" sz="1200" dirty="0" err="1"/>
              <a:t>Lobel</a:t>
            </a:r>
            <a:r>
              <a:rPr lang="en-US" sz="1200" dirty="0"/>
              <a:t>, van </a:t>
            </a:r>
            <a:r>
              <a:rPr lang="en-US" sz="1200" dirty="0" err="1"/>
              <a:t>Ryzin</a:t>
            </a:r>
            <a:r>
              <a:rPr lang="en-US" sz="1200" dirty="0"/>
              <a:t> 2020)</a:t>
            </a:r>
          </a:p>
          <a:p>
            <a:endParaRPr lang="en-US" dirty="0"/>
          </a:p>
          <a:p>
            <a:endParaRPr lang="en-US" dirty="0"/>
          </a:p>
          <a:p>
            <a:endParaRPr lang="en-US" dirty="0"/>
          </a:p>
          <a:p>
            <a:endParaRPr lang="en-US" dirty="0"/>
          </a:p>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2D02A7F8-1CD9-38D3-4576-901835085CC3}"/>
              </a:ext>
            </a:extLst>
          </p:cNvPr>
          <p:cNvSpPr>
            <a:spLocks noGrp="1"/>
          </p:cNvSpPr>
          <p:nvPr>
            <p:ph type="sldNum" sz="quarter" idx="10"/>
          </p:nvPr>
        </p:nvSpPr>
        <p:spPr/>
        <p:txBody>
          <a:bodyPr/>
          <a:lstStyle/>
          <a:p>
            <a:fld id="{E6BB3A5F-78DC-4EAE-8F4D-F74258645616}" type="slidenum">
              <a:rPr lang="en-US" smtClean="0"/>
              <a:t>100</a:t>
            </a:fld>
            <a:endParaRPr lang="en-US"/>
          </a:p>
        </p:txBody>
      </p:sp>
    </p:spTree>
    <p:extLst>
      <p:ext uri="{BB962C8B-B14F-4D97-AF65-F5344CB8AC3E}">
        <p14:creationId xmlns:p14="http://schemas.microsoft.com/office/powerpoint/2010/main" val="23468492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40B0A-FC61-40ED-F63F-8CFEF3BBE0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07741D-C1A2-6D49-0E68-15B7BC617A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35D36-2F53-C978-FBA5-C67F5FEE0C49}"/>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Before, it’s $11.90/hour after expenses (NYC minimum wage was $13)</a:t>
            </a:r>
            <a:endParaRPr lang="en-US" sz="1200" dirty="0"/>
          </a:p>
          <a:p>
            <a:endParaRPr lang="en-US" sz="1200" dirty="0"/>
          </a:p>
          <a:p>
            <a:r>
              <a:rPr lang="en-US" sz="1200" dirty="0"/>
              <a:t>Our model is missing the fact that this will raise the price of service -&gt; lower demand -&gt; utilization level changes</a:t>
            </a:r>
          </a:p>
          <a:p>
            <a:r>
              <a:rPr lang="en-US" sz="1200" dirty="0">
                <a:highlight>
                  <a:srgbClr val="FFFF00"/>
                </a:highlight>
              </a:rPr>
              <a:t>Varying utilization.</a:t>
            </a:r>
          </a:p>
          <a:p>
            <a:endParaRPr lang="en-US" sz="1200" dirty="0"/>
          </a:p>
          <a:p>
            <a:endParaRPr lang="en-US" sz="1200" dirty="0"/>
          </a:p>
          <a:p>
            <a:r>
              <a:rPr lang="en-US" sz="1200" dirty="0"/>
              <a:t>Starting in February, ride-share companies have to reduce cruising rates by 5% and later by 10%, down from currently 41%. </a:t>
            </a:r>
          </a:p>
          <a:p>
            <a:r>
              <a:rPr lang="en-US" sz="1200" dirty="0"/>
              <a:t>Uber supported a $2.75 congestion surcharge implemented for Manhattan ride-share trips earlier this year.</a:t>
            </a:r>
          </a:p>
          <a:p>
            <a:endParaRPr lang="en-US" sz="1200" dirty="0"/>
          </a:p>
          <a:p>
            <a:r>
              <a:rPr lang="en-US" sz="1200" dirty="0"/>
              <a:t>Firms’ responses: Uber and Lyft restricted access (lock drivers out during some times / locations), Juno quitted.</a:t>
            </a:r>
          </a:p>
          <a:p>
            <a:r>
              <a:rPr lang="en-US" sz="1200" dirty="0"/>
              <a:t>Lyft “allow certain companies to pay drivers lower wages” “disincentive drivers from giving rides to and from areas outside NYC” “fewer rides, shorter and slower trips”</a:t>
            </a:r>
          </a:p>
          <a:p>
            <a:r>
              <a:rPr lang="en-US" sz="1200" dirty="0"/>
              <a:t>Uber “higher than necessary fares”</a:t>
            </a:r>
          </a:p>
          <a:p>
            <a:endParaRPr lang="en-US" sz="1200" dirty="0"/>
          </a:p>
          <a:p>
            <a:r>
              <a:rPr lang="en-US" sz="1200" dirty="0"/>
              <a:t>Feasible for loose labor market. If M is too high, firm will cap its supply. (</a:t>
            </a:r>
            <a:r>
              <a:rPr lang="en-US" sz="1200" dirty="0" err="1"/>
              <a:t>Aradpour</a:t>
            </a:r>
            <a:r>
              <a:rPr lang="en-US" sz="1200" dirty="0"/>
              <a:t>, </a:t>
            </a:r>
            <a:r>
              <a:rPr lang="en-US" sz="1200" dirty="0" err="1"/>
              <a:t>Lobel</a:t>
            </a:r>
            <a:r>
              <a:rPr lang="en-US" sz="1200" dirty="0"/>
              <a:t>, van </a:t>
            </a:r>
            <a:r>
              <a:rPr lang="en-US" sz="1200" dirty="0" err="1"/>
              <a:t>Ryzin</a:t>
            </a:r>
            <a:r>
              <a:rPr lang="en-US" sz="1200" dirty="0"/>
              <a:t> 2020)</a:t>
            </a:r>
          </a:p>
          <a:p>
            <a:endParaRPr lang="en-US" dirty="0"/>
          </a:p>
          <a:p>
            <a:endParaRPr lang="en-US" dirty="0"/>
          </a:p>
          <a:p>
            <a:endParaRPr lang="en-US" dirty="0"/>
          </a:p>
          <a:p>
            <a:endParaRPr lang="en-US" dirty="0"/>
          </a:p>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60C7A4AC-10B9-D9C0-CF11-F772E509E2F3}"/>
              </a:ext>
            </a:extLst>
          </p:cNvPr>
          <p:cNvSpPr>
            <a:spLocks noGrp="1"/>
          </p:cNvSpPr>
          <p:nvPr>
            <p:ph type="sldNum" sz="quarter" idx="10"/>
          </p:nvPr>
        </p:nvSpPr>
        <p:spPr/>
        <p:txBody>
          <a:bodyPr/>
          <a:lstStyle/>
          <a:p>
            <a:fld id="{E6BB3A5F-78DC-4EAE-8F4D-F74258645616}" type="slidenum">
              <a:rPr lang="en-US" smtClean="0"/>
              <a:t>101</a:t>
            </a:fld>
            <a:endParaRPr lang="en-US"/>
          </a:p>
        </p:txBody>
      </p:sp>
    </p:spTree>
    <p:extLst>
      <p:ext uri="{BB962C8B-B14F-4D97-AF65-F5344CB8AC3E}">
        <p14:creationId xmlns:p14="http://schemas.microsoft.com/office/powerpoint/2010/main" val="6015068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A16B0-9B2C-09AF-ECF5-B9ED97DCC3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5F2390-3F4A-18D6-9948-7215E695B8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A00111-5B60-D561-B238-0F2358681769}"/>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Before, it’s $11.90/hour after expenses (NYC minimum wage was $13)</a:t>
            </a:r>
            <a:endParaRPr lang="en-US" sz="1200" dirty="0"/>
          </a:p>
          <a:p>
            <a:endParaRPr lang="en-US" sz="1200" dirty="0"/>
          </a:p>
          <a:p>
            <a:r>
              <a:rPr lang="en-US" sz="1200" dirty="0"/>
              <a:t>Our model is missing the fact that this will raise the price of service -&gt; lower demand -&gt; utilization level changes</a:t>
            </a:r>
          </a:p>
          <a:p>
            <a:r>
              <a:rPr lang="en-US" sz="1200" dirty="0">
                <a:highlight>
                  <a:srgbClr val="FFFF00"/>
                </a:highlight>
              </a:rPr>
              <a:t>Varying utilization.</a:t>
            </a:r>
          </a:p>
          <a:p>
            <a:endParaRPr lang="en-US" sz="1200" dirty="0"/>
          </a:p>
          <a:p>
            <a:endParaRPr lang="en-US" sz="1200" dirty="0"/>
          </a:p>
          <a:p>
            <a:r>
              <a:rPr lang="en-US" sz="1200" dirty="0"/>
              <a:t>Starting in February, ride-share companies have to reduce cruising rates by 5% and later by 10%, down from currently 41%. </a:t>
            </a:r>
          </a:p>
          <a:p>
            <a:r>
              <a:rPr lang="en-US" sz="1200" dirty="0"/>
              <a:t>Uber supported a $2.75 congestion surcharge implemented for Manhattan ride-share trips earlier this year.</a:t>
            </a:r>
          </a:p>
          <a:p>
            <a:endParaRPr lang="en-US" sz="1200" dirty="0"/>
          </a:p>
          <a:p>
            <a:r>
              <a:rPr lang="en-US" sz="1200" dirty="0"/>
              <a:t>Firms’ responses: Uber and Lyft restricted access (lock drivers out during some times / locations), Juno quitted.</a:t>
            </a:r>
          </a:p>
          <a:p>
            <a:r>
              <a:rPr lang="en-US" sz="1200" dirty="0"/>
              <a:t>Lyft “allow certain companies to pay drivers lower wages” “disincentive drivers from giving rides to and from areas outside NYC” “fewer rides, shorter and slower trips”</a:t>
            </a:r>
          </a:p>
          <a:p>
            <a:r>
              <a:rPr lang="en-US" sz="1200" dirty="0"/>
              <a:t>Uber “higher than necessary fares”</a:t>
            </a:r>
          </a:p>
          <a:p>
            <a:endParaRPr lang="en-US" sz="1200" dirty="0"/>
          </a:p>
          <a:p>
            <a:r>
              <a:rPr lang="en-US" sz="1200" dirty="0"/>
              <a:t>Feasible for loose labor market. If M is too high, firm will cap its supply. (</a:t>
            </a:r>
            <a:r>
              <a:rPr lang="en-US" sz="1200" dirty="0" err="1"/>
              <a:t>Aradpour</a:t>
            </a:r>
            <a:r>
              <a:rPr lang="en-US" sz="1200" dirty="0"/>
              <a:t>, </a:t>
            </a:r>
            <a:r>
              <a:rPr lang="en-US" sz="1200" dirty="0" err="1"/>
              <a:t>Lobel</a:t>
            </a:r>
            <a:r>
              <a:rPr lang="en-US" sz="1200" dirty="0"/>
              <a:t>, van </a:t>
            </a:r>
            <a:r>
              <a:rPr lang="en-US" sz="1200" dirty="0" err="1"/>
              <a:t>Ryzin</a:t>
            </a:r>
            <a:r>
              <a:rPr lang="en-US" sz="1200" dirty="0"/>
              <a:t> 2020)</a:t>
            </a:r>
          </a:p>
          <a:p>
            <a:endParaRPr lang="en-US" dirty="0"/>
          </a:p>
          <a:p>
            <a:endParaRPr lang="en-US" dirty="0"/>
          </a:p>
          <a:p>
            <a:endParaRPr lang="en-US" dirty="0"/>
          </a:p>
          <a:p>
            <a:endParaRPr lang="en-US" dirty="0"/>
          </a:p>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058BC9A5-81BB-E5E8-B5BA-DBDEEFD75410}"/>
              </a:ext>
            </a:extLst>
          </p:cNvPr>
          <p:cNvSpPr>
            <a:spLocks noGrp="1"/>
          </p:cNvSpPr>
          <p:nvPr>
            <p:ph type="sldNum" sz="quarter" idx="10"/>
          </p:nvPr>
        </p:nvSpPr>
        <p:spPr/>
        <p:txBody>
          <a:bodyPr/>
          <a:lstStyle/>
          <a:p>
            <a:fld id="{E6BB3A5F-78DC-4EAE-8F4D-F74258645616}" type="slidenum">
              <a:rPr lang="en-US" smtClean="0"/>
              <a:t>102</a:t>
            </a:fld>
            <a:endParaRPr lang="en-US"/>
          </a:p>
        </p:txBody>
      </p:sp>
    </p:spTree>
    <p:extLst>
      <p:ext uri="{BB962C8B-B14F-4D97-AF65-F5344CB8AC3E}">
        <p14:creationId xmlns:p14="http://schemas.microsoft.com/office/powerpoint/2010/main" val="24607295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Before, it’s $11.90/hour after expenses (NYC minimum wage was $13)</a:t>
            </a:r>
            <a:endParaRPr lang="en-US" sz="1200" dirty="0"/>
          </a:p>
          <a:p>
            <a:endParaRPr lang="en-US" sz="1200" dirty="0"/>
          </a:p>
          <a:p>
            <a:r>
              <a:rPr lang="en-US" sz="1200" dirty="0"/>
              <a:t>Our model is missing the fact that this will raise the price of service -&gt; lower demand -&gt; utilization level changes</a:t>
            </a:r>
          </a:p>
          <a:p>
            <a:r>
              <a:rPr lang="en-US" sz="1200" dirty="0">
                <a:highlight>
                  <a:srgbClr val="FFFF00"/>
                </a:highlight>
              </a:rPr>
              <a:t>Varying utilization.</a:t>
            </a:r>
          </a:p>
          <a:p>
            <a:endParaRPr lang="en-US" sz="1200" dirty="0"/>
          </a:p>
          <a:p>
            <a:endParaRPr lang="en-US" sz="1200" dirty="0"/>
          </a:p>
          <a:p>
            <a:r>
              <a:rPr lang="en-US" sz="1200" dirty="0"/>
              <a:t>Starting in February, ride-share companies have to reduce cruising rates by 5% and later by 10%, down from currently 41%. </a:t>
            </a:r>
          </a:p>
          <a:p>
            <a:r>
              <a:rPr lang="en-US" sz="1200" dirty="0"/>
              <a:t>Uber supported a $2.75 congestion surcharge implemented for Manhattan ride-share trips earlier this year.</a:t>
            </a:r>
          </a:p>
          <a:p>
            <a:endParaRPr lang="en-US" sz="1200" dirty="0"/>
          </a:p>
          <a:p>
            <a:r>
              <a:rPr lang="en-US" sz="1200" dirty="0"/>
              <a:t>Firms’ responses: Uber and Lyft restricted access (lock drivers out during some times / locations), Juno quitted.</a:t>
            </a:r>
          </a:p>
          <a:p>
            <a:r>
              <a:rPr lang="en-US" sz="1200" dirty="0"/>
              <a:t>Lyft “allow certain companies to pay drivers lower wages” “disincentive drivers from giving rides to and from areas outside NYC” “fewer rides, shorter and slower trips”</a:t>
            </a:r>
          </a:p>
          <a:p>
            <a:r>
              <a:rPr lang="en-US" sz="1200" dirty="0"/>
              <a:t>Uber “higher than necessary fares”</a:t>
            </a:r>
          </a:p>
          <a:p>
            <a:endParaRPr lang="en-US" sz="1200" dirty="0"/>
          </a:p>
          <a:p>
            <a:r>
              <a:rPr lang="en-US" sz="1200" dirty="0"/>
              <a:t>Feasible for loose labor market. If M is too high, firm will cap its supply. (</a:t>
            </a:r>
            <a:r>
              <a:rPr lang="en-US" sz="1200" dirty="0" err="1"/>
              <a:t>Aradpour</a:t>
            </a:r>
            <a:r>
              <a:rPr lang="en-US" sz="1200" dirty="0"/>
              <a:t>, </a:t>
            </a:r>
            <a:r>
              <a:rPr lang="en-US" sz="1200" dirty="0" err="1"/>
              <a:t>Lobel</a:t>
            </a:r>
            <a:r>
              <a:rPr lang="en-US" sz="1200" dirty="0"/>
              <a:t>, van </a:t>
            </a:r>
            <a:r>
              <a:rPr lang="en-US" sz="1200" dirty="0" err="1"/>
              <a:t>Ryzin</a:t>
            </a:r>
            <a:r>
              <a:rPr lang="en-US" sz="1200" dirty="0"/>
              <a:t> 2020)</a:t>
            </a:r>
          </a:p>
          <a:p>
            <a:endParaRPr lang="en-US" dirty="0"/>
          </a:p>
          <a:p>
            <a:endParaRPr lang="en-US" dirty="0"/>
          </a:p>
          <a:p>
            <a:endParaRPr lang="en-US" dirty="0"/>
          </a:p>
          <a:p>
            <a:endParaRPr lang="en-US" dirty="0"/>
          </a:p>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103</a:t>
            </a:fld>
            <a:endParaRPr lang="en-US"/>
          </a:p>
        </p:txBody>
      </p:sp>
    </p:spTree>
    <p:extLst>
      <p:ext uri="{BB962C8B-B14F-4D97-AF65-F5344CB8AC3E}">
        <p14:creationId xmlns:p14="http://schemas.microsoft.com/office/powerpoint/2010/main" val="40175152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Our model is missing the fact that this will raise the price of service -&gt; lower demand -&gt; utilization level changes</a:t>
            </a:r>
          </a:p>
          <a:p>
            <a:r>
              <a:rPr lang="en-US" sz="1200" dirty="0">
                <a:highlight>
                  <a:srgbClr val="FFFF00"/>
                </a:highlight>
              </a:rPr>
              <a:t>Varying utilization.</a:t>
            </a:r>
          </a:p>
          <a:p>
            <a:endParaRPr lang="en-US" sz="1200" dirty="0"/>
          </a:p>
          <a:p>
            <a:endParaRPr lang="en-US" sz="1200" dirty="0"/>
          </a:p>
          <a:p>
            <a:r>
              <a:rPr lang="en-US" sz="1200" dirty="0"/>
              <a:t>Starting in February, ride-share companies have to reduce cruising rates by 5% and later by 10%, down from currently 41%. </a:t>
            </a:r>
          </a:p>
          <a:p>
            <a:r>
              <a:rPr lang="en-US" sz="1200" dirty="0"/>
              <a:t>Uber supported a $2.75 congestion surcharge implemented for Manhattan ride-share trips earlier this year.</a:t>
            </a:r>
          </a:p>
          <a:p>
            <a:endParaRPr lang="en-US" sz="1200" dirty="0"/>
          </a:p>
          <a:p>
            <a:r>
              <a:rPr lang="en-US" sz="1200" dirty="0"/>
              <a:t>Firms’ responses: Uber and Lyft restricted access (lock drivers out during some times / locations), Juno quitted.</a:t>
            </a:r>
          </a:p>
          <a:p>
            <a:r>
              <a:rPr lang="en-US" sz="1200" dirty="0"/>
              <a:t>Lyft “allow certain companies to pay drivers lower wages” “disincentive drivers from giving rides to and from areas outside NYC” “fewer rides, shorter and slower trips”</a:t>
            </a:r>
          </a:p>
          <a:p>
            <a:r>
              <a:rPr lang="en-US" sz="1200" dirty="0"/>
              <a:t>Uber “higher than necessary fares”</a:t>
            </a:r>
          </a:p>
          <a:p>
            <a:endParaRPr lang="en-US" sz="1200" dirty="0"/>
          </a:p>
          <a:p>
            <a:r>
              <a:rPr lang="en-US" sz="1200" dirty="0"/>
              <a:t>Feasible for loose labor market. If M is too high, firm will cap its supply. (</a:t>
            </a:r>
            <a:r>
              <a:rPr lang="en-US" sz="1200" dirty="0" err="1"/>
              <a:t>Aradpour</a:t>
            </a:r>
            <a:r>
              <a:rPr lang="en-US" sz="1200" dirty="0"/>
              <a:t>, </a:t>
            </a:r>
            <a:r>
              <a:rPr lang="en-US" sz="1200" dirty="0" err="1"/>
              <a:t>Lobel</a:t>
            </a:r>
            <a:r>
              <a:rPr lang="en-US" sz="1200" dirty="0"/>
              <a:t>, van </a:t>
            </a:r>
            <a:r>
              <a:rPr lang="en-US" sz="1200" dirty="0" err="1"/>
              <a:t>Ryzin</a:t>
            </a:r>
            <a:r>
              <a:rPr lang="en-US" sz="1200" dirty="0"/>
              <a:t> 2020)</a:t>
            </a:r>
          </a:p>
          <a:p>
            <a:endParaRPr lang="en-US" dirty="0"/>
          </a:p>
          <a:p>
            <a:endParaRPr lang="en-US" dirty="0"/>
          </a:p>
          <a:p>
            <a:endParaRPr lang="en-US" dirty="0"/>
          </a:p>
          <a:p>
            <a:endParaRPr lang="en-US" dirty="0"/>
          </a:p>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104</a:t>
            </a:fld>
            <a:endParaRPr lang="en-US"/>
          </a:p>
        </p:txBody>
      </p:sp>
    </p:spTree>
    <p:extLst>
      <p:ext uri="{BB962C8B-B14F-4D97-AF65-F5344CB8AC3E}">
        <p14:creationId xmlns:p14="http://schemas.microsoft.com/office/powerpoint/2010/main" val="37778547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Our model is missing the fact that this will raise the price of service -&gt; lower demand -&gt; utilization level changes</a:t>
            </a:r>
          </a:p>
          <a:p>
            <a:r>
              <a:rPr lang="en-US" sz="1200" dirty="0">
                <a:highlight>
                  <a:srgbClr val="FFFF00"/>
                </a:highlight>
              </a:rPr>
              <a:t>Varying utilization.</a:t>
            </a:r>
          </a:p>
          <a:p>
            <a:endParaRPr lang="en-US" sz="1200" dirty="0"/>
          </a:p>
          <a:p>
            <a:endParaRPr lang="en-US" sz="1200" dirty="0"/>
          </a:p>
          <a:p>
            <a:r>
              <a:rPr lang="en-US" sz="1200" dirty="0"/>
              <a:t>Starting in February, ride-share companies have to reduce cruising rates by 5% and later by 10%, down from currently 41%. </a:t>
            </a:r>
          </a:p>
          <a:p>
            <a:r>
              <a:rPr lang="en-US" sz="1200" dirty="0"/>
              <a:t>Uber supported a $2.75 congestion surcharge implemented for Manhattan ride-share trips earlier this year.</a:t>
            </a:r>
          </a:p>
          <a:p>
            <a:endParaRPr lang="en-US" sz="1200" dirty="0"/>
          </a:p>
          <a:p>
            <a:r>
              <a:rPr lang="en-US" sz="1200" dirty="0"/>
              <a:t>Firms’ responses: Uber and Lyft restricted access (lock drivers out during some times / locations), Juno quitted.</a:t>
            </a:r>
          </a:p>
          <a:p>
            <a:r>
              <a:rPr lang="en-US" sz="1200" dirty="0"/>
              <a:t>Lyft “allow certain companies to pay drivers lower wages” “disincentive drivers from giving rides to and from areas outside NYC” “fewer rides, shorter and slower trips”</a:t>
            </a:r>
          </a:p>
          <a:p>
            <a:r>
              <a:rPr lang="en-US" sz="1200" dirty="0"/>
              <a:t>Uber “higher than necessary fares”</a:t>
            </a:r>
          </a:p>
          <a:p>
            <a:endParaRPr lang="en-US" sz="1200" dirty="0"/>
          </a:p>
          <a:p>
            <a:r>
              <a:rPr lang="en-US" sz="1200" dirty="0"/>
              <a:t>Feasible for loose labor market. If M is too high, firm will cap its supply. (</a:t>
            </a:r>
            <a:r>
              <a:rPr lang="en-US" sz="1200" dirty="0" err="1"/>
              <a:t>Aradpour</a:t>
            </a:r>
            <a:r>
              <a:rPr lang="en-US" sz="1200" dirty="0"/>
              <a:t>, </a:t>
            </a:r>
            <a:r>
              <a:rPr lang="en-US" sz="1200" dirty="0" err="1"/>
              <a:t>Lobel</a:t>
            </a:r>
            <a:r>
              <a:rPr lang="en-US" sz="1200" dirty="0"/>
              <a:t>, van </a:t>
            </a:r>
            <a:r>
              <a:rPr lang="en-US" sz="1200" dirty="0" err="1"/>
              <a:t>Ryzin</a:t>
            </a:r>
            <a:r>
              <a:rPr lang="en-US" sz="1200" dirty="0"/>
              <a:t> 2020)</a:t>
            </a:r>
          </a:p>
          <a:p>
            <a:endParaRPr lang="en-US" dirty="0"/>
          </a:p>
          <a:p>
            <a:endParaRPr lang="en-US" dirty="0"/>
          </a:p>
          <a:p>
            <a:endParaRPr lang="en-US" dirty="0"/>
          </a:p>
          <a:p>
            <a:endParaRPr lang="en-US" dirty="0"/>
          </a:p>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105</a:t>
            </a:fld>
            <a:endParaRPr lang="en-US"/>
          </a:p>
        </p:txBody>
      </p:sp>
    </p:spTree>
    <p:extLst>
      <p:ext uri="{BB962C8B-B14F-4D97-AF65-F5344CB8AC3E}">
        <p14:creationId xmlns:p14="http://schemas.microsoft.com/office/powerpoint/2010/main" val="38920936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1350F-4306-D72B-4B89-C4BA9B3BE6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DDCA9-1730-F5F6-F20F-375C3F55ED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62FD21-B0B0-4A3F-D12A-9A4EAE2B4F89}"/>
              </a:ext>
            </a:extLst>
          </p:cNvPr>
          <p:cNvSpPr>
            <a:spLocks noGrp="1"/>
          </p:cNvSpPr>
          <p:nvPr>
            <p:ph type="body" idx="1"/>
          </p:nvPr>
        </p:nvSpPr>
        <p:spPr/>
        <p:txBody>
          <a:bodyPr/>
          <a:lstStyle/>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1AE3093B-C54E-3571-E3C4-C7E11947D1DB}"/>
              </a:ext>
            </a:extLst>
          </p:cNvPr>
          <p:cNvSpPr>
            <a:spLocks noGrp="1"/>
          </p:cNvSpPr>
          <p:nvPr>
            <p:ph type="sldNum" sz="quarter" idx="10"/>
          </p:nvPr>
        </p:nvSpPr>
        <p:spPr/>
        <p:txBody>
          <a:bodyPr/>
          <a:lstStyle/>
          <a:p>
            <a:fld id="{E6BB3A5F-78DC-4EAE-8F4D-F74258645616}" type="slidenum">
              <a:rPr lang="en-US" smtClean="0"/>
              <a:t>106</a:t>
            </a:fld>
            <a:endParaRPr lang="en-US"/>
          </a:p>
        </p:txBody>
      </p:sp>
    </p:spTree>
    <p:extLst>
      <p:ext uri="{BB962C8B-B14F-4D97-AF65-F5344CB8AC3E}">
        <p14:creationId xmlns:p14="http://schemas.microsoft.com/office/powerpoint/2010/main" val="13685341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A20-C497-7F82-B73D-1344C492D4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F72B9D-C247-7FB2-561E-AB2EA8ABD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759199-1BDA-04AF-80C1-DACCB846E0B9}"/>
              </a:ext>
            </a:extLst>
          </p:cNvPr>
          <p:cNvSpPr>
            <a:spLocks noGrp="1"/>
          </p:cNvSpPr>
          <p:nvPr>
            <p:ph type="body" idx="1"/>
          </p:nvPr>
        </p:nvSpPr>
        <p:spPr/>
        <p:txBody>
          <a:bodyPr/>
          <a:lstStyle/>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DE03AFB0-C713-DBF5-4C23-D66562D20DA7}"/>
              </a:ext>
            </a:extLst>
          </p:cNvPr>
          <p:cNvSpPr>
            <a:spLocks noGrp="1"/>
          </p:cNvSpPr>
          <p:nvPr>
            <p:ph type="sldNum" sz="quarter" idx="10"/>
          </p:nvPr>
        </p:nvSpPr>
        <p:spPr/>
        <p:txBody>
          <a:bodyPr/>
          <a:lstStyle/>
          <a:p>
            <a:fld id="{E6BB3A5F-78DC-4EAE-8F4D-F74258645616}" type="slidenum">
              <a:rPr lang="en-US" smtClean="0"/>
              <a:t>107</a:t>
            </a:fld>
            <a:endParaRPr lang="en-US"/>
          </a:p>
        </p:txBody>
      </p:sp>
    </p:spTree>
    <p:extLst>
      <p:ext uri="{BB962C8B-B14F-4D97-AF65-F5344CB8AC3E}">
        <p14:creationId xmlns:p14="http://schemas.microsoft.com/office/powerpoint/2010/main" val="100042560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14AFB-BF10-A284-2C01-DA9D7817A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155DEC-D437-51FF-D534-6B21553697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389F28-0C31-79FF-F116-45762421C61E}"/>
              </a:ext>
            </a:extLst>
          </p:cNvPr>
          <p:cNvSpPr>
            <a:spLocks noGrp="1"/>
          </p:cNvSpPr>
          <p:nvPr>
            <p:ph type="body" idx="1"/>
          </p:nvPr>
        </p:nvSpPr>
        <p:spPr/>
        <p:txBody>
          <a:bodyPr/>
          <a:lstStyle/>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200134D7-088A-37F1-8DF7-3634481ED632}"/>
              </a:ext>
            </a:extLst>
          </p:cNvPr>
          <p:cNvSpPr>
            <a:spLocks noGrp="1"/>
          </p:cNvSpPr>
          <p:nvPr>
            <p:ph type="sldNum" sz="quarter" idx="10"/>
          </p:nvPr>
        </p:nvSpPr>
        <p:spPr/>
        <p:txBody>
          <a:bodyPr/>
          <a:lstStyle/>
          <a:p>
            <a:fld id="{E6BB3A5F-78DC-4EAE-8F4D-F74258645616}" type="slidenum">
              <a:rPr lang="en-US" smtClean="0"/>
              <a:t>108</a:t>
            </a:fld>
            <a:endParaRPr lang="en-US"/>
          </a:p>
        </p:txBody>
      </p:sp>
    </p:spTree>
    <p:extLst>
      <p:ext uri="{BB962C8B-B14F-4D97-AF65-F5344CB8AC3E}">
        <p14:creationId xmlns:p14="http://schemas.microsoft.com/office/powerpoint/2010/main" val="2928009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081FE4-4DFD-E244-A073-E95EB004C4BF}" type="datetime1">
              <a:rPr lang="en-US" smtClean="0"/>
              <a:t>10/23/25</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6" name="Slide Number Placeholder 5"/>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1738252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B84C6E-E214-BE4F-8D0F-D074F4C346A4}" type="datetime1">
              <a:rPr lang="en-US" smtClean="0"/>
              <a:t>10/23/25</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6" name="Slide Number Placeholder 5"/>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317726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B0E85D-F549-8344-B3B3-A951D0EED598}" type="datetime1">
              <a:rPr lang="en-US" smtClean="0"/>
              <a:t>10/23/25</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6" name="Slide Number Placeholder 5"/>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2493758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E3CF46E-E0A3-3847-8FF9-733544E8BC28}" type="datetime1">
              <a:rPr lang="en-US" smtClean="0"/>
              <a:t>10/23/25</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6" name="Slide Number Placeholder 5"/>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2241351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D246B4-3D54-8444-A40E-E56186C40A43}" type="datetime1">
              <a:rPr lang="en-US" smtClean="0"/>
              <a:t>10/23/25</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6" name="Slide Number Placeholder 5"/>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2273357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F75F4C-2278-024B-8356-35641600C570}" type="datetime1">
              <a:rPr lang="en-US" smtClean="0"/>
              <a:t>10/23/25</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7" name="Slide Number Placeholder 6"/>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1633732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F0E925-022A-E64E-BFEF-3F6E4DAAA578}" type="datetime1">
              <a:rPr lang="en-US" smtClean="0"/>
              <a:t>10/23/25</a:t>
            </a:fld>
            <a:endParaRPr 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9" name="Slide Number Placeholder 8"/>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3195122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F79AC8-A5D4-A841-AB74-E5A6DF7B9C26}" type="datetime1">
              <a:rPr lang="en-US" smtClean="0"/>
              <a:t>10/23/25</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5" name="Slide Number Placeholder 4"/>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3134189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6292D2-8BD2-A345-9C8C-DA697B575160}" type="datetime1">
              <a:rPr lang="en-US" smtClean="0"/>
              <a:t>10/23/25</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4" name="Slide Number Placeholder 3"/>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3832638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C74667-3B78-0A45-8C0A-06313BEAC4FB}" type="datetime1">
              <a:rPr lang="en-US" smtClean="0"/>
              <a:t>10/23/25</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7" name="Slide Number Placeholder 6"/>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372373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AD59844-6AF2-B84F-B5F2-5B41356CEF9F}" type="datetime1">
              <a:rPr lang="en-US" smtClean="0"/>
              <a:t>10/23/25</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7" name="Slide Number Placeholder 6"/>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3745241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49" y="6311899"/>
            <a:ext cx="4575117" cy="409577"/>
          </a:xfrm>
          <a:prstGeom prst="rect">
            <a:avLst/>
          </a:prstGeom>
        </p:spPr>
        <p:txBody>
          <a:bodyPr vert="horz" lIns="91440" tIns="45720" rIns="91440" bIns="45720" rtlCol="0" anchor="ctr"/>
          <a:lstStyle>
            <a:lvl1pPr algn="l">
              <a:defRPr sz="1200">
                <a:solidFill>
                  <a:schemeClr val="tx1">
                    <a:tint val="75000"/>
                  </a:schemeClr>
                </a:solidFill>
                <a:latin typeface="CMU Sans Serif Medium" charset="0"/>
                <a:ea typeface="CMU Sans Serif Medium" charset="0"/>
                <a:cs typeface="CMU Sans Serif Medium" charset="0"/>
              </a:defRPr>
            </a:lvl1pPr>
          </a:lstStyle>
          <a:p>
            <a:fld id="{81B731A7-DD82-B54D-93D9-3CDB8591A433}" type="datetime1">
              <a:rPr lang="en-US" smtClean="0"/>
              <a:t>10/23/25</a:t>
            </a:fld>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CMU Sans Serif" panose="02000603000000000000" pitchFamily="50" charset="0"/>
                <a:ea typeface="CMU Sans Serif" panose="02000603000000000000" pitchFamily="50" charset="0"/>
                <a:cs typeface="CMU Sans Serif" panose="02000603000000000000" pitchFamily="50" charset="0"/>
              </a:defRPr>
            </a:lvl1pPr>
          </a:lstStyle>
          <a:p>
            <a:fld id="{898C6173-9B67-4D5E-BF79-09D4FDA79571}" type="slidenum">
              <a:rPr lang="en-US" smtClean="0"/>
              <a:pPr/>
              <a:t>‹#›</a:t>
            </a:fld>
            <a:endParaRPr lang="en-US" dirty="0"/>
          </a:p>
        </p:txBody>
      </p:sp>
    </p:spTree>
    <p:extLst>
      <p:ext uri="{BB962C8B-B14F-4D97-AF65-F5344CB8AC3E}">
        <p14:creationId xmlns:p14="http://schemas.microsoft.com/office/powerpoint/2010/main" val="31192276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Alegreya Sans SC" charset="0"/>
          <a:ea typeface="Alegreya Sans SC" charset="0"/>
          <a:cs typeface="Alegreya Sans SC"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9.tiff"/><Relationship Id="rId17" Type="http://schemas.openxmlformats.org/officeDocument/2006/relationships/image" Target="../media/image13.jpeg"/><Relationship Id="rId2" Type="http://schemas.openxmlformats.org/officeDocument/2006/relationships/notesSlide" Target="../notesSlides/notesSlide1.xml"/><Relationship Id="rId16" Type="http://schemas.openxmlformats.org/officeDocument/2006/relationships/image" Target="../media/image12.tiff"/><Relationship Id="rId20"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4.emf"/><Relationship Id="rId11" Type="http://schemas.microsoft.com/office/2007/relationships/hdphoto" Target="../media/hdphoto1.wdp"/><Relationship Id="rId5" Type="http://schemas.openxmlformats.org/officeDocument/2006/relationships/image" Target="../media/image3.png"/><Relationship Id="rId15" Type="http://schemas.microsoft.com/office/2007/relationships/hdphoto" Target="../media/hdphoto2.wdp"/><Relationship Id="rId10" Type="http://schemas.openxmlformats.org/officeDocument/2006/relationships/image" Target="../media/image8.png"/><Relationship Id="rId19" Type="http://schemas.openxmlformats.org/officeDocument/2006/relationships/image" Target="../media/image15.jpe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hyperlink" Target="https://bit.ly/mmwpaper" TargetMode="External"/><Relationship Id="rId3" Type="http://schemas.openxmlformats.org/officeDocument/2006/relationships/image" Target="../media/image13.jpeg"/><Relationship Id="rId7" Type="http://schemas.openxmlformats.org/officeDocument/2006/relationships/image" Target="../media/image83.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10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10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slide" Target="slide117.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slide" Target="slide66.xml"/><Relationship Id="rId5" Type="http://schemas.openxmlformats.org/officeDocument/2006/relationships/slide" Target="slide104.xml"/><Relationship Id="rId4" Type="http://schemas.openxmlformats.org/officeDocument/2006/relationships/slide" Target="slide113.xml"/></Relationships>
</file>

<file path=ppt/slides/_rels/slide105.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slide" Target="slide117.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slide" Target="slide66.xml"/><Relationship Id="rId5" Type="http://schemas.openxmlformats.org/officeDocument/2006/relationships/slide" Target="slide104.xml"/><Relationship Id="rId4" Type="http://schemas.openxmlformats.org/officeDocument/2006/relationships/slide" Target="slide113.xml"/></Relationships>
</file>

<file path=ppt/slides/_rels/slide106.xml.rels><?xml version="1.0" encoding="UTF-8" standalone="yes"?>
<Relationships xmlns="http://schemas.openxmlformats.org/package/2006/relationships"><Relationship Id="rId3" Type="http://schemas.openxmlformats.org/officeDocument/2006/relationships/slide" Target="slide113.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66.xml"/><Relationship Id="rId4" Type="http://schemas.openxmlformats.org/officeDocument/2006/relationships/slide" Target="slide104.xml"/></Relationships>
</file>

<file path=ppt/slides/_rels/slide107.xml.rels><?xml version="1.0" encoding="UTF-8" standalone="yes"?>
<Relationships xmlns="http://schemas.openxmlformats.org/package/2006/relationships"><Relationship Id="rId3" Type="http://schemas.openxmlformats.org/officeDocument/2006/relationships/slide" Target="slide113.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66.xml"/><Relationship Id="rId4" Type="http://schemas.openxmlformats.org/officeDocument/2006/relationships/slide" Target="slide104.xml"/></Relationships>
</file>

<file path=ppt/slides/_rels/slide108.xml.rels><?xml version="1.0" encoding="UTF-8" standalone="yes"?>
<Relationships xmlns="http://schemas.openxmlformats.org/package/2006/relationships"><Relationship Id="rId3" Type="http://schemas.openxmlformats.org/officeDocument/2006/relationships/slide" Target="slide113.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66.xml"/><Relationship Id="rId4" Type="http://schemas.openxmlformats.org/officeDocument/2006/relationships/slide" Target="slide104.xml"/></Relationships>
</file>

<file path=ppt/slides/_rels/slide109.xml.rels><?xml version="1.0" encoding="UTF-8" standalone="yes"?>
<Relationships xmlns="http://schemas.openxmlformats.org/package/2006/relationships"><Relationship Id="rId3" Type="http://schemas.openxmlformats.org/officeDocument/2006/relationships/slide" Target="slide113.xml"/><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66.xml"/><Relationship Id="rId4" Type="http://schemas.openxmlformats.org/officeDocument/2006/relationships/slide" Target="slide104.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0.xml.rels><?xml version="1.0" encoding="UTF-8" standalone="yes"?>
<Relationships xmlns="http://schemas.openxmlformats.org/package/2006/relationships"><Relationship Id="rId3" Type="http://schemas.openxmlformats.org/officeDocument/2006/relationships/slide" Target="slide113.xm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66.xml"/><Relationship Id="rId4" Type="http://schemas.openxmlformats.org/officeDocument/2006/relationships/slide" Target="slide104.xml"/></Relationships>
</file>

<file path=ppt/slides/_rels/slide111.xml.rels><?xml version="1.0" encoding="UTF-8" standalone="yes"?>
<Relationships xmlns="http://schemas.openxmlformats.org/package/2006/relationships"><Relationship Id="rId3" Type="http://schemas.openxmlformats.org/officeDocument/2006/relationships/slide" Target="slide113.xm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66.xml"/><Relationship Id="rId4" Type="http://schemas.openxmlformats.org/officeDocument/2006/relationships/slide" Target="slide104.xml"/></Relationships>
</file>

<file path=ppt/slides/_rels/slide1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113.xml.rels><?xml version="1.0" encoding="UTF-8" standalone="yes"?>
<Relationships xmlns="http://schemas.openxmlformats.org/package/2006/relationships"><Relationship Id="rId8" Type="http://schemas.openxmlformats.org/officeDocument/2006/relationships/hyperlink" Target="https://bit.ly/mmwpaper" TargetMode="External"/><Relationship Id="rId3" Type="http://schemas.openxmlformats.org/officeDocument/2006/relationships/image" Target="../media/image13.jpeg"/><Relationship Id="rId7" Type="http://schemas.openxmlformats.org/officeDocument/2006/relationships/image" Target="../media/image83.png"/><Relationship Id="rId12" Type="http://schemas.openxmlformats.org/officeDocument/2006/relationships/slide" Target="slide117.xm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slide" Target="slide66.xml"/><Relationship Id="rId5" Type="http://schemas.openxmlformats.org/officeDocument/2006/relationships/image" Target="../media/image15.jpeg"/><Relationship Id="rId10" Type="http://schemas.openxmlformats.org/officeDocument/2006/relationships/slide" Target="slide104.xml"/><Relationship Id="rId4" Type="http://schemas.openxmlformats.org/officeDocument/2006/relationships/image" Target="../media/image14.png"/><Relationship Id="rId9" Type="http://schemas.openxmlformats.org/officeDocument/2006/relationships/slide" Target="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8" Type="http://schemas.openxmlformats.org/officeDocument/2006/relationships/slide" Target="slide104.xml"/><Relationship Id="rId3" Type="http://schemas.openxmlformats.org/officeDocument/2006/relationships/image" Target="../media/image85.jpeg"/><Relationship Id="rId7" Type="http://schemas.openxmlformats.org/officeDocument/2006/relationships/slide" Target="slide113.xml"/><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slide" Target="slide117.xml"/><Relationship Id="rId4" Type="http://schemas.openxmlformats.org/officeDocument/2006/relationships/image" Target="../media/image86.png"/><Relationship Id="rId9" Type="http://schemas.openxmlformats.org/officeDocument/2006/relationships/slide" Target="slide66.xml"/></Relationships>
</file>

<file path=ppt/slides/_rels/slide118.xml.rels><?xml version="1.0" encoding="UTF-8" standalone="yes"?>
<Relationships xmlns="http://schemas.openxmlformats.org/package/2006/relationships"><Relationship Id="rId8" Type="http://schemas.openxmlformats.org/officeDocument/2006/relationships/slide" Target="slide104.xml"/><Relationship Id="rId3" Type="http://schemas.openxmlformats.org/officeDocument/2006/relationships/image" Target="../media/image85.jpeg"/><Relationship Id="rId7" Type="http://schemas.openxmlformats.org/officeDocument/2006/relationships/slide" Target="slide113.xml"/><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slide" Target="slide117.xml"/><Relationship Id="rId4" Type="http://schemas.openxmlformats.org/officeDocument/2006/relationships/image" Target="../media/image86.png"/><Relationship Id="rId9" Type="http://schemas.openxmlformats.org/officeDocument/2006/relationships/slide" Target="slide66.xml"/></Relationships>
</file>

<file path=ppt/slides/_rels/slide119.xml.rels><?xml version="1.0" encoding="UTF-8" standalone="yes"?>
<Relationships xmlns="http://schemas.openxmlformats.org/package/2006/relationships"><Relationship Id="rId8" Type="http://schemas.openxmlformats.org/officeDocument/2006/relationships/slide" Target="slide113.xml"/><Relationship Id="rId3" Type="http://schemas.openxmlformats.org/officeDocument/2006/relationships/image" Target="../media/image89.png"/><Relationship Id="rId7" Type="http://schemas.openxmlformats.org/officeDocument/2006/relationships/image" Target="../media/image88.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slide" Target="slide117.xml"/><Relationship Id="rId5" Type="http://schemas.openxmlformats.org/officeDocument/2006/relationships/image" Target="../media/image86.png"/><Relationship Id="rId10" Type="http://schemas.openxmlformats.org/officeDocument/2006/relationships/slide" Target="slide66.xml"/><Relationship Id="rId4" Type="http://schemas.openxmlformats.org/officeDocument/2006/relationships/image" Target="../media/image85.jpeg"/><Relationship Id="rId9" Type="http://schemas.openxmlformats.org/officeDocument/2006/relationships/slide" Target="slide104.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20.xml.rels><?xml version="1.0" encoding="UTF-8" standalone="yes"?>
<Relationships xmlns="http://schemas.openxmlformats.org/package/2006/relationships"><Relationship Id="rId8" Type="http://schemas.openxmlformats.org/officeDocument/2006/relationships/slide" Target="slide113.xml"/><Relationship Id="rId3" Type="http://schemas.openxmlformats.org/officeDocument/2006/relationships/image" Target="../media/image89.png"/><Relationship Id="rId7" Type="http://schemas.openxmlformats.org/officeDocument/2006/relationships/image" Target="../media/image88.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slide" Target="slide117.xml"/><Relationship Id="rId5" Type="http://schemas.openxmlformats.org/officeDocument/2006/relationships/image" Target="../media/image86.png"/><Relationship Id="rId10" Type="http://schemas.openxmlformats.org/officeDocument/2006/relationships/slide" Target="slide66.xml"/><Relationship Id="rId4" Type="http://schemas.openxmlformats.org/officeDocument/2006/relationships/image" Target="../media/image85.jpeg"/><Relationship Id="rId9" Type="http://schemas.openxmlformats.org/officeDocument/2006/relationships/slide" Target="slide104.xml"/></Relationships>
</file>

<file path=ppt/slides/_rels/slide121.xml.rels><?xml version="1.0" encoding="UTF-8" standalone="yes"?>
<Relationships xmlns="http://schemas.openxmlformats.org/package/2006/relationships"><Relationship Id="rId8" Type="http://schemas.openxmlformats.org/officeDocument/2006/relationships/slide" Target="slide117.xml"/><Relationship Id="rId3" Type="http://schemas.openxmlformats.org/officeDocument/2006/relationships/image" Target="../media/image75.png"/><Relationship Id="rId7" Type="http://schemas.openxmlformats.org/officeDocument/2006/relationships/slide" Target="slide66.xml"/><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slide" Target="slide104.xml"/><Relationship Id="rId5" Type="http://schemas.openxmlformats.org/officeDocument/2006/relationships/slide" Target="slide113.xml"/><Relationship Id="rId4" Type="http://schemas.openxmlformats.org/officeDocument/2006/relationships/image" Target="../media/image74.png"/></Relationships>
</file>

<file path=ppt/slides/_rels/slide1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123.xml.rels><?xml version="1.0" encoding="UTF-8" standalone="yes"?>
<Relationships xmlns="http://schemas.openxmlformats.org/package/2006/relationships"><Relationship Id="rId3" Type="http://schemas.openxmlformats.org/officeDocument/2006/relationships/image" Target="../media/image660.png"/><Relationship Id="rId7" Type="http://schemas.openxmlformats.org/officeDocument/2006/relationships/slide" Target="slide117.xml"/><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slide" Target="slide66.xml"/><Relationship Id="rId5" Type="http://schemas.openxmlformats.org/officeDocument/2006/relationships/slide" Target="slide104.xml"/><Relationship Id="rId4" Type="http://schemas.openxmlformats.org/officeDocument/2006/relationships/slide" Target="slide113.xml"/></Relationships>
</file>

<file path=ppt/slides/_rels/slide124.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10.xml"/><Relationship Id="rId1" Type="http://schemas.openxmlformats.org/officeDocument/2006/relationships/slideLayout" Target="../slideLayouts/slideLayout1.xml"/><Relationship Id="rId4" Type="http://schemas.openxmlformats.org/officeDocument/2006/relationships/image" Target="../media/image48.tiff"/></Relationships>
</file>

<file path=ppt/slides/_rels/slide12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48.tiff"/></Relationships>
</file>

<file path=ppt/slides/_rels/slide126.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12.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48.tiff"/></Relationships>
</file>

<file path=ppt/slides/_rels/slide12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13.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48.tiff"/></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33.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8.tiff"/></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9.tiff"/><Relationship Id="rId7" Type="http://schemas.openxmlformats.org/officeDocument/2006/relationships/image" Target="../media/image21.png"/><Relationship Id="rId12" Type="http://schemas.openxmlformats.org/officeDocument/2006/relationships/image" Target="../media/image26.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0.tiff"/><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2.tiff"/><Relationship Id="rId9" Type="http://schemas.openxmlformats.org/officeDocument/2006/relationships/image" Target="../media/image23.png"/><Relationship Id="rId14" Type="http://schemas.openxmlformats.org/officeDocument/2006/relationships/image" Target="../media/image28.jpeg"/></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4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9.png"/></Relationships>
</file>

<file path=ppt/slides/_rels/slide5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2.png"/><Relationship Id="rId7"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360.png"/></Relationships>
</file>

<file path=ppt/slides/_rels/slide5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2.png"/><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60.png"/></Relationships>
</file>

<file path=ppt/slides/_rels/slide6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52.png"/><Relationship Id="rId10" Type="http://schemas.openxmlformats.org/officeDocument/2006/relationships/slide" Target="slide64.xml"/><Relationship Id="rId4" Type="http://schemas.openxmlformats.org/officeDocument/2006/relationships/image" Target="../media/image51.png"/><Relationship Id="rId9"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68.xml.rels><?xml version="1.0" encoding="UTF-8" standalone="yes"?>
<Relationships xmlns="http://schemas.openxmlformats.org/package/2006/relationships"><Relationship Id="rId3" Type="http://schemas.openxmlformats.org/officeDocument/2006/relationships/image" Target="../media/image6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tiff"/><Relationship Id="rId4" Type="http://schemas.openxmlformats.org/officeDocument/2006/relationships/image" Target="../media/image32.png"/></Relationships>
</file>

<file path=ppt/slides/_rels/slide70.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48.tiff"/></Relationships>
</file>

<file path=ppt/slides/_rels/slide7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1.tiff"/><Relationship Id="rId4" Type="http://schemas.openxmlformats.org/officeDocument/2006/relationships/image" Target="../media/image48.tiff"/></Relationships>
</file>

<file path=ppt/slides/_rels/slide73.xml.rels><?xml version="1.0" encoding="UTF-8" standalone="yes"?>
<Relationships xmlns="http://schemas.openxmlformats.org/package/2006/relationships"><Relationship Id="rId3" Type="http://schemas.openxmlformats.org/officeDocument/2006/relationships/image" Target="../media/image47.tiff"/><Relationship Id="rId7" Type="http://schemas.openxmlformats.org/officeDocument/2006/relationships/image" Target="../media/image73.jpe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1.tiff"/><Relationship Id="rId4" Type="http://schemas.openxmlformats.org/officeDocument/2006/relationships/image" Target="../media/image48.tiff"/></Relationships>
</file>

<file path=ppt/slides/_rels/slide74.xml.rels><?xml version="1.0" encoding="UTF-8" standalone="yes"?>
<Relationships xmlns="http://schemas.openxmlformats.org/package/2006/relationships"><Relationship Id="rId3" Type="http://schemas.openxmlformats.org/officeDocument/2006/relationships/image" Target="../media/image47.tiff"/><Relationship Id="rId7" Type="http://schemas.openxmlformats.org/officeDocument/2006/relationships/image" Target="../media/image73.jpe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1.tiff"/><Relationship Id="rId4" Type="http://schemas.openxmlformats.org/officeDocument/2006/relationships/image" Target="../media/image48.tiff"/></Relationships>
</file>

<file path=ppt/slides/_rels/slide75.xml.rels><?xml version="1.0" encoding="UTF-8" standalone="yes"?>
<Relationships xmlns="http://schemas.openxmlformats.org/package/2006/relationships"><Relationship Id="rId3" Type="http://schemas.openxmlformats.org/officeDocument/2006/relationships/image" Target="../media/image47.tiff"/><Relationship Id="rId7" Type="http://schemas.openxmlformats.org/officeDocument/2006/relationships/image" Target="../media/image73.jpe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1.tiff"/><Relationship Id="rId4" Type="http://schemas.openxmlformats.org/officeDocument/2006/relationships/image" Target="../media/image48.tiff"/></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1.tiff"/><Relationship Id="rId7"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3.tiff"/><Relationship Id="rId4" Type="http://schemas.openxmlformats.org/officeDocument/2006/relationships/image" Target="../media/image32.png"/></Relationships>
</file>

<file path=ppt/slides/_rels/slide8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48.tiff"/></Relationships>
</file>

<file path=ppt/slides/_rels/slide81.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48.tiff"/></Relationships>
</file>

<file path=ppt/slides/_rels/slide8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7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48.tiff"/></Relationships>
</file>

<file path=ppt/slides/_rels/slide83.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76.jpeg"/><Relationship Id="rId5" Type="http://schemas.openxmlformats.org/officeDocument/2006/relationships/image" Target="../media/image35.png"/><Relationship Id="rId4" Type="http://schemas.openxmlformats.org/officeDocument/2006/relationships/image" Target="../media/image48.tiff"/></Relationships>
</file>

<file path=ppt/slides/_rels/slide84.xml.rels><?xml version="1.0" encoding="UTF-8" standalone="yes"?>
<Relationships xmlns="http://schemas.openxmlformats.org/package/2006/relationships"><Relationship Id="rId3" Type="http://schemas.openxmlformats.org/officeDocument/2006/relationships/image" Target="../media/image47.tiff"/><Relationship Id="rId7" Type="http://schemas.openxmlformats.org/officeDocument/2006/relationships/image" Target="../media/image77.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76.jpeg"/><Relationship Id="rId5" Type="http://schemas.openxmlformats.org/officeDocument/2006/relationships/image" Target="../media/image35.png"/><Relationship Id="rId4" Type="http://schemas.openxmlformats.org/officeDocument/2006/relationships/image" Target="../media/image48.tiff"/></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7.png"/></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6.jpeg"/></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6.jpeg"/></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6.jpeg"/></Relationships>
</file>

<file path=ppt/slides/_rels/slide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9.png"/><Relationship Id="rId4" Type="http://schemas.openxmlformats.org/officeDocument/2006/relationships/image" Target="../media/image76.jpe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tiff"/><Relationship Id="rId7"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3.tiff"/><Relationship Id="rId10" Type="http://schemas.openxmlformats.org/officeDocument/2006/relationships/image" Target="../media/image34.png"/><Relationship Id="rId4" Type="http://schemas.openxmlformats.org/officeDocument/2006/relationships/image" Target="../media/image32.png"/><Relationship Id="rId9" Type="http://schemas.openxmlformats.org/officeDocument/2006/relationships/image" Target="../media/image37.png"/></Relationships>
</file>

<file path=ppt/slides/_rels/slide9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2"/>
          <p:cNvSpPr txBox="1">
            <a:spLocks/>
          </p:cNvSpPr>
          <p:nvPr/>
        </p:nvSpPr>
        <p:spPr>
          <a:xfrm>
            <a:off x="4502269" y="8235189"/>
            <a:ext cx="4256056" cy="20710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000"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t>2021 INFORMS Annual Meeting</a:t>
            </a:r>
          </a:p>
        </p:txBody>
      </p:sp>
      <p:pic>
        <p:nvPicPr>
          <p:cNvPr id="15" name="Picture 2" descr="McGill University - Wikipedia">
            <a:extLst>
              <a:ext uri="{FF2B5EF4-FFF2-40B4-BE49-F238E27FC236}">
                <a16:creationId xmlns:a16="http://schemas.microsoft.com/office/drawing/2014/main" id="{1931EE44-589E-994E-8FD8-C96FF526D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7932" y="6805740"/>
            <a:ext cx="499780" cy="6329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Download Penn Logos | Penn Branding">
            <a:extLst>
              <a:ext uri="{FF2B5EF4-FFF2-40B4-BE49-F238E27FC236}">
                <a16:creationId xmlns:a16="http://schemas.microsoft.com/office/drawing/2014/main" id="{491B08C9-A7DE-724D-92AF-C0F31DB853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5295" y="6837918"/>
            <a:ext cx="506426" cy="57542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a:extLst>
              <a:ext uri="{FF2B5EF4-FFF2-40B4-BE49-F238E27FC236}">
                <a16:creationId xmlns:a16="http://schemas.microsoft.com/office/drawing/2014/main" id="{C0CFEDA1-51F8-0B4D-9A4D-E57CBDADC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77079" y="6795579"/>
            <a:ext cx="653285" cy="6532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BF8955F-DE37-68F9-720E-2576DB35D023}"/>
              </a:ext>
            </a:extLst>
          </p:cNvPr>
          <p:cNvSpPr/>
          <p:nvPr/>
        </p:nvSpPr>
        <p:spPr>
          <a:xfrm>
            <a:off x="-6429" y="-4844"/>
            <a:ext cx="9150429" cy="6858000"/>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FA97A37-9940-BD76-9C04-EE1BBB1C4081}"/>
              </a:ext>
            </a:extLst>
          </p:cNvPr>
          <p:cNvGrpSpPr/>
          <p:nvPr/>
        </p:nvGrpSpPr>
        <p:grpSpPr>
          <a:xfrm>
            <a:off x="-1592206" y="343981"/>
            <a:ext cx="8262344" cy="6514019"/>
            <a:chOff x="-2529104" y="757979"/>
            <a:chExt cx="6555242" cy="5168143"/>
          </a:xfrm>
        </p:grpSpPr>
        <p:pic>
          <p:nvPicPr>
            <p:cNvPr id="5" name="Picture 4">
              <a:extLst>
                <a:ext uri="{FF2B5EF4-FFF2-40B4-BE49-F238E27FC236}">
                  <a16:creationId xmlns:a16="http://schemas.microsoft.com/office/drawing/2014/main" id="{067D76CD-BF41-D28E-4A6C-64EE2F341B40}"/>
                </a:ext>
              </a:extLst>
            </p:cNvPr>
            <p:cNvPicPr>
              <a:picLocks noChangeAspect="1"/>
            </p:cNvPicPr>
            <p:nvPr/>
          </p:nvPicPr>
          <p:blipFill>
            <a:blip r:embed="rId6">
              <a:extLst>
                <a:ext uri="{28A0092B-C50C-407E-A947-70E740481C1C}">
                  <a14:useLocalDpi xmlns:a14="http://schemas.microsoft.com/office/drawing/2010/main" val="0"/>
                </a:ext>
              </a:extLst>
            </a:blip>
            <a:srcRect l="7594" r="7743"/>
            <a:stretch>
              <a:fillRect/>
            </a:stretch>
          </p:blipFill>
          <p:spPr>
            <a:xfrm>
              <a:off x="-2355837" y="757979"/>
              <a:ext cx="6250710" cy="5168143"/>
            </a:xfrm>
            <a:prstGeom prst="rect">
              <a:avLst/>
            </a:prstGeom>
          </p:spPr>
        </p:pic>
        <p:sp>
          <p:nvSpPr>
            <p:cNvPr id="7" name="Rectangle 6">
              <a:extLst>
                <a:ext uri="{FF2B5EF4-FFF2-40B4-BE49-F238E27FC236}">
                  <a16:creationId xmlns:a16="http://schemas.microsoft.com/office/drawing/2014/main" id="{F630996C-8C3D-B8CD-E960-E53EBA076766}"/>
                </a:ext>
              </a:extLst>
            </p:cNvPr>
            <p:cNvSpPr/>
            <p:nvPr/>
          </p:nvSpPr>
          <p:spPr>
            <a:xfrm>
              <a:off x="-2529104" y="3645255"/>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B459CD3-F441-BB0E-C8E3-C4A85ACD1FD4}"/>
                </a:ext>
              </a:extLst>
            </p:cNvPr>
            <p:cNvSpPr/>
            <p:nvPr/>
          </p:nvSpPr>
          <p:spPr>
            <a:xfrm>
              <a:off x="-2141656" y="2596799"/>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6C82F5C-C3FE-3273-40BF-CA69D8EBA05D}"/>
                </a:ext>
              </a:extLst>
            </p:cNvPr>
            <p:cNvSpPr/>
            <p:nvPr/>
          </p:nvSpPr>
          <p:spPr>
            <a:xfrm>
              <a:off x="-1414210" y="1573046"/>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8943318-0E1C-E347-DB01-47577D2FC2CA}"/>
                </a:ext>
              </a:extLst>
            </p:cNvPr>
            <p:cNvSpPr/>
            <p:nvPr/>
          </p:nvSpPr>
          <p:spPr>
            <a:xfrm rot="2948971">
              <a:off x="-226625" y="907901"/>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43D1B6-B1AB-2CF2-004E-9E435A33F162}"/>
                </a:ext>
              </a:extLst>
            </p:cNvPr>
            <p:cNvSpPr/>
            <p:nvPr/>
          </p:nvSpPr>
          <p:spPr>
            <a:xfrm rot="18733460">
              <a:off x="2774414" y="3757536"/>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694890-5B64-9583-C006-65C0EA8AD57F}"/>
                </a:ext>
              </a:extLst>
            </p:cNvPr>
            <p:cNvSpPr/>
            <p:nvPr/>
          </p:nvSpPr>
          <p:spPr>
            <a:xfrm rot="19716368">
              <a:off x="479717" y="1068354"/>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701BF6B-DC85-58F9-1B5B-591FA1BF10A3}"/>
                </a:ext>
              </a:extLst>
            </p:cNvPr>
            <p:cNvSpPr/>
            <p:nvPr/>
          </p:nvSpPr>
          <p:spPr>
            <a:xfrm rot="17931819">
              <a:off x="1898188" y="1634600"/>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FAD36B8-75A4-8AA2-A52C-4996C57A26C9}"/>
                </a:ext>
              </a:extLst>
            </p:cNvPr>
            <p:cNvSpPr/>
            <p:nvPr/>
          </p:nvSpPr>
          <p:spPr>
            <a:xfrm rot="17931819">
              <a:off x="2221573" y="2783176"/>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descr="Logo&#10;&#10;Description automatically generated">
            <a:extLst>
              <a:ext uri="{FF2B5EF4-FFF2-40B4-BE49-F238E27FC236}">
                <a16:creationId xmlns:a16="http://schemas.microsoft.com/office/drawing/2014/main" id="{5C5D3BD9-2D23-9478-EB44-53B55482CF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43012">
            <a:off x="905032" y="1378826"/>
            <a:ext cx="2049920" cy="1248074"/>
          </a:xfrm>
          <a:prstGeom prst="rect">
            <a:avLst/>
          </a:prstGeom>
        </p:spPr>
      </p:pic>
      <p:pic>
        <p:nvPicPr>
          <p:cNvPr id="28" name="Picture 6">
            <a:extLst>
              <a:ext uri="{FF2B5EF4-FFF2-40B4-BE49-F238E27FC236}">
                <a16:creationId xmlns:a16="http://schemas.microsoft.com/office/drawing/2014/main" id="{D8AF1F08-C038-4511-DCFF-06E7357573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529604">
            <a:off x="2779310" y="1713067"/>
            <a:ext cx="735059" cy="73505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con&#10;&#10;Description automatically generated">
            <a:extLst>
              <a:ext uri="{FF2B5EF4-FFF2-40B4-BE49-F238E27FC236}">
                <a16:creationId xmlns:a16="http://schemas.microsoft.com/office/drawing/2014/main" id="{72FF0243-4829-6440-30DD-97C17357E289}"/>
              </a:ext>
            </a:extLst>
          </p:cNvPr>
          <p:cNvPicPr>
            <a:picLocks noChangeAspect="1"/>
          </p:cNvPicPr>
          <p:nvPr/>
        </p:nvPicPr>
        <p:blipFill rotWithShape="1">
          <a:blip r:embed="rId9">
            <a:extLst>
              <a:ext uri="{28A0092B-C50C-407E-A947-70E740481C1C}">
                <a14:useLocalDpi xmlns:a14="http://schemas.microsoft.com/office/drawing/2010/main" val="0"/>
              </a:ext>
            </a:extLst>
          </a:blip>
          <a:srcRect l="32457" r="35909" b="51450"/>
          <a:stretch/>
        </p:blipFill>
        <p:spPr>
          <a:xfrm>
            <a:off x="4186445" y="3925855"/>
            <a:ext cx="651087" cy="514077"/>
          </a:xfrm>
          <a:prstGeom prst="rect">
            <a:avLst/>
          </a:prstGeom>
        </p:spPr>
      </p:pic>
      <p:pic>
        <p:nvPicPr>
          <p:cNvPr id="30" name="Picture 26">
            <a:extLst>
              <a:ext uri="{FF2B5EF4-FFF2-40B4-BE49-F238E27FC236}">
                <a16:creationId xmlns:a16="http://schemas.microsoft.com/office/drawing/2014/main" id="{690626BA-CBBB-85D1-F038-077C43E934CD}"/>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foregroundMark x1="39520" y1="36535" x2="39520" y2="36535"/>
                        <a14:foregroundMark x1="30260" y1="44395" x2="30260" y2="44395"/>
                        <a14:foregroundMark x1="36960" y1="53349" x2="36960" y2="53349"/>
                        <a14:foregroundMark x1="60660" y1="20848" x2="60660" y2="20848"/>
                        <a14:backgroundMark x1="16800" y1="39542" x2="16800" y2="39542"/>
                        <a14:backgroundMark x1="21960" y1="35509" x2="21960" y2="35509"/>
                        <a14:backgroundMark x1="51720" y1="41046" x2="51720" y2="41046"/>
                        <a14:backgroundMark x1="50680" y1="37286" x2="50680" y2="37286"/>
                        <a14:backgroundMark x1="51000" y1="43609" x2="51000" y2="43609"/>
                        <a14:backgroundMark x1="54540" y1="43951" x2="54540" y2="43951"/>
                        <a14:backgroundMark x1="53240" y1="47300" x2="53240" y2="47300"/>
                        <a14:backgroundMark x1="56520" y1="35748" x2="56520" y2="35748"/>
                        <a14:backgroundMark x1="51920" y1="45625" x2="51920" y2="45625"/>
                      </a14:backgroundRemoval>
                    </a14:imgEffect>
                  </a14:imgLayer>
                </a14:imgProps>
              </a:ext>
              <a:ext uri="{28A0092B-C50C-407E-A947-70E740481C1C}">
                <a14:useLocalDpi xmlns:a14="http://schemas.microsoft.com/office/drawing/2010/main" val="0"/>
              </a:ext>
            </a:extLst>
          </a:blip>
          <a:srcRect/>
          <a:stretch>
            <a:fillRect/>
          </a:stretch>
        </p:blipFill>
        <p:spPr bwMode="auto">
          <a:xfrm>
            <a:off x="2993487" y="2637783"/>
            <a:ext cx="1471818" cy="86137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1F944B6-9750-6283-ACCF-1E03975A383B}"/>
              </a:ext>
            </a:extLst>
          </p:cNvPr>
          <p:cNvPicPr>
            <a:picLocks noChangeAspect="1"/>
          </p:cNvPicPr>
          <p:nvPr/>
        </p:nvPicPr>
        <p:blipFill rotWithShape="1">
          <a:blip r:embed="rId12"/>
          <a:srcRect t="54902"/>
          <a:stretch/>
        </p:blipFill>
        <p:spPr>
          <a:xfrm rot="625376">
            <a:off x="-16717" y="4933214"/>
            <a:ext cx="1245114" cy="561521"/>
          </a:xfrm>
          <a:prstGeom prst="rect">
            <a:avLst/>
          </a:prstGeom>
        </p:spPr>
      </p:pic>
      <p:pic>
        <p:nvPicPr>
          <p:cNvPr id="32" name="Picture 16">
            <a:extLst>
              <a:ext uri="{FF2B5EF4-FFF2-40B4-BE49-F238E27FC236}">
                <a16:creationId xmlns:a16="http://schemas.microsoft.com/office/drawing/2014/main" id="{8E5CF84A-608F-5163-96C1-7DEFD9FAB7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21441385">
            <a:off x="-4196635" y="1985722"/>
            <a:ext cx="1235634" cy="45757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8">
            <a:extLst>
              <a:ext uri="{FF2B5EF4-FFF2-40B4-BE49-F238E27FC236}">
                <a16:creationId xmlns:a16="http://schemas.microsoft.com/office/drawing/2014/main" id="{4EAAA330-49B4-6F0C-5AB5-5583A7B9CAC3}"/>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9970" b="91843" l="6860" r="94070">
                        <a14:foregroundMark x1="27093" y1="92145" x2="27093" y2="92145"/>
                        <a14:foregroundMark x1="47558" y1="48943" x2="47558" y2="48943"/>
                        <a14:foregroundMark x1="60000" y1="42900" x2="60000" y2="42900"/>
                        <a14:foregroundMark x1="72674" y1="44713" x2="72674" y2="44713"/>
                        <a14:foregroundMark x1="85465" y1="47130" x2="85465" y2="47130"/>
                        <a14:foregroundMark x1="94070" y1="39879" x2="94070" y2="39879"/>
                        <a14:foregroundMark x1="14884" y1="57402" x2="14884" y2="57402"/>
                        <a14:foregroundMark x1="8605" y1="38973" x2="8605" y2="38973"/>
                        <a14:foregroundMark x1="6860" y1="54079" x2="6860" y2="54079"/>
                        <a14:foregroundMark x1="15233" y1="32931" x2="15233" y2="32931"/>
                        <a14:foregroundMark x1="22674" y1="35347" x2="22674" y2="35347"/>
                      </a14:backgroundRemoval>
                    </a14:imgEffect>
                  </a14:imgLayer>
                </a14:imgProps>
              </a:ext>
              <a:ext uri="{28A0092B-C50C-407E-A947-70E740481C1C}">
                <a14:useLocalDpi xmlns:a14="http://schemas.microsoft.com/office/drawing/2010/main" val="0"/>
              </a:ext>
            </a:extLst>
          </a:blip>
          <a:srcRect/>
          <a:stretch>
            <a:fillRect/>
          </a:stretch>
        </p:blipFill>
        <p:spPr bwMode="auto">
          <a:xfrm rot="616547">
            <a:off x="-69651" y="3889685"/>
            <a:ext cx="1086523" cy="41819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D93E651-D873-351C-A912-0DA19BDB08BC}"/>
              </a:ext>
            </a:extLst>
          </p:cNvPr>
          <p:cNvPicPr>
            <a:picLocks noChangeAspect="1"/>
          </p:cNvPicPr>
          <p:nvPr/>
        </p:nvPicPr>
        <p:blipFill>
          <a:blip r:embed="rId16"/>
          <a:stretch>
            <a:fillRect/>
          </a:stretch>
        </p:blipFill>
        <p:spPr>
          <a:xfrm rot="1029587">
            <a:off x="567394" y="2444000"/>
            <a:ext cx="947847" cy="671394"/>
          </a:xfrm>
          <a:prstGeom prst="rect">
            <a:avLst/>
          </a:prstGeom>
        </p:spPr>
      </p:pic>
      <p:sp>
        <p:nvSpPr>
          <p:cNvPr id="6" name="Rectangle 5"/>
          <p:cNvSpPr/>
          <p:nvPr/>
        </p:nvSpPr>
        <p:spPr>
          <a:xfrm>
            <a:off x="-193815" y="-284896"/>
            <a:ext cx="9977945" cy="7418104"/>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p:cNvSpPr txBox="1">
            <a:spLocks/>
          </p:cNvSpPr>
          <p:nvPr/>
        </p:nvSpPr>
        <p:spPr>
          <a:xfrm>
            <a:off x="4619717" y="5967992"/>
            <a:ext cx="5505079" cy="18757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000"/>
              </a:lnSpc>
            </a:pPr>
            <a:br>
              <a:rPr lang="en-US" sz="16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br>
            <a:br>
              <a:rPr lang="en-US" sz="1600" b="1" i="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b="1" i="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1200" i="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joint work with</a:t>
            </a:r>
            <a:br>
              <a:rPr lang="en-US" sz="1600" i="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i="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	</a:t>
            </a:r>
            <a:br>
              <a:rPr lang="en-US" sz="1600" b="1" i="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b="1" i="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Gad Allon, Maxime Cohen, Ken Moon</a:t>
            </a:r>
          </a:p>
        </p:txBody>
      </p:sp>
      <p:sp>
        <p:nvSpPr>
          <p:cNvPr id="16" name="Rectangle 15">
            <a:extLst>
              <a:ext uri="{FF2B5EF4-FFF2-40B4-BE49-F238E27FC236}">
                <a16:creationId xmlns:a16="http://schemas.microsoft.com/office/drawing/2014/main" id="{BC54ACA3-878D-484D-B249-CA84226C9834}"/>
              </a:ext>
            </a:extLst>
          </p:cNvPr>
          <p:cNvSpPr/>
          <p:nvPr/>
        </p:nvSpPr>
        <p:spPr>
          <a:xfrm>
            <a:off x="4316802" y="831388"/>
            <a:ext cx="2934703" cy="769441"/>
          </a:xfrm>
          <a:prstGeom prst="rect">
            <a:avLst/>
          </a:prstGeom>
          <a:solidFill>
            <a:schemeClr val="tx1"/>
          </a:solidFill>
        </p:spPr>
        <p:txBody>
          <a:bodyPr wrap="square">
            <a:spAutoFit/>
          </a:bodyPr>
          <a:lstStyle/>
          <a:p>
            <a:pPr algn="ctr"/>
            <a:r>
              <a:rPr lang="en-US" sz="4400" b="1" dirty="0">
                <a:solidFill>
                  <a:schemeClr val="bg1"/>
                </a:solidFill>
                <a:latin typeface="Helvetica" pitchFamily="2" charset="0"/>
                <a:ea typeface="Helvetica Neue" charset="0"/>
                <a:cs typeface="Helvetica Neue" charset="0"/>
              </a:rPr>
              <a:t>Managing</a:t>
            </a:r>
            <a:endParaRPr lang="en-US" sz="3200" b="1" i="1" dirty="0">
              <a:solidFill>
                <a:schemeClr val="bg1"/>
              </a:solidFill>
              <a:latin typeface="Helvetica" pitchFamily="2" charset="0"/>
              <a:ea typeface="Helvetica Neue" charset="0"/>
              <a:cs typeface="Helvetica Neue" charset="0"/>
            </a:endParaRPr>
          </a:p>
        </p:txBody>
      </p:sp>
      <p:sp>
        <p:nvSpPr>
          <p:cNvPr id="19" name="Rectangle 18">
            <a:extLst>
              <a:ext uri="{FF2B5EF4-FFF2-40B4-BE49-F238E27FC236}">
                <a16:creationId xmlns:a16="http://schemas.microsoft.com/office/drawing/2014/main" id="{60E92B7D-E243-414D-BA5A-26620183550A}"/>
              </a:ext>
            </a:extLst>
          </p:cNvPr>
          <p:cNvSpPr/>
          <p:nvPr/>
        </p:nvSpPr>
        <p:spPr>
          <a:xfrm>
            <a:off x="4316802" y="3103696"/>
            <a:ext cx="3992783" cy="769441"/>
          </a:xfrm>
          <a:prstGeom prst="rect">
            <a:avLst/>
          </a:prstGeom>
          <a:solidFill>
            <a:schemeClr val="tx1"/>
          </a:solidFill>
        </p:spPr>
        <p:txBody>
          <a:bodyPr wrap="square">
            <a:spAutoFit/>
          </a:bodyPr>
          <a:lstStyle/>
          <a:p>
            <a:pPr algn="ctr"/>
            <a:r>
              <a:rPr lang="en-US" sz="4400" b="1" dirty="0">
                <a:solidFill>
                  <a:schemeClr val="bg1"/>
                </a:solidFill>
                <a:latin typeface="Helvetica" pitchFamily="2" charset="0"/>
                <a:ea typeface="Helvetica Neue" charset="0"/>
                <a:cs typeface="Helvetica Neue" charset="0"/>
              </a:rPr>
              <a:t>Gig Economy</a:t>
            </a:r>
            <a:endParaRPr lang="en-US" sz="3200" b="1" i="1" dirty="0">
              <a:solidFill>
                <a:schemeClr val="bg1"/>
              </a:solidFill>
              <a:latin typeface="Helvetica" pitchFamily="2" charset="0"/>
              <a:ea typeface="Helvetica Neue" charset="0"/>
              <a:cs typeface="Helvetica Neue" charset="0"/>
            </a:endParaRPr>
          </a:p>
        </p:txBody>
      </p:sp>
      <p:sp>
        <p:nvSpPr>
          <p:cNvPr id="20" name="Rectangle 19">
            <a:extLst>
              <a:ext uri="{FF2B5EF4-FFF2-40B4-BE49-F238E27FC236}">
                <a16:creationId xmlns:a16="http://schemas.microsoft.com/office/drawing/2014/main" id="{2B962F86-99E8-924C-9F6D-60664BFC1663}"/>
              </a:ext>
            </a:extLst>
          </p:cNvPr>
          <p:cNvSpPr/>
          <p:nvPr/>
        </p:nvSpPr>
        <p:spPr>
          <a:xfrm>
            <a:off x="4316802" y="1589412"/>
            <a:ext cx="3652155" cy="769441"/>
          </a:xfrm>
          <a:prstGeom prst="rect">
            <a:avLst/>
          </a:prstGeom>
          <a:solidFill>
            <a:schemeClr val="tx1"/>
          </a:solidFill>
        </p:spPr>
        <p:txBody>
          <a:bodyPr wrap="square">
            <a:spAutoFit/>
          </a:bodyPr>
          <a:lstStyle/>
          <a:p>
            <a:pPr algn="ctr"/>
            <a:r>
              <a:rPr lang="en-US" sz="4400" b="1" dirty="0">
                <a:solidFill>
                  <a:schemeClr val="accent2"/>
                </a:solidFill>
                <a:latin typeface="Helvetica" pitchFamily="2" charset="0"/>
                <a:ea typeface="Helvetica Neue" charset="0"/>
                <a:cs typeface="Helvetica Neue" charset="0"/>
              </a:rPr>
              <a:t>Multihoming</a:t>
            </a:r>
            <a:endParaRPr lang="en-US" sz="3200" b="1" i="1" dirty="0">
              <a:solidFill>
                <a:schemeClr val="accent2"/>
              </a:solidFill>
              <a:latin typeface="Helvetica" pitchFamily="2" charset="0"/>
              <a:ea typeface="Helvetica Neue" charset="0"/>
              <a:cs typeface="Helvetica Neue" charset="0"/>
            </a:endParaRPr>
          </a:p>
        </p:txBody>
      </p:sp>
      <p:sp>
        <p:nvSpPr>
          <p:cNvPr id="21" name="Rectangle 20">
            <a:extLst>
              <a:ext uri="{FF2B5EF4-FFF2-40B4-BE49-F238E27FC236}">
                <a16:creationId xmlns:a16="http://schemas.microsoft.com/office/drawing/2014/main" id="{C38B849B-9A2A-3847-A7CE-7F362B4D578A}"/>
              </a:ext>
            </a:extLst>
          </p:cNvPr>
          <p:cNvSpPr/>
          <p:nvPr/>
        </p:nvSpPr>
        <p:spPr>
          <a:xfrm>
            <a:off x="4316802" y="2346559"/>
            <a:ext cx="4188995" cy="769441"/>
          </a:xfrm>
          <a:prstGeom prst="rect">
            <a:avLst/>
          </a:prstGeom>
          <a:solidFill>
            <a:schemeClr val="tx1"/>
          </a:solidFill>
        </p:spPr>
        <p:txBody>
          <a:bodyPr wrap="square">
            <a:spAutoFit/>
          </a:bodyPr>
          <a:lstStyle/>
          <a:p>
            <a:pPr algn="ctr"/>
            <a:r>
              <a:rPr lang="en-US" sz="4400" b="1" dirty="0">
                <a:solidFill>
                  <a:schemeClr val="accent2"/>
                </a:solidFill>
                <a:latin typeface="Helvetica" pitchFamily="2" charset="0"/>
                <a:ea typeface="Helvetica Neue" charset="0"/>
                <a:cs typeface="Helvetica Neue" charset="0"/>
              </a:rPr>
              <a:t>Workers </a:t>
            </a:r>
            <a:r>
              <a:rPr lang="en-US" sz="4400" b="1" dirty="0">
                <a:solidFill>
                  <a:srgbClr val="FFFFFF"/>
                </a:solidFill>
                <a:latin typeface="Helvetica" pitchFamily="2" charset="0"/>
                <a:ea typeface="Helvetica Neue" charset="0"/>
                <a:cs typeface="Helvetica Neue" charset="0"/>
              </a:rPr>
              <a:t>in the</a:t>
            </a:r>
            <a:endParaRPr lang="en-US" sz="3200" b="1" i="1" dirty="0">
              <a:solidFill>
                <a:srgbClr val="FFFFFF"/>
              </a:solidFill>
              <a:latin typeface="Helvetica" pitchFamily="2" charset="0"/>
              <a:ea typeface="Helvetica Neue" charset="0"/>
              <a:cs typeface="Helvetica Neue" charset="0"/>
            </a:endParaRPr>
          </a:p>
        </p:txBody>
      </p:sp>
      <p:pic>
        <p:nvPicPr>
          <p:cNvPr id="1028" name="Picture 4" descr="The 40th Anniversary of Penn Wharton M&amp;amp;T Project: The originator of the  “engineering + business“ thinking concept, creating “engineers who can do  business“ | DayDayNews">
            <a:extLst>
              <a:ext uri="{FF2B5EF4-FFF2-40B4-BE49-F238E27FC236}">
                <a16:creationId xmlns:a16="http://schemas.microsoft.com/office/drawing/2014/main" id="{8CDE197B-4543-A74A-A0FF-E17845B86AB3}"/>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5903" t="3350" r="22885" b="55842"/>
          <a:stretch/>
        </p:blipFill>
        <p:spPr bwMode="auto">
          <a:xfrm>
            <a:off x="6124813" y="5537305"/>
            <a:ext cx="810659" cy="810659"/>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Maxime Cohen">
            <a:extLst>
              <a:ext uri="{FF2B5EF4-FFF2-40B4-BE49-F238E27FC236}">
                <a16:creationId xmlns:a16="http://schemas.microsoft.com/office/drawing/2014/main" id="{7B4F2A73-4507-5340-A8BE-F90583C1BBE7}"/>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6772" t="6101" r="130" b="8688"/>
          <a:stretch/>
        </p:blipFill>
        <p:spPr bwMode="auto">
          <a:xfrm>
            <a:off x="6986281" y="5537305"/>
            <a:ext cx="810659" cy="810659"/>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descr="About me - Ken Moon">
            <a:extLst>
              <a:ext uri="{FF2B5EF4-FFF2-40B4-BE49-F238E27FC236}">
                <a16:creationId xmlns:a16="http://schemas.microsoft.com/office/drawing/2014/main" id="{E7ABCBA9-3BD8-EE4E-BAD3-74F89A6AF745}"/>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8644" t="15324" r="18489" b="47946"/>
          <a:stretch/>
        </p:blipFill>
        <p:spPr bwMode="auto">
          <a:xfrm>
            <a:off x="7879247" y="5520698"/>
            <a:ext cx="810214" cy="810214"/>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descr="Park Sinchaisri - Berkeley Haas">
            <a:extLst>
              <a:ext uri="{FF2B5EF4-FFF2-40B4-BE49-F238E27FC236}">
                <a16:creationId xmlns:a16="http://schemas.microsoft.com/office/drawing/2014/main" id="{3195FAAE-ACA1-1942-8D93-57E94A361A0A}"/>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a:stretch/>
        </p:blipFill>
        <p:spPr bwMode="auto">
          <a:xfrm>
            <a:off x="5257397" y="4277255"/>
            <a:ext cx="980359" cy="980359"/>
          </a:xfrm>
          <a:prstGeom prst="ellipse">
            <a:avLst/>
          </a:prstGeom>
          <a:noFill/>
          <a:extLst>
            <a:ext uri="{909E8E84-426E-40DD-AFC4-6F175D3DCCD1}">
              <a14:hiddenFill xmlns:a14="http://schemas.microsoft.com/office/drawing/2010/main">
                <a:solidFill>
                  <a:srgbClr val="FFFFFF"/>
                </a:solidFill>
              </a14:hiddenFill>
            </a:ext>
          </a:extLst>
        </p:spPr>
      </p:pic>
      <p:sp>
        <p:nvSpPr>
          <p:cNvPr id="25" name="Subtitle 2">
            <a:extLst>
              <a:ext uri="{FF2B5EF4-FFF2-40B4-BE49-F238E27FC236}">
                <a16:creationId xmlns:a16="http://schemas.microsoft.com/office/drawing/2014/main" id="{F82136EA-CCEE-620E-6290-DADD0F8E8AAF}"/>
              </a:ext>
            </a:extLst>
          </p:cNvPr>
          <p:cNvSpPr txBox="1">
            <a:spLocks/>
          </p:cNvSpPr>
          <p:nvPr/>
        </p:nvSpPr>
        <p:spPr>
          <a:xfrm>
            <a:off x="6372468" y="4669367"/>
            <a:ext cx="3249950" cy="149781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000"/>
              </a:lnSpc>
            </a:pPr>
            <a:r>
              <a:rPr lang="en-US" sz="18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Park Sinchaisri</a:t>
            </a:r>
          </a:p>
          <a:p>
            <a:pPr algn="l">
              <a:lnSpc>
                <a:spcPts val="1000"/>
              </a:lnSpc>
            </a:pP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UC Berkeley</a:t>
            </a:r>
          </a:p>
        </p:txBody>
      </p:sp>
    </p:spTree>
    <p:extLst>
      <p:ext uri="{BB962C8B-B14F-4D97-AF65-F5344CB8AC3E}">
        <p14:creationId xmlns:p14="http://schemas.microsoft.com/office/powerpoint/2010/main" val="61122427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A1E3720-E844-6045-AAC3-736FB2ED070A}"/>
              </a:ext>
            </a:extLst>
          </p:cNvPr>
          <p:cNvSpPr/>
          <p:nvPr/>
        </p:nvSpPr>
        <p:spPr>
          <a:xfrm>
            <a:off x="1701576" y="4709063"/>
            <a:ext cx="5693125"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How should platforms</a:t>
            </a:r>
            <a:endParaRPr lang="en-US" sz="3900" b="1" i="1" dirty="0">
              <a:solidFill>
                <a:schemeClr val="bg1"/>
              </a:solidFill>
              <a:latin typeface="Helvetica" charset="0"/>
              <a:ea typeface="Helvetica" charset="0"/>
              <a:cs typeface="Helvetica" charset="0"/>
            </a:endParaRPr>
          </a:p>
        </p:txBody>
      </p:sp>
      <p:cxnSp>
        <p:nvCxnSpPr>
          <p:cNvPr id="3" name="Straight Arrow Connector 2">
            <a:extLst>
              <a:ext uri="{FF2B5EF4-FFF2-40B4-BE49-F238E27FC236}">
                <a16:creationId xmlns:a16="http://schemas.microsoft.com/office/drawing/2014/main" id="{EC7045B7-7012-124F-90A1-0A530410E636}"/>
              </a:ext>
            </a:extLst>
          </p:cNvPr>
          <p:cNvCxnSpPr>
            <a:cxnSpLocks/>
          </p:cNvCxnSpPr>
          <p:nvPr/>
        </p:nvCxnSpPr>
        <p:spPr>
          <a:xfrm flipH="1">
            <a:off x="4548138" y="3256479"/>
            <a:ext cx="23862" cy="1198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F4E19D0-8CE0-0372-4D98-1537020E467B}"/>
              </a:ext>
            </a:extLst>
          </p:cNvPr>
          <p:cNvSpPr/>
          <p:nvPr/>
        </p:nvSpPr>
        <p:spPr>
          <a:xfrm>
            <a:off x="296185" y="5389914"/>
            <a:ext cx="8551630"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compete for multihoming workers?</a:t>
            </a:r>
            <a:endParaRPr lang="en-US" sz="3900" b="1" i="1" dirty="0">
              <a:solidFill>
                <a:schemeClr val="bg1"/>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F254725F-927F-D922-DBAC-F2F4C0D34843}"/>
              </a:ext>
            </a:extLst>
          </p:cNvPr>
          <p:cNvSpPr/>
          <p:nvPr/>
        </p:nvSpPr>
        <p:spPr>
          <a:xfrm>
            <a:off x="2123157" y="1617319"/>
            <a:ext cx="4849962"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How workers make</a:t>
            </a:r>
            <a:endParaRPr lang="en-US" sz="3900" b="1" i="1" dirty="0">
              <a:solidFill>
                <a:schemeClr val="bg1"/>
              </a:solidFill>
              <a:latin typeface="Helvetica" charset="0"/>
              <a:ea typeface="Helvetica" charset="0"/>
              <a:cs typeface="Helvetica" charset="0"/>
            </a:endParaRPr>
          </a:p>
        </p:txBody>
      </p:sp>
      <p:sp>
        <p:nvSpPr>
          <p:cNvPr id="10" name="Rectangle 9">
            <a:extLst>
              <a:ext uri="{FF2B5EF4-FFF2-40B4-BE49-F238E27FC236}">
                <a16:creationId xmlns:a16="http://schemas.microsoft.com/office/drawing/2014/main" id="{2FBB5D4E-4EB2-BD2A-E2FC-C2A1BF2EEA76}"/>
              </a:ext>
            </a:extLst>
          </p:cNvPr>
          <p:cNvSpPr/>
          <p:nvPr/>
        </p:nvSpPr>
        <p:spPr>
          <a:xfrm>
            <a:off x="1416919" y="2309816"/>
            <a:ext cx="6262438"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multihoming decisions?</a:t>
            </a:r>
            <a:endParaRPr lang="en-US" sz="3900" b="1" i="1"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34953179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284E9-2939-0881-FEFA-98B379D9B33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FAE82B-F849-62D7-DF3C-5ADB0C6BF5F0}"/>
              </a:ext>
            </a:extLst>
          </p:cNvPr>
          <p:cNvSpPr>
            <a:spLocks noGrp="1"/>
          </p:cNvSpPr>
          <p:nvPr>
            <p:ph idx="1"/>
          </p:nvPr>
        </p:nvSpPr>
        <p:spPr>
          <a:xfrm>
            <a:off x="3330776" y="530816"/>
            <a:ext cx="5366477" cy="1102314"/>
          </a:xfrm>
        </p:spPr>
        <p:txBody>
          <a:bodyPr>
            <a:normAutofit/>
          </a:bodyPr>
          <a:lstStyle/>
          <a:p>
            <a:pPr marL="0" indent="0">
              <a:lnSpc>
                <a:spcPct val="100000"/>
              </a:lnSpc>
              <a:spcBef>
                <a:spcPts val="0"/>
              </a:spcBef>
              <a:buNone/>
            </a:pPr>
            <a:r>
              <a:rPr lang="en-US" dirty="0">
                <a:latin typeface="Helvetica" pitchFamily="2" charset="0"/>
              </a:rPr>
              <a:t>Structural modeling of gig workers’ multihoming decisions</a:t>
            </a:r>
          </a:p>
        </p:txBody>
      </p:sp>
      <p:sp>
        <p:nvSpPr>
          <p:cNvPr id="9" name="Rectangle 8">
            <a:extLst>
              <a:ext uri="{FF2B5EF4-FFF2-40B4-BE49-F238E27FC236}">
                <a16:creationId xmlns:a16="http://schemas.microsoft.com/office/drawing/2014/main" id="{EC189CB9-184D-CE61-C24B-64A0EE79368D}"/>
              </a:ext>
            </a:extLst>
          </p:cNvPr>
          <p:cNvSpPr/>
          <p:nvPr/>
        </p:nvSpPr>
        <p:spPr>
          <a:xfrm>
            <a:off x="446746" y="618209"/>
            <a:ext cx="2769983" cy="707886"/>
          </a:xfrm>
          <a:prstGeom prst="rect">
            <a:avLst/>
          </a:prstGeom>
          <a:solidFill>
            <a:schemeClr val="tx1"/>
          </a:solidFill>
        </p:spPr>
        <p:txBody>
          <a:bodyPr wrap="square">
            <a:spAutoFit/>
          </a:bodyPr>
          <a:lstStyle/>
          <a:p>
            <a:pPr algn="ctr"/>
            <a:r>
              <a:rPr lang="en-US" sz="4000" b="1" dirty="0">
                <a:solidFill>
                  <a:schemeClr val="bg1"/>
                </a:solidFill>
                <a:latin typeface="Helvetica" pitchFamily="2" charset="0"/>
                <a:ea typeface="Helvetica" charset="0"/>
                <a:cs typeface="Helvetica" charset="0"/>
              </a:rPr>
              <a:t>Summary</a:t>
            </a:r>
            <a:endParaRPr lang="en-US" sz="2800" b="1" i="1" dirty="0">
              <a:solidFill>
                <a:schemeClr val="bg1"/>
              </a:solidFill>
              <a:latin typeface="Helvetica" pitchFamily="2" charset="0"/>
              <a:ea typeface="Helvetica" charset="0"/>
              <a:cs typeface="Helvetica" charset="0"/>
            </a:endParaRPr>
          </a:p>
        </p:txBody>
      </p:sp>
      <p:sp>
        <p:nvSpPr>
          <p:cNvPr id="11" name="Rectangle 10">
            <a:extLst>
              <a:ext uri="{FF2B5EF4-FFF2-40B4-BE49-F238E27FC236}">
                <a16:creationId xmlns:a16="http://schemas.microsoft.com/office/drawing/2014/main" id="{B0815DCE-DF81-E1A6-02A4-820E1A448200}"/>
              </a:ext>
            </a:extLst>
          </p:cNvPr>
          <p:cNvSpPr/>
          <p:nvPr/>
        </p:nvSpPr>
        <p:spPr>
          <a:xfrm>
            <a:off x="446747" y="1641040"/>
            <a:ext cx="1356295" cy="400110"/>
          </a:xfrm>
          <a:prstGeom prst="rect">
            <a:avLst/>
          </a:prstGeom>
          <a:solidFill>
            <a:srgbClr val="FF0000"/>
          </a:solidFill>
        </p:spPr>
        <p:txBody>
          <a:bodyPr wrap="square">
            <a:spAutoFit/>
          </a:bodyPr>
          <a:lstStyle/>
          <a:p>
            <a:pPr algn="ctr"/>
            <a:r>
              <a:rPr lang="en-US" sz="2000" b="1" dirty="0">
                <a:solidFill>
                  <a:schemeClr val="bg1"/>
                </a:solidFill>
                <a:latin typeface="Helvetica" pitchFamily="2" charset="0"/>
                <a:ea typeface="CMU SANS SERIF MEDIUM" panose="02000603000000000000" pitchFamily="2" charset="0"/>
                <a:cs typeface="CMU SANS SERIF MEDIUM" panose="02000603000000000000" pitchFamily="2" charset="0"/>
              </a:rPr>
              <a:t>Insights</a:t>
            </a:r>
            <a:endParaRPr lang="en-US" sz="1400" b="1" i="1" dirty="0">
              <a:solidFill>
                <a:schemeClr val="bg1"/>
              </a:solidFill>
              <a:latin typeface="Helvetica" pitchFamily="2" charset="0"/>
              <a:ea typeface="CMU SANS SERIF MEDIUM" panose="02000603000000000000" pitchFamily="2" charset="0"/>
              <a:cs typeface="CMU SANS SERIF MEDIUM" panose="02000603000000000000" pitchFamily="2" charset="0"/>
            </a:endParaRPr>
          </a:p>
        </p:txBody>
      </p:sp>
      <p:sp>
        <p:nvSpPr>
          <p:cNvPr id="45" name="Slide Number Placeholder 1">
            <a:extLst>
              <a:ext uri="{FF2B5EF4-FFF2-40B4-BE49-F238E27FC236}">
                <a16:creationId xmlns:a16="http://schemas.microsoft.com/office/drawing/2014/main" id="{A75654E5-1315-FB6B-3A02-E89D125E9088}"/>
              </a:ext>
            </a:extLst>
          </p:cNvPr>
          <p:cNvSpPr>
            <a:spLocks noGrp="1"/>
          </p:cNvSpPr>
          <p:nvPr>
            <p:ph type="sldNum" sz="quarter" idx="12"/>
          </p:nvPr>
        </p:nvSpPr>
        <p:spPr>
          <a:xfrm>
            <a:off x="6457950" y="6356351"/>
            <a:ext cx="2057400" cy="365125"/>
          </a:xfrm>
        </p:spPr>
        <p:txBody>
          <a:bodyPr/>
          <a:lstStyle/>
          <a:p>
            <a:fld id="{898C6173-9B67-4D5E-BF79-09D4FDA79571}" type="slidenum">
              <a:rPr lang="en-US" smtClean="0">
                <a:latin typeface="Helvetica" pitchFamily="2" charset="0"/>
              </a:rPr>
              <a:t>99</a:t>
            </a:fld>
            <a:endParaRPr lang="en-US" dirty="0">
              <a:latin typeface="Helvetica" pitchFamily="2" charset="0"/>
            </a:endParaRPr>
          </a:p>
        </p:txBody>
      </p:sp>
      <p:sp>
        <p:nvSpPr>
          <p:cNvPr id="51" name="Rectangle 50">
            <a:extLst>
              <a:ext uri="{FF2B5EF4-FFF2-40B4-BE49-F238E27FC236}">
                <a16:creationId xmlns:a16="http://schemas.microsoft.com/office/drawing/2014/main" id="{DE60979E-A272-790C-E1B5-23B4D6B46F0C}"/>
              </a:ext>
            </a:extLst>
          </p:cNvPr>
          <p:cNvSpPr/>
          <p:nvPr/>
        </p:nvSpPr>
        <p:spPr>
          <a:xfrm>
            <a:off x="2143628" y="1562239"/>
            <a:ext cx="7000372" cy="2308324"/>
          </a:xfrm>
          <a:prstGeom prst="rect">
            <a:avLst/>
          </a:prstGeom>
        </p:spPr>
        <p:txBody>
          <a:bodyPr wrap="square">
            <a:spAutoFit/>
          </a:bodyPr>
          <a:lstStyle/>
          <a:p>
            <a:pPr marL="342900" lvl="0" indent="-342900">
              <a:buFont typeface="Arial" panose="020B0604020202020204" pitchFamily="34" charset="0"/>
              <a:buChar char="•"/>
            </a:pP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ML/GAN-based adversarial estimation </a:t>
            </a:r>
            <a:r>
              <a:rPr lang="en-US" sz="1600"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(historically hard to trace)</a:t>
            </a:r>
          </a:p>
          <a:p>
            <a:pPr marL="342900" lvl="0" indent="-342900">
              <a:buFont typeface="Arial" panose="020B0604020202020204" pitchFamily="34" charset="0"/>
              <a:buChar char="•"/>
            </a:pP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42% of drivers always </a:t>
            </a:r>
            <a:r>
              <a:rPr lang="en-US" dirty="0" err="1">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multihome</a:t>
            </a: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 2/3 on most days</a:t>
            </a:r>
          </a:p>
          <a:p>
            <a:pPr marL="342900" lvl="0" indent="-342900">
              <a:buFont typeface="Arial" panose="020B0604020202020204" pitchFamily="34" charset="0"/>
              <a:buChar char="•"/>
            </a:pP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Drivers are strongly myopic; responding to short-term incentives</a:t>
            </a:r>
          </a:p>
          <a:p>
            <a:pPr marL="342900" lvl="0" indent="-342900">
              <a:buFont typeface="Arial" panose="020B0604020202020204" pitchFamily="34" charset="0"/>
              <a:buChar char="•"/>
            </a:pPr>
            <a:endParaRPr lang="en-US" u="sng"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342900" lvl="0" indent="-342900">
              <a:buFont typeface="Arial" panose="020B0604020202020204" pitchFamily="34" charset="0"/>
              <a:buChar char="•"/>
            </a:pPr>
            <a:r>
              <a:rPr lang="en-US" u="sng"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Guaranteed pay</a:t>
            </a: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 save 25-50% from pay-per-work</a:t>
            </a:r>
          </a:p>
          <a:p>
            <a:pPr marL="342900" lvl="0" indent="-342900">
              <a:buFont typeface="Arial" panose="020B0604020202020204" pitchFamily="34" charset="0"/>
              <a:buChar char="•"/>
            </a:pPr>
            <a:r>
              <a:rPr lang="en-US" u="sng"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Peak hours</a:t>
            </a: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 streak bonus to retain drivers</a:t>
            </a:r>
          </a:p>
          <a:p>
            <a:pPr marL="342900" lvl="0" indent="-342900">
              <a:buFont typeface="Arial" panose="020B0604020202020204" pitchFamily="34" charset="0"/>
              <a:buChar char="•"/>
            </a:pPr>
            <a:r>
              <a:rPr lang="en-US" u="sng"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Low demand</a:t>
            </a: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time delay </a:t>
            </a: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to nudge earlier departure</a:t>
            </a:r>
          </a:p>
          <a:p>
            <a:pPr marL="342900" lvl="0" indent="-342900">
              <a:buFont typeface="Arial" panose="020B0604020202020204" pitchFamily="34" charset="0"/>
              <a:buChar char="•"/>
            </a:pP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Our model helps predict impact of policy</a:t>
            </a:r>
            <a:endParaRPr lang="en-US" u="sng"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3" name="Content Placeholder 2">
            <a:extLst>
              <a:ext uri="{FF2B5EF4-FFF2-40B4-BE49-F238E27FC236}">
                <a16:creationId xmlns:a16="http://schemas.microsoft.com/office/drawing/2014/main" id="{6CC79B38-CC81-3850-97E6-F14EF723DBB8}"/>
              </a:ext>
            </a:extLst>
          </p:cNvPr>
          <p:cNvSpPr txBox="1">
            <a:spLocks/>
          </p:cNvSpPr>
          <p:nvPr/>
        </p:nvSpPr>
        <p:spPr>
          <a:xfrm>
            <a:off x="11282002" y="4518701"/>
            <a:ext cx="6688999" cy="2069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800" dirty="0">
                <a:latin typeface="Helvetica" pitchFamily="2" charset="0"/>
                <a:ea typeface="CMU Sans Serif Medium" panose="02000603000000000000" pitchFamily="2" charset="0"/>
                <a:cs typeface="CMU Sans Serif Medium" panose="02000603000000000000" pitchFamily="2" charset="0"/>
              </a:rPr>
              <a:t>Extend to N outside work options</a:t>
            </a:r>
          </a:p>
          <a:p>
            <a:pPr>
              <a:lnSpc>
                <a:spcPct val="100000"/>
              </a:lnSpc>
              <a:spcBef>
                <a:spcPts val="0"/>
              </a:spcBef>
            </a:pPr>
            <a:r>
              <a:rPr lang="en-US" sz="1800" dirty="0">
                <a:latin typeface="Helvetica" pitchFamily="2" charset="0"/>
                <a:ea typeface="CMU Sans Serif Medium" panose="02000603000000000000" pitchFamily="2" charset="0"/>
                <a:cs typeface="CMU Sans Serif Medium" panose="02000603000000000000" pitchFamily="2" charset="0"/>
              </a:rPr>
              <a:t>Allow for switching back and forth</a:t>
            </a:r>
          </a:p>
          <a:p>
            <a:pPr>
              <a:lnSpc>
                <a:spcPct val="100000"/>
              </a:lnSpc>
              <a:spcBef>
                <a:spcPts val="0"/>
              </a:spcBef>
            </a:pPr>
            <a:r>
              <a:rPr lang="en-US" sz="1800" dirty="0">
                <a:latin typeface="Helvetica" pitchFamily="2" charset="0"/>
                <a:ea typeface="CMU Sans Serif Medium" panose="02000603000000000000" pitchFamily="2" charset="0"/>
                <a:cs typeface="CMU Sans Serif Medium" panose="02000603000000000000" pitchFamily="2" charset="0"/>
              </a:rPr>
              <a:t>Allow for non-zero time-dependent “home” option</a:t>
            </a:r>
          </a:p>
          <a:p>
            <a:pPr>
              <a:lnSpc>
                <a:spcPct val="100000"/>
              </a:lnSpc>
              <a:spcBef>
                <a:spcPts val="0"/>
              </a:spcBef>
            </a:pPr>
            <a:r>
              <a:rPr lang="en-US" sz="1800" dirty="0">
                <a:latin typeface="Helvetica" pitchFamily="2" charset="0"/>
                <a:ea typeface="CMU Sans Serif Medium" panose="02000603000000000000" pitchFamily="2" charset="0"/>
                <a:cs typeface="CMU Sans Serif Medium" panose="02000603000000000000" pitchFamily="2" charset="0"/>
              </a:rPr>
              <a:t>Link back to income targeting and inertia</a:t>
            </a:r>
            <a:endParaRPr lang="en-US" sz="1400" dirty="0">
              <a:latin typeface="Helvetica" pitchFamily="2" charset="0"/>
              <a:ea typeface="CMU Sans Serif Medium" panose="02000603000000000000" pitchFamily="2" charset="0"/>
              <a:cs typeface="CMU Sans Serif Medium" panose="02000603000000000000" pitchFamily="2" charset="0"/>
            </a:endParaRPr>
          </a:p>
        </p:txBody>
      </p:sp>
      <p:sp>
        <p:nvSpPr>
          <p:cNvPr id="54" name="Rectangle 53">
            <a:extLst>
              <a:ext uri="{FF2B5EF4-FFF2-40B4-BE49-F238E27FC236}">
                <a16:creationId xmlns:a16="http://schemas.microsoft.com/office/drawing/2014/main" id="{41ECE756-E733-5E7A-73C5-B49060DC65C3}"/>
              </a:ext>
            </a:extLst>
          </p:cNvPr>
          <p:cNvSpPr/>
          <p:nvPr/>
        </p:nvSpPr>
        <p:spPr>
          <a:xfrm>
            <a:off x="9585123" y="4565548"/>
            <a:ext cx="1550866" cy="400110"/>
          </a:xfrm>
          <a:prstGeom prst="rect">
            <a:avLst/>
          </a:prstGeom>
          <a:solidFill>
            <a:srgbClr val="FF0000"/>
          </a:solidFill>
        </p:spPr>
        <p:txBody>
          <a:bodyPr wrap="square">
            <a:spAutoFit/>
          </a:bodyPr>
          <a:lstStyle/>
          <a:p>
            <a:pPr algn="ctr"/>
            <a:r>
              <a:rPr lang="en-US" sz="2000" b="1" dirty="0">
                <a:solidFill>
                  <a:schemeClr val="bg1"/>
                </a:solidFill>
                <a:latin typeface="Helvetica" pitchFamily="2" charset="0"/>
                <a:ea typeface="Helvetica" charset="0"/>
                <a:cs typeface="Helvetica" charset="0"/>
              </a:rPr>
              <a:t>Next Steps</a:t>
            </a:r>
            <a:endParaRPr lang="en-US" sz="2000" b="1" i="1" dirty="0">
              <a:solidFill>
                <a:schemeClr val="bg1"/>
              </a:solidFill>
              <a:latin typeface="Helvetica" pitchFamily="2" charset="0"/>
              <a:ea typeface="Helvetica" charset="0"/>
              <a:cs typeface="Helvetica" charset="0"/>
            </a:endParaRPr>
          </a:p>
        </p:txBody>
      </p:sp>
      <p:sp>
        <p:nvSpPr>
          <p:cNvPr id="15" name="Rectangle 14">
            <a:extLst>
              <a:ext uri="{FF2B5EF4-FFF2-40B4-BE49-F238E27FC236}">
                <a16:creationId xmlns:a16="http://schemas.microsoft.com/office/drawing/2014/main" id="{55100360-FD9F-C7CC-A0DE-70E2194106B0}"/>
              </a:ext>
            </a:extLst>
          </p:cNvPr>
          <p:cNvSpPr/>
          <p:nvPr/>
        </p:nvSpPr>
        <p:spPr>
          <a:xfrm>
            <a:off x="-753980" y="6072695"/>
            <a:ext cx="10038657" cy="1313683"/>
          </a:xfrm>
          <a:prstGeom prst="rect">
            <a:avLst/>
          </a:prstGeom>
          <a:solidFill>
            <a:srgbClr val="54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16" name="Rectangle 15">
            <a:extLst>
              <a:ext uri="{FF2B5EF4-FFF2-40B4-BE49-F238E27FC236}">
                <a16:creationId xmlns:a16="http://schemas.microsoft.com/office/drawing/2014/main" id="{BF680D18-2B95-CBE7-7341-AEC20CE039E2}"/>
              </a:ext>
            </a:extLst>
          </p:cNvPr>
          <p:cNvSpPr/>
          <p:nvPr/>
        </p:nvSpPr>
        <p:spPr>
          <a:xfrm>
            <a:off x="-71881" y="6144762"/>
            <a:ext cx="9290773" cy="369332"/>
          </a:xfrm>
          <a:prstGeom prst="rect">
            <a:avLst/>
          </a:prstGeom>
        </p:spPr>
        <p:txBody>
          <a:bodyPr wrap="square">
            <a:spAutoFit/>
          </a:bodyPr>
          <a:lstStyle/>
          <a:p>
            <a:pPr algn="ctr"/>
            <a:r>
              <a:rPr lang="en-US"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Gad Allon, Maxime Cohen, Ken Moon, </a:t>
            </a:r>
            <a:r>
              <a:rPr lang="en-US"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Park Sinchaisri </a:t>
            </a:r>
            <a:r>
              <a:rPr lang="en-US" sz="1400" dirty="0">
                <a:solidFill>
                  <a:schemeClr val="bg1">
                    <a:lumMod val="9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(parksinchaisri@berkeley.edu)</a:t>
            </a:r>
            <a:endParaRPr lang="en-US" b="1" dirty="0">
              <a:solidFill>
                <a:schemeClr val="bg1">
                  <a:lumMod val="9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9" name="Content Placeholder 2">
            <a:extLst>
              <a:ext uri="{FF2B5EF4-FFF2-40B4-BE49-F238E27FC236}">
                <a16:creationId xmlns:a16="http://schemas.microsoft.com/office/drawing/2014/main" id="{2E2F3511-3A36-F064-0943-206C70FB53A7}"/>
              </a:ext>
            </a:extLst>
          </p:cNvPr>
          <p:cNvSpPr txBox="1">
            <a:spLocks/>
          </p:cNvSpPr>
          <p:nvPr/>
        </p:nvSpPr>
        <p:spPr>
          <a:xfrm>
            <a:off x="1500360" y="4121976"/>
            <a:ext cx="2498835" cy="566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Thank you!</a:t>
            </a:r>
          </a:p>
        </p:txBody>
      </p:sp>
      <p:pic>
        <p:nvPicPr>
          <p:cNvPr id="4" name="Picture 4" descr="The 40th Anniversary of Penn Wharton M&amp;amp;T Project: The originator of the  “engineering + business“ thinking concept, creating “engineers who can do  business“ | DayDayNews">
            <a:extLst>
              <a:ext uri="{FF2B5EF4-FFF2-40B4-BE49-F238E27FC236}">
                <a16:creationId xmlns:a16="http://schemas.microsoft.com/office/drawing/2014/main" id="{FB9ED587-F1FD-94DE-B161-8913D0C10C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03" t="3350" r="22885" b="55842"/>
          <a:stretch/>
        </p:blipFill>
        <p:spPr bwMode="auto">
          <a:xfrm>
            <a:off x="938077" y="4754874"/>
            <a:ext cx="891725" cy="891725"/>
          </a:xfrm>
          <a:prstGeom prst="ellipse">
            <a:avLst/>
          </a:prstGeom>
          <a:noFill/>
          <a:extLst>
            <a:ext uri="{909E8E84-426E-40DD-AFC4-6F175D3DCCD1}">
              <a14:hiddenFill xmlns:a14="http://schemas.microsoft.com/office/drawing/2010/main">
                <a:solidFill>
                  <a:srgbClr val="FFFFFF"/>
                </a:solidFill>
              </a14:hiddenFill>
            </a:ext>
          </a:extLst>
        </p:spPr>
      </p:pic>
      <p:pic>
        <p:nvPicPr>
          <p:cNvPr id="5" name="Picture 6" descr="Maxime Cohen">
            <a:extLst>
              <a:ext uri="{FF2B5EF4-FFF2-40B4-BE49-F238E27FC236}">
                <a16:creationId xmlns:a16="http://schemas.microsoft.com/office/drawing/2014/main" id="{3292EFE5-FD70-A57B-A807-45CB520CED5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72" t="6101" r="130" b="8688"/>
          <a:stretch/>
        </p:blipFill>
        <p:spPr bwMode="auto">
          <a:xfrm>
            <a:off x="1958613" y="4754874"/>
            <a:ext cx="891725" cy="891725"/>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8" descr="About me - Ken Moon">
            <a:extLst>
              <a:ext uri="{FF2B5EF4-FFF2-40B4-BE49-F238E27FC236}">
                <a16:creationId xmlns:a16="http://schemas.microsoft.com/office/drawing/2014/main" id="{F8A4F54B-986E-24BD-92CB-0F999A631C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44" t="15324" r="18489" b="47946"/>
          <a:stretch/>
        </p:blipFill>
        <p:spPr bwMode="auto">
          <a:xfrm>
            <a:off x="2979149" y="4757690"/>
            <a:ext cx="891235" cy="891235"/>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10" descr="Park Sinchaisri - Berkeley Haas">
            <a:extLst>
              <a:ext uri="{FF2B5EF4-FFF2-40B4-BE49-F238E27FC236}">
                <a16:creationId xmlns:a16="http://schemas.microsoft.com/office/drawing/2014/main" id="{31B379D8-36D7-A401-83E1-DDF39C8D822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3999195" y="4754793"/>
            <a:ext cx="891235" cy="891235"/>
          </a:xfrm>
          <a:prstGeom prst="ellipse">
            <a:avLst/>
          </a:prstGeom>
          <a:noFill/>
          <a:extLst>
            <a:ext uri="{909E8E84-426E-40DD-AFC4-6F175D3DCCD1}">
              <a14:hiddenFill xmlns:a14="http://schemas.microsoft.com/office/drawing/2010/main">
                <a:solidFill>
                  <a:srgbClr val="FFFFFF"/>
                </a:solidFill>
              </a14:hiddenFill>
            </a:ext>
          </a:extLst>
        </p:spPr>
      </p:pic>
      <p:pic>
        <p:nvPicPr>
          <p:cNvPr id="13" name="Picture 12" descr="A qr code on a white background&#10;&#10;Description automatically generated">
            <a:extLst>
              <a:ext uri="{FF2B5EF4-FFF2-40B4-BE49-F238E27FC236}">
                <a16:creationId xmlns:a16="http://schemas.microsoft.com/office/drawing/2014/main" id="{9D206935-F338-B1FC-6A64-06B90E9D6EA6}"/>
              </a:ext>
            </a:extLst>
          </p:cNvPr>
          <p:cNvPicPr>
            <a:picLocks noChangeAspect="1"/>
          </p:cNvPicPr>
          <p:nvPr/>
        </p:nvPicPr>
        <p:blipFill>
          <a:blip r:embed="rId7">
            <a:extLst>
              <a:ext uri="{28A0092B-C50C-407E-A947-70E740481C1C}">
                <a14:useLocalDpi xmlns:a14="http://schemas.microsoft.com/office/drawing/2010/main" val="0"/>
              </a:ext>
            </a:extLst>
          </a:blip>
          <a:srcRect l="8593" t="6193" r="7852" b="7552"/>
          <a:stretch/>
        </p:blipFill>
        <p:spPr>
          <a:xfrm>
            <a:off x="5825434" y="4183942"/>
            <a:ext cx="1623713" cy="1676179"/>
          </a:xfrm>
          <a:prstGeom prst="rect">
            <a:avLst/>
          </a:prstGeom>
        </p:spPr>
      </p:pic>
      <p:sp>
        <p:nvSpPr>
          <p:cNvPr id="14" name="Content Placeholder 2">
            <a:extLst>
              <a:ext uri="{FF2B5EF4-FFF2-40B4-BE49-F238E27FC236}">
                <a16:creationId xmlns:a16="http://schemas.microsoft.com/office/drawing/2014/main" id="{67FF5694-CE36-5AED-CB69-30C149730C35}"/>
              </a:ext>
            </a:extLst>
          </p:cNvPr>
          <p:cNvSpPr txBox="1">
            <a:spLocks/>
          </p:cNvSpPr>
          <p:nvPr/>
        </p:nvSpPr>
        <p:spPr>
          <a:xfrm>
            <a:off x="7595160" y="4981473"/>
            <a:ext cx="1615649" cy="88638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800" dirty="0">
                <a:latin typeface="CMU Sans Serif Medium" panose="02000603000000000000" pitchFamily="2" charset="0"/>
                <a:ea typeface="CMU Sans Serif Medium" panose="02000603000000000000" pitchFamily="2" charset="0"/>
                <a:cs typeface="CMU Sans Serif Medium" panose="02000603000000000000" pitchFamily="2" charset="0"/>
              </a:rPr>
              <a:t>Read more:</a:t>
            </a:r>
            <a:endParaRPr lang="en-US" sz="1800" dirty="0">
              <a:latin typeface="CMU Sans Serif Medium" panose="02000603000000000000" pitchFamily="2" charset="0"/>
              <a:ea typeface="CMU Sans Serif Medium" panose="02000603000000000000" pitchFamily="2" charset="0"/>
              <a:cs typeface="CMU Sans Serif Medium" panose="02000603000000000000" pitchFamily="2" charset="0"/>
              <a:hlinkClick r:id="rId8">
                <a:extLst>
                  <a:ext uri="{A12FA001-AC4F-418D-AE19-62706E023703}">
                    <ahyp:hlinkClr xmlns:ahyp="http://schemas.microsoft.com/office/drawing/2018/hyperlinkcolor" val="tx"/>
                  </a:ext>
                </a:extLst>
              </a:hlinkClick>
            </a:endParaRPr>
          </a:p>
          <a:p>
            <a:pPr marL="0" indent="0">
              <a:lnSpc>
                <a:spcPct val="100000"/>
              </a:lnSpc>
              <a:spcBef>
                <a:spcPts val="0"/>
              </a:spcBef>
              <a:buFont typeface="Arial" panose="020B0604020202020204" pitchFamily="34" charset="0"/>
              <a:buNone/>
            </a:pPr>
            <a:r>
              <a:rPr lang="en-US" sz="1800" dirty="0">
                <a:latin typeface="CMU Sans Serif Medium" panose="02000603000000000000" pitchFamily="2" charset="0"/>
                <a:ea typeface="CMU Sans Serif Medium" panose="02000603000000000000" pitchFamily="2" charset="0"/>
                <a:cs typeface="CMU Sans Serif Medium" panose="02000603000000000000" pitchFamily="2" charset="0"/>
                <a:hlinkClick r:id="rId8">
                  <a:extLst>
                    <a:ext uri="{A12FA001-AC4F-418D-AE19-62706E023703}">
                      <ahyp:hlinkClr xmlns:ahyp="http://schemas.microsoft.com/office/drawing/2018/hyperlinkcolor" val="tx"/>
                    </a:ext>
                  </a:extLst>
                </a:hlinkClick>
              </a:rPr>
              <a:t>bit.ly/</a:t>
            </a:r>
            <a:br>
              <a:rPr lang="en-US" sz="1800" dirty="0">
                <a:latin typeface="CMU Sans Serif Medium" panose="02000603000000000000" pitchFamily="2" charset="0"/>
                <a:ea typeface="CMU Sans Serif Medium" panose="02000603000000000000" pitchFamily="2" charset="0"/>
                <a:cs typeface="CMU Sans Serif Medium" panose="02000603000000000000" pitchFamily="2" charset="0"/>
                <a:hlinkClick r:id="rId8">
                  <a:extLst>
                    <a:ext uri="{A12FA001-AC4F-418D-AE19-62706E023703}">
                      <ahyp:hlinkClr xmlns:ahyp="http://schemas.microsoft.com/office/drawing/2018/hyperlinkcolor" val="tx"/>
                    </a:ext>
                  </a:extLst>
                </a:hlinkClick>
              </a:rPr>
            </a:br>
            <a:r>
              <a:rPr lang="en-US" sz="1800" dirty="0">
                <a:latin typeface="CMU Sans Serif Medium" panose="02000603000000000000" pitchFamily="2" charset="0"/>
                <a:ea typeface="CMU Sans Serif Medium" panose="02000603000000000000" pitchFamily="2" charset="0"/>
                <a:cs typeface="CMU Sans Serif Medium" panose="02000603000000000000" pitchFamily="2" charset="0"/>
                <a:hlinkClick r:id="rId8">
                  <a:extLst>
                    <a:ext uri="{A12FA001-AC4F-418D-AE19-62706E023703}">
                      <ahyp:hlinkClr xmlns:ahyp="http://schemas.microsoft.com/office/drawing/2018/hyperlinkcolor" val="tx"/>
                    </a:ext>
                  </a:extLst>
                </a:hlinkClick>
              </a:rPr>
              <a:t>mmwpaper</a:t>
            </a:r>
            <a:r>
              <a:rPr lang="en-US" sz="1800" dirty="0">
                <a:latin typeface="CMU Sans Serif Medium" panose="02000603000000000000" pitchFamily="2" charset="0"/>
                <a:ea typeface="CMU Sans Serif Medium" panose="02000603000000000000" pitchFamily="2" charset="0"/>
                <a:cs typeface="CMU Sans Serif Medium" panose="02000603000000000000" pitchFamily="2" charset="0"/>
              </a:rPr>
              <a:t> </a:t>
            </a:r>
          </a:p>
        </p:txBody>
      </p:sp>
    </p:spTree>
    <p:extLst>
      <p:ext uri="{BB962C8B-B14F-4D97-AF65-F5344CB8AC3E}">
        <p14:creationId xmlns:p14="http://schemas.microsoft.com/office/powerpoint/2010/main" val="180710501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2A8C2D-5036-E6B9-EFA4-258267F841B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E1471B1-6868-8BDA-88D3-F9558270F91E}"/>
              </a:ext>
            </a:extLst>
          </p:cNvPr>
          <p:cNvSpPr txBox="1">
            <a:spLocks/>
          </p:cNvSpPr>
          <p:nvPr/>
        </p:nvSpPr>
        <p:spPr>
          <a:xfrm>
            <a:off x="628650" y="-1302925"/>
            <a:ext cx="7886700" cy="17853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Overall, drivers should earn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$17.22+ per hour</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of working</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Must be paid at least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($1.088 x miles + $0.495 x minutes)</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/trip</a:t>
            </a:r>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2" name="Picture 1">
            <a:extLst>
              <a:ext uri="{FF2B5EF4-FFF2-40B4-BE49-F238E27FC236}">
                <a16:creationId xmlns:a16="http://schemas.microsoft.com/office/drawing/2014/main" id="{DC6D21D0-2A19-9412-F9C3-745A899A22F4}"/>
              </a:ext>
            </a:extLst>
          </p:cNvPr>
          <p:cNvPicPr>
            <a:picLocks noChangeAspect="1"/>
          </p:cNvPicPr>
          <p:nvPr/>
        </p:nvPicPr>
        <p:blipFill>
          <a:blip r:embed="rId3"/>
          <a:stretch>
            <a:fillRect/>
          </a:stretch>
        </p:blipFill>
        <p:spPr>
          <a:xfrm>
            <a:off x="2135317" y="8040699"/>
            <a:ext cx="4873363" cy="3698394"/>
          </a:xfrm>
          <a:prstGeom prst="rect">
            <a:avLst/>
          </a:prstGeom>
        </p:spPr>
      </p:pic>
      <p:pic>
        <p:nvPicPr>
          <p:cNvPr id="8" name="Picture 7">
            <a:extLst>
              <a:ext uri="{FF2B5EF4-FFF2-40B4-BE49-F238E27FC236}">
                <a16:creationId xmlns:a16="http://schemas.microsoft.com/office/drawing/2014/main" id="{D5CC1EC3-A57C-0D7C-09B7-237AD8AF1B48}"/>
              </a:ext>
            </a:extLst>
          </p:cNvPr>
          <p:cNvPicPr>
            <a:picLocks noChangeAspect="1"/>
          </p:cNvPicPr>
          <p:nvPr/>
        </p:nvPicPr>
        <p:blipFill>
          <a:blip r:embed="rId4"/>
          <a:stretch>
            <a:fillRect/>
          </a:stretch>
        </p:blipFill>
        <p:spPr>
          <a:xfrm>
            <a:off x="1039091" y="1776250"/>
            <a:ext cx="7065818" cy="2487697"/>
          </a:xfrm>
          <a:prstGeom prst="rect">
            <a:avLst/>
          </a:prstGeom>
        </p:spPr>
      </p:pic>
      <p:pic>
        <p:nvPicPr>
          <p:cNvPr id="2050" name="Picture 2">
            <a:extLst>
              <a:ext uri="{FF2B5EF4-FFF2-40B4-BE49-F238E27FC236}">
                <a16:creationId xmlns:a16="http://schemas.microsoft.com/office/drawing/2014/main" id="{60BF569A-256A-48EA-C53A-75418ACC8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8510" y="3385254"/>
            <a:ext cx="767232" cy="37083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4A8DF6C7-5FE5-EC25-E8D9-B5468B0AC9BD}"/>
              </a:ext>
            </a:extLst>
          </p:cNvPr>
          <p:cNvSpPr/>
          <p:nvPr/>
        </p:nvSpPr>
        <p:spPr>
          <a:xfrm>
            <a:off x="5425965" y="690817"/>
            <a:ext cx="2898550" cy="584775"/>
          </a:xfrm>
          <a:prstGeom prst="rect">
            <a:avLst/>
          </a:prstGeom>
        </p:spPr>
        <p:txBody>
          <a:bodyPr wrap="none">
            <a:spAutoFit/>
          </a:bodyPr>
          <a:lstStyle/>
          <a:p>
            <a:pPr lvl="0"/>
            <a:r>
              <a:rPr lang="en-US" sz="3200" dirty="0">
                <a:latin typeface="Helvetica" charset="0"/>
                <a:ea typeface="Helvetica" charset="0"/>
                <a:cs typeface="Helvetica" charset="0"/>
              </a:rPr>
              <a:t>Policy Analysis</a:t>
            </a:r>
            <a:endParaRPr lang="en-US" sz="2000" i="1" dirty="0">
              <a:latin typeface="Helvetica" charset="0"/>
              <a:ea typeface="Helvetica" charset="0"/>
              <a:cs typeface="Helvetica" charset="0"/>
            </a:endParaRPr>
          </a:p>
        </p:txBody>
      </p:sp>
      <p:sp>
        <p:nvSpPr>
          <p:cNvPr id="17" name="Rectangle 16">
            <a:extLst>
              <a:ext uri="{FF2B5EF4-FFF2-40B4-BE49-F238E27FC236}">
                <a16:creationId xmlns:a16="http://schemas.microsoft.com/office/drawing/2014/main" id="{A7580EB5-0804-DE57-A4C4-53FD19DA7A84}"/>
              </a:ext>
            </a:extLst>
          </p:cNvPr>
          <p:cNvSpPr/>
          <p:nvPr/>
        </p:nvSpPr>
        <p:spPr>
          <a:xfrm>
            <a:off x="446745" y="609978"/>
            <a:ext cx="4859351" cy="707886"/>
          </a:xfrm>
          <a:prstGeom prst="rect">
            <a:avLst/>
          </a:prstGeom>
          <a:solidFill>
            <a:schemeClr val="tx1"/>
          </a:solidFill>
        </p:spPr>
        <p:txBody>
          <a:bodyPr wrap="square">
            <a:spAutoFit/>
          </a:bodyPr>
          <a:lstStyle/>
          <a:p>
            <a:pPr algn="ctr"/>
            <a:r>
              <a:rPr lang="en-US" sz="4000" b="1" dirty="0">
                <a:solidFill>
                  <a:schemeClr val="bg1"/>
                </a:solidFill>
                <a:latin typeface="Helvetica" pitchFamily="2" charset="0"/>
                <a:ea typeface="Helvetica" charset="0"/>
                <a:cs typeface="Helvetica" charset="0"/>
              </a:rPr>
              <a:t>Counterfactual #3</a:t>
            </a:r>
            <a:endParaRPr lang="en-US" sz="2800" b="1" dirty="0">
              <a:solidFill>
                <a:srgbClr val="FFC000"/>
              </a:solidFill>
              <a:latin typeface="Helvetica" pitchFamily="2" charset="0"/>
              <a:ea typeface="Helvetica" charset="0"/>
              <a:cs typeface="Helvetica" charset="0"/>
            </a:endParaRPr>
          </a:p>
        </p:txBody>
      </p:sp>
      <p:sp>
        <p:nvSpPr>
          <p:cNvPr id="5" name="Content Placeholder 2">
            <a:extLst>
              <a:ext uri="{FF2B5EF4-FFF2-40B4-BE49-F238E27FC236}">
                <a16:creationId xmlns:a16="http://schemas.microsoft.com/office/drawing/2014/main" id="{F2C4269A-1FAE-E2F2-AC59-5EBB2F5337EC}"/>
              </a:ext>
            </a:extLst>
          </p:cNvPr>
          <p:cNvSpPr txBox="1">
            <a:spLocks/>
          </p:cNvSpPr>
          <p:nvPr/>
        </p:nvSpPr>
        <p:spPr>
          <a:xfrm>
            <a:off x="247650" y="4646133"/>
            <a:ext cx="3322864"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Overall, drivers should </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earn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$17.22+ per hour</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of working</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Must be paid at least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($1.088 x miles </a:t>
            </a:r>
            <a:b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 $0.495 x minutes)</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/trip</a:t>
            </a:r>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1620480224"/>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F89F50-A565-2FA0-5C6B-EBFBAC19AC73}"/>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C9B5977-7E48-795C-FDC2-58A1B52CEBCC}"/>
              </a:ext>
            </a:extLst>
          </p:cNvPr>
          <p:cNvSpPr txBox="1">
            <a:spLocks/>
          </p:cNvSpPr>
          <p:nvPr/>
        </p:nvSpPr>
        <p:spPr>
          <a:xfrm>
            <a:off x="628650" y="-1302925"/>
            <a:ext cx="7886700" cy="17853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Overall, drivers should earn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$17.22+ per hour</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of working</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Must be paid at least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($1.088 x miles + $0.495 x minutes)</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/trip</a:t>
            </a:r>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2" name="Picture 1">
            <a:extLst>
              <a:ext uri="{FF2B5EF4-FFF2-40B4-BE49-F238E27FC236}">
                <a16:creationId xmlns:a16="http://schemas.microsoft.com/office/drawing/2014/main" id="{BDE31485-C459-D387-AAFA-67AA92B11A51}"/>
              </a:ext>
            </a:extLst>
          </p:cNvPr>
          <p:cNvPicPr>
            <a:picLocks noChangeAspect="1"/>
          </p:cNvPicPr>
          <p:nvPr/>
        </p:nvPicPr>
        <p:blipFill>
          <a:blip r:embed="rId3"/>
          <a:stretch>
            <a:fillRect/>
          </a:stretch>
        </p:blipFill>
        <p:spPr>
          <a:xfrm>
            <a:off x="2135317" y="8040699"/>
            <a:ext cx="4873363" cy="3698394"/>
          </a:xfrm>
          <a:prstGeom prst="rect">
            <a:avLst/>
          </a:prstGeom>
        </p:spPr>
      </p:pic>
      <p:pic>
        <p:nvPicPr>
          <p:cNvPr id="8" name="Picture 7">
            <a:extLst>
              <a:ext uri="{FF2B5EF4-FFF2-40B4-BE49-F238E27FC236}">
                <a16:creationId xmlns:a16="http://schemas.microsoft.com/office/drawing/2014/main" id="{7F64B964-054E-9425-8A8D-C50333593F28}"/>
              </a:ext>
            </a:extLst>
          </p:cNvPr>
          <p:cNvPicPr>
            <a:picLocks noChangeAspect="1"/>
          </p:cNvPicPr>
          <p:nvPr/>
        </p:nvPicPr>
        <p:blipFill>
          <a:blip r:embed="rId4"/>
          <a:stretch>
            <a:fillRect/>
          </a:stretch>
        </p:blipFill>
        <p:spPr>
          <a:xfrm>
            <a:off x="1039091" y="1776250"/>
            <a:ext cx="7065818" cy="2487697"/>
          </a:xfrm>
          <a:prstGeom prst="rect">
            <a:avLst/>
          </a:prstGeom>
        </p:spPr>
      </p:pic>
      <p:pic>
        <p:nvPicPr>
          <p:cNvPr id="2050" name="Picture 2">
            <a:extLst>
              <a:ext uri="{FF2B5EF4-FFF2-40B4-BE49-F238E27FC236}">
                <a16:creationId xmlns:a16="http://schemas.microsoft.com/office/drawing/2014/main" id="{A74880F0-80CB-CBF9-64EA-D1D726E9C1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8510" y="3385254"/>
            <a:ext cx="767232" cy="37083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AF1879AB-24DB-A890-4D89-BA23D61B5D1F}"/>
              </a:ext>
            </a:extLst>
          </p:cNvPr>
          <p:cNvSpPr/>
          <p:nvPr/>
        </p:nvSpPr>
        <p:spPr>
          <a:xfrm>
            <a:off x="5425965" y="690817"/>
            <a:ext cx="2898550" cy="584775"/>
          </a:xfrm>
          <a:prstGeom prst="rect">
            <a:avLst/>
          </a:prstGeom>
        </p:spPr>
        <p:txBody>
          <a:bodyPr wrap="none">
            <a:spAutoFit/>
          </a:bodyPr>
          <a:lstStyle/>
          <a:p>
            <a:pPr lvl="0"/>
            <a:r>
              <a:rPr lang="en-US" sz="3200" dirty="0">
                <a:latin typeface="Helvetica" charset="0"/>
                <a:ea typeface="Helvetica" charset="0"/>
                <a:cs typeface="Helvetica" charset="0"/>
              </a:rPr>
              <a:t>Policy Analysis</a:t>
            </a:r>
            <a:endParaRPr lang="en-US" sz="2000" i="1" dirty="0">
              <a:latin typeface="Helvetica" charset="0"/>
              <a:ea typeface="Helvetica" charset="0"/>
              <a:cs typeface="Helvetica" charset="0"/>
            </a:endParaRPr>
          </a:p>
        </p:txBody>
      </p:sp>
      <p:sp>
        <p:nvSpPr>
          <p:cNvPr id="17" name="Rectangle 16">
            <a:extLst>
              <a:ext uri="{FF2B5EF4-FFF2-40B4-BE49-F238E27FC236}">
                <a16:creationId xmlns:a16="http://schemas.microsoft.com/office/drawing/2014/main" id="{B1E195A3-025C-2A4A-A2C0-49225E67109D}"/>
              </a:ext>
            </a:extLst>
          </p:cNvPr>
          <p:cNvSpPr/>
          <p:nvPr/>
        </p:nvSpPr>
        <p:spPr>
          <a:xfrm>
            <a:off x="446745" y="609978"/>
            <a:ext cx="4859351" cy="707886"/>
          </a:xfrm>
          <a:prstGeom prst="rect">
            <a:avLst/>
          </a:prstGeom>
          <a:solidFill>
            <a:schemeClr val="tx1"/>
          </a:solidFill>
        </p:spPr>
        <p:txBody>
          <a:bodyPr wrap="square">
            <a:spAutoFit/>
          </a:bodyPr>
          <a:lstStyle/>
          <a:p>
            <a:pPr algn="ctr"/>
            <a:r>
              <a:rPr lang="en-US" sz="4000" b="1" dirty="0">
                <a:solidFill>
                  <a:schemeClr val="bg1"/>
                </a:solidFill>
                <a:latin typeface="Helvetica" pitchFamily="2" charset="0"/>
                <a:ea typeface="Helvetica" charset="0"/>
                <a:cs typeface="Helvetica" charset="0"/>
              </a:rPr>
              <a:t>Counterfactual #3</a:t>
            </a:r>
            <a:endParaRPr lang="en-US" sz="2800" b="1" dirty="0">
              <a:solidFill>
                <a:srgbClr val="FFC000"/>
              </a:solidFill>
              <a:latin typeface="Helvetica" pitchFamily="2" charset="0"/>
              <a:ea typeface="Helvetica" charset="0"/>
              <a:cs typeface="Helvetica" charset="0"/>
            </a:endParaRPr>
          </a:p>
        </p:txBody>
      </p:sp>
      <p:sp>
        <p:nvSpPr>
          <p:cNvPr id="5" name="Content Placeholder 2">
            <a:extLst>
              <a:ext uri="{FF2B5EF4-FFF2-40B4-BE49-F238E27FC236}">
                <a16:creationId xmlns:a16="http://schemas.microsoft.com/office/drawing/2014/main" id="{F46C83D7-F7FF-E4E3-B5EE-28F8E435FEBD}"/>
              </a:ext>
            </a:extLst>
          </p:cNvPr>
          <p:cNvSpPr txBox="1">
            <a:spLocks/>
          </p:cNvSpPr>
          <p:nvPr/>
        </p:nvSpPr>
        <p:spPr>
          <a:xfrm>
            <a:off x="247650" y="4646133"/>
            <a:ext cx="3322864"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Overall, drivers should </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earn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$17.22+ per hour</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of working</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Must be paid at least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($1.088 x miles </a:t>
            </a:r>
            <a:b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 $0.495 x minutes)</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/trip</a:t>
            </a:r>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7" name="Picture 6">
            <a:extLst>
              <a:ext uri="{FF2B5EF4-FFF2-40B4-BE49-F238E27FC236}">
                <a16:creationId xmlns:a16="http://schemas.microsoft.com/office/drawing/2014/main" id="{9E455E54-30DE-855A-CE43-C9E73B8B338B}"/>
              </a:ext>
            </a:extLst>
          </p:cNvPr>
          <p:cNvPicPr>
            <a:picLocks noChangeAspect="1"/>
          </p:cNvPicPr>
          <p:nvPr/>
        </p:nvPicPr>
        <p:blipFill>
          <a:blip r:embed="rId3"/>
          <a:stretch>
            <a:fillRect/>
          </a:stretch>
        </p:blipFill>
        <p:spPr>
          <a:xfrm>
            <a:off x="3847207" y="3159606"/>
            <a:ext cx="4873363" cy="3698394"/>
          </a:xfrm>
          <a:prstGeom prst="rect">
            <a:avLst/>
          </a:prstGeom>
        </p:spPr>
      </p:pic>
    </p:spTree>
    <p:extLst>
      <p:ext uri="{BB962C8B-B14F-4D97-AF65-F5344CB8AC3E}">
        <p14:creationId xmlns:p14="http://schemas.microsoft.com/office/powerpoint/2010/main" val="2225549771"/>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EF8A00-D516-9488-9512-02DBBF2E1EBE}"/>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E5B8F543-315F-E562-093D-10A718F6D64A}"/>
              </a:ext>
            </a:extLst>
          </p:cNvPr>
          <p:cNvSpPr txBox="1">
            <a:spLocks/>
          </p:cNvSpPr>
          <p:nvPr/>
        </p:nvSpPr>
        <p:spPr>
          <a:xfrm>
            <a:off x="628650" y="-1302925"/>
            <a:ext cx="7886700" cy="17853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Overall, drivers should earn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$17.22+ per hour</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of working</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Must be paid at least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($1.088 x miles + $0.495 x minutes)</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/trip</a:t>
            </a:r>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2" name="Picture 1">
            <a:extLst>
              <a:ext uri="{FF2B5EF4-FFF2-40B4-BE49-F238E27FC236}">
                <a16:creationId xmlns:a16="http://schemas.microsoft.com/office/drawing/2014/main" id="{2A3EF30D-22D9-4CC2-1F0C-24CC602DC38A}"/>
              </a:ext>
            </a:extLst>
          </p:cNvPr>
          <p:cNvPicPr>
            <a:picLocks noChangeAspect="1"/>
          </p:cNvPicPr>
          <p:nvPr/>
        </p:nvPicPr>
        <p:blipFill>
          <a:blip r:embed="rId3"/>
          <a:stretch>
            <a:fillRect/>
          </a:stretch>
        </p:blipFill>
        <p:spPr>
          <a:xfrm>
            <a:off x="2135317" y="8040699"/>
            <a:ext cx="4873363" cy="3698394"/>
          </a:xfrm>
          <a:prstGeom prst="rect">
            <a:avLst/>
          </a:prstGeom>
        </p:spPr>
      </p:pic>
      <p:pic>
        <p:nvPicPr>
          <p:cNvPr id="8" name="Picture 7">
            <a:extLst>
              <a:ext uri="{FF2B5EF4-FFF2-40B4-BE49-F238E27FC236}">
                <a16:creationId xmlns:a16="http://schemas.microsoft.com/office/drawing/2014/main" id="{8770E0E1-7905-0A84-8457-BD51ED805E3E}"/>
              </a:ext>
            </a:extLst>
          </p:cNvPr>
          <p:cNvPicPr>
            <a:picLocks noChangeAspect="1"/>
          </p:cNvPicPr>
          <p:nvPr/>
        </p:nvPicPr>
        <p:blipFill>
          <a:blip r:embed="rId4"/>
          <a:stretch>
            <a:fillRect/>
          </a:stretch>
        </p:blipFill>
        <p:spPr>
          <a:xfrm>
            <a:off x="1039091" y="1776250"/>
            <a:ext cx="7065818" cy="2487697"/>
          </a:xfrm>
          <a:prstGeom prst="rect">
            <a:avLst/>
          </a:prstGeom>
        </p:spPr>
      </p:pic>
      <p:sp>
        <p:nvSpPr>
          <p:cNvPr id="3" name="Rectangle 2">
            <a:extLst>
              <a:ext uri="{FF2B5EF4-FFF2-40B4-BE49-F238E27FC236}">
                <a16:creationId xmlns:a16="http://schemas.microsoft.com/office/drawing/2014/main" id="{F8CC4BEC-4185-0B84-D6AA-2FD937A04E59}"/>
              </a:ext>
            </a:extLst>
          </p:cNvPr>
          <p:cNvSpPr/>
          <p:nvPr/>
        </p:nvSpPr>
        <p:spPr>
          <a:xfrm>
            <a:off x="2371536" y="4516772"/>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DAA6283-3CA5-8199-DA2A-C9424C12C72F}"/>
              </a:ext>
            </a:extLst>
          </p:cNvPr>
          <p:cNvSpPr/>
          <p:nvPr/>
        </p:nvSpPr>
        <p:spPr>
          <a:xfrm>
            <a:off x="3954529" y="4516772"/>
            <a:ext cx="1582994" cy="15829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D3F15CE-8622-9F21-C550-D6AE765FAECC}"/>
              </a:ext>
            </a:extLst>
          </p:cNvPr>
          <p:cNvSpPr/>
          <p:nvPr/>
        </p:nvSpPr>
        <p:spPr>
          <a:xfrm>
            <a:off x="2598432" y="5684340"/>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Before</a:t>
            </a:r>
          </a:p>
        </p:txBody>
      </p:sp>
      <p:sp>
        <p:nvSpPr>
          <p:cNvPr id="10" name="Rectangle 9">
            <a:extLst>
              <a:ext uri="{FF2B5EF4-FFF2-40B4-BE49-F238E27FC236}">
                <a16:creationId xmlns:a16="http://schemas.microsoft.com/office/drawing/2014/main" id="{B842BC7C-B8BF-8A26-0048-3822B7D2A849}"/>
              </a:ext>
            </a:extLst>
          </p:cNvPr>
          <p:cNvSpPr/>
          <p:nvPr/>
        </p:nvSpPr>
        <p:spPr>
          <a:xfrm>
            <a:off x="4193981" y="5684340"/>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After</a:t>
            </a:r>
          </a:p>
        </p:txBody>
      </p:sp>
      <p:cxnSp>
        <p:nvCxnSpPr>
          <p:cNvPr id="11" name="Straight Arrow Connector 10">
            <a:extLst>
              <a:ext uri="{FF2B5EF4-FFF2-40B4-BE49-F238E27FC236}">
                <a16:creationId xmlns:a16="http://schemas.microsoft.com/office/drawing/2014/main" id="{DA5D12B4-E886-B679-1C33-FE178D7BE811}"/>
              </a:ext>
            </a:extLst>
          </p:cNvPr>
          <p:cNvCxnSpPr>
            <a:cxnSpLocks/>
          </p:cNvCxnSpPr>
          <p:nvPr/>
        </p:nvCxnSpPr>
        <p:spPr>
          <a:xfrm>
            <a:off x="3213554" y="5441451"/>
            <a:ext cx="14314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892C049-60C9-3745-71B4-53A2695DBC45}"/>
              </a:ext>
            </a:extLst>
          </p:cNvPr>
          <p:cNvSpPr/>
          <p:nvPr/>
        </p:nvSpPr>
        <p:spPr>
          <a:xfrm>
            <a:off x="3996611" y="4934628"/>
            <a:ext cx="1399525"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+2.1% Idle</a:t>
            </a:r>
          </a:p>
        </p:txBody>
      </p:sp>
      <p:sp>
        <p:nvSpPr>
          <p:cNvPr id="13" name="Rectangle 12">
            <a:extLst>
              <a:ext uri="{FF2B5EF4-FFF2-40B4-BE49-F238E27FC236}">
                <a16:creationId xmlns:a16="http://schemas.microsoft.com/office/drawing/2014/main" id="{30277ADB-C4EF-94BB-5D6E-872D1B45D980}"/>
              </a:ext>
            </a:extLst>
          </p:cNvPr>
          <p:cNvSpPr/>
          <p:nvPr/>
        </p:nvSpPr>
        <p:spPr>
          <a:xfrm>
            <a:off x="4000347" y="4679552"/>
            <a:ext cx="1194600"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-3.5% $</a:t>
            </a:r>
          </a:p>
        </p:txBody>
      </p:sp>
      <p:sp>
        <p:nvSpPr>
          <p:cNvPr id="15" name="TextBox 14">
            <a:extLst>
              <a:ext uri="{FF2B5EF4-FFF2-40B4-BE49-F238E27FC236}">
                <a16:creationId xmlns:a16="http://schemas.microsoft.com/office/drawing/2014/main" id="{95833537-7A8A-5EE3-39DF-5367678391F7}"/>
              </a:ext>
            </a:extLst>
          </p:cNvPr>
          <p:cNvSpPr txBox="1"/>
          <p:nvPr/>
        </p:nvSpPr>
        <p:spPr>
          <a:xfrm>
            <a:off x="5776974" y="4442185"/>
            <a:ext cx="2002756" cy="1723549"/>
          </a:xfrm>
          <a:prstGeom prst="rect">
            <a:avLst/>
          </a:prstGeom>
          <a:noFill/>
        </p:spPr>
        <p:txBody>
          <a:bodyPr wrap="square">
            <a:spAutoFit/>
          </a:bodyPr>
          <a:lstStyle/>
          <a:p>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Drivers: </a:t>
            </a: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“Not really. </a:t>
            </a:r>
            <a:r>
              <a:rPr lang="en-US" sz="1600" i="1"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Too many drivers. Too much idle time.”</a:t>
            </a:r>
          </a:p>
          <a:p>
            <a:endPar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1600"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Fares not necessarily higher </a:t>
            </a: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(3-5%) </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000" dirty="0">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(Parrott, Reich 2018)</a:t>
            </a:r>
            <a:endParaRPr lang="en-US" sz="1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2050" name="Picture 2">
            <a:extLst>
              <a:ext uri="{FF2B5EF4-FFF2-40B4-BE49-F238E27FC236}">
                <a16:creationId xmlns:a16="http://schemas.microsoft.com/office/drawing/2014/main" id="{0C87EE95-7160-C203-0771-FDCCEDB2B1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8510" y="3385254"/>
            <a:ext cx="767232" cy="37083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4029C442-BA11-812D-5EB8-D09CAF1F7113}"/>
              </a:ext>
            </a:extLst>
          </p:cNvPr>
          <p:cNvSpPr/>
          <p:nvPr/>
        </p:nvSpPr>
        <p:spPr>
          <a:xfrm>
            <a:off x="5425965" y="690817"/>
            <a:ext cx="2898550" cy="584775"/>
          </a:xfrm>
          <a:prstGeom prst="rect">
            <a:avLst/>
          </a:prstGeom>
        </p:spPr>
        <p:txBody>
          <a:bodyPr wrap="none">
            <a:spAutoFit/>
          </a:bodyPr>
          <a:lstStyle/>
          <a:p>
            <a:pPr lvl="0"/>
            <a:r>
              <a:rPr lang="en-US" sz="3200" dirty="0">
                <a:latin typeface="Helvetica" charset="0"/>
                <a:ea typeface="Helvetica" charset="0"/>
                <a:cs typeface="Helvetica" charset="0"/>
              </a:rPr>
              <a:t>Policy Analysis</a:t>
            </a:r>
            <a:endParaRPr lang="en-US" sz="2000" i="1" dirty="0">
              <a:latin typeface="Helvetica" charset="0"/>
              <a:ea typeface="Helvetica" charset="0"/>
              <a:cs typeface="Helvetica" charset="0"/>
            </a:endParaRPr>
          </a:p>
        </p:txBody>
      </p:sp>
      <p:sp>
        <p:nvSpPr>
          <p:cNvPr id="17" name="Rectangle 16">
            <a:extLst>
              <a:ext uri="{FF2B5EF4-FFF2-40B4-BE49-F238E27FC236}">
                <a16:creationId xmlns:a16="http://schemas.microsoft.com/office/drawing/2014/main" id="{6DF35227-0E1D-975D-606B-D711022A0DDD}"/>
              </a:ext>
            </a:extLst>
          </p:cNvPr>
          <p:cNvSpPr/>
          <p:nvPr/>
        </p:nvSpPr>
        <p:spPr>
          <a:xfrm>
            <a:off x="446745" y="609978"/>
            <a:ext cx="4859351" cy="707886"/>
          </a:xfrm>
          <a:prstGeom prst="rect">
            <a:avLst/>
          </a:prstGeom>
          <a:solidFill>
            <a:schemeClr val="tx1"/>
          </a:solidFill>
        </p:spPr>
        <p:txBody>
          <a:bodyPr wrap="square">
            <a:spAutoFit/>
          </a:bodyPr>
          <a:lstStyle/>
          <a:p>
            <a:pPr algn="ctr"/>
            <a:r>
              <a:rPr lang="en-US" sz="4000" b="1" dirty="0">
                <a:solidFill>
                  <a:schemeClr val="bg1"/>
                </a:solidFill>
                <a:latin typeface="Helvetica" pitchFamily="2" charset="0"/>
                <a:ea typeface="Helvetica" charset="0"/>
                <a:cs typeface="Helvetica" charset="0"/>
              </a:rPr>
              <a:t>Counterfactual #3</a:t>
            </a:r>
            <a:endParaRPr lang="en-US" sz="2800" b="1" dirty="0">
              <a:solidFill>
                <a:srgbClr val="FFC000"/>
              </a:solidFill>
              <a:latin typeface="Helvetica" pitchFamily="2" charset="0"/>
              <a:ea typeface="Helvetica" charset="0"/>
              <a:cs typeface="Helvetica" charset="0"/>
            </a:endParaRPr>
          </a:p>
        </p:txBody>
      </p:sp>
    </p:spTree>
    <p:extLst>
      <p:ext uri="{BB962C8B-B14F-4D97-AF65-F5344CB8AC3E}">
        <p14:creationId xmlns:p14="http://schemas.microsoft.com/office/powerpoint/2010/main" val="2261585063"/>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0E3C2195-1715-6C40-ACD5-1C057A5E144A}"/>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6" name="Content Placeholder 2">
            <a:extLst>
              <a:ext uri="{FF2B5EF4-FFF2-40B4-BE49-F238E27FC236}">
                <a16:creationId xmlns:a16="http://schemas.microsoft.com/office/drawing/2014/main" id="{AC3B0C58-F597-D743-8FD1-9A5D510AC4AA}"/>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In December 2018, TLC launched new rules</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Overall, drivers should earn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$17.22+ per hour</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of working</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Must be paid at least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($1.088 x miles + $0.495 x minutes)</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/trip</a:t>
            </a:r>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2" name="Picture 1">
            <a:extLst>
              <a:ext uri="{FF2B5EF4-FFF2-40B4-BE49-F238E27FC236}">
                <a16:creationId xmlns:a16="http://schemas.microsoft.com/office/drawing/2014/main" id="{6FADFF81-BA00-7140-9CF7-4D81D6AA8A63}"/>
              </a:ext>
            </a:extLst>
          </p:cNvPr>
          <p:cNvPicPr>
            <a:picLocks noChangeAspect="1"/>
          </p:cNvPicPr>
          <p:nvPr/>
        </p:nvPicPr>
        <p:blipFill>
          <a:blip r:embed="rId3"/>
          <a:stretch>
            <a:fillRect/>
          </a:stretch>
        </p:blipFill>
        <p:spPr>
          <a:xfrm>
            <a:off x="2135317" y="3159606"/>
            <a:ext cx="4873363" cy="3698394"/>
          </a:xfrm>
          <a:prstGeom prst="rect">
            <a:avLst/>
          </a:prstGeom>
        </p:spPr>
      </p:pic>
      <p:sp>
        <p:nvSpPr>
          <p:cNvPr id="3" name="TextBox 2">
            <a:hlinkClick r:id="rId4" action="ppaction://hlinksldjump"/>
            <a:extLst>
              <a:ext uri="{FF2B5EF4-FFF2-40B4-BE49-F238E27FC236}">
                <a16:creationId xmlns:a16="http://schemas.microsoft.com/office/drawing/2014/main" id="{1B93698B-6BE0-EDB0-84F3-B3338B6B972E}"/>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4" name="TextBox 3">
            <a:hlinkClick r:id="rId5" action="ppaction://hlinksldjump"/>
            <a:extLst>
              <a:ext uri="{FF2B5EF4-FFF2-40B4-BE49-F238E27FC236}">
                <a16:creationId xmlns:a16="http://schemas.microsoft.com/office/drawing/2014/main" id="{D5C40DE3-2F89-F127-5ED7-64AC8DEEC984}"/>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5" name="TextBox 4">
            <a:hlinkClick r:id="rId6" action="ppaction://hlinksldjump"/>
            <a:extLst>
              <a:ext uri="{FF2B5EF4-FFF2-40B4-BE49-F238E27FC236}">
                <a16:creationId xmlns:a16="http://schemas.microsoft.com/office/drawing/2014/main" id="{0BE3122F-C11B-CC05-56EB-5C12E6089AFE}"/>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9" name="TextBox 8">
            <a:hlinkClick r:id="rId7" action="ppaction://hlinksldjump"/>
            <a:extLst>
              <a:ext uri="{FF2B5EF4-FFF2-40B4-BE49-F238E27FC236}">
                <a16:creationId xmlns:a16="http://schemas.microsoft.com/office/drawing/2014/main" id="{B5EB9BEB-2BE2-ECC4-741C-688F101971C7}"/>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5562109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0E3C2195-1715-6C40-ACD5-1C057A5E144A}"/>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6" name="Content Placeholder 2">
            <a:extLst>
              <a:ext uri="{FF2B5EF4-FFF2-40B4-BE49-F238E27FC236}">
                <a16:creationId xmlns:a16="http://schemas.microsoft.com/office/drawing/2014/main" id="{AC3B0C58-F597-D743-8FD1-9A5D510AC4AA}"/>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In December 2018, TLC launched new rules</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Overall, drivers should earn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$17.22+ per hour</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of working</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Must be paid at least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($1.088 x miles + $0.495 x minutes)</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/trip</a:t>
            </a:r>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Uber and Lyft restricted access to some drivers.</a:t>
            </a:r>
          </a:p>
          <a:p>
            <a:pPr lvl="1"/>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Dynamic supply control needed to achieve high min wage </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Aradpour</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Lobel</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van </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Ryzin</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2020)</a:t>
            </a: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2" name="Picture 1">
            <a:extLst>
              <a:ext uri="{FF2B5EF4-FFF2-40B4-BE49-F238E27FC236}">
                <a16:creationId xmlns:a16="http://schemas.microsoft.com/office/drawing/2014/main" id="{F69CD7FF-97E8-A34C-9B3F-F8728145C184}"/>
              </a:ext>
            </a:extLst>
          </p:cNvPr>
          <p:cNvPicPr>
            <a:picLocks noChangeAspect="1"/>
          </p:cNvPicPr>
          <p:nvPr/>
        </p:nvPicPr>
        <p:blipFill>
          <a:blip r:embed="rId3"/>
          <a:stretch>
            <a:fillRect/>
          </a:stretch>
        </p:blipFill>
        <p:spPr>
          <a:xfrm>
            <a:off x="2133406" y="4074049"/>
            <a:ext cx="4920677" cy="2318395"/>
          </a:xfrm>
          <a:prstGeom prst="rect">
            <a:avLst/>
          </a:prstGeom>
        </p:spPr>
      </p:pic>
      <p:sp>
        <p:nvSpPr>
          <p:cNvPr id="3" name="Rectangle 2">
            <a:extLst>
              <a:ext uri="{FF2B5EF4-FFF2-40B4-BE49-F238E27FC236}">
                <a16:creationId xmlns:a16="http://schemas.microsoft.com/office/drawing/2014/main" id="{862767C2-C899-764C-8201-E5E0C00EBD0B}"/>
              </a:ext>
            </a:extLst>
          </p:cNvPr>
          <p:cNvSpPr/>
          <p:nvPr/>
        </p:nvSpPr>
        <p:spPr>
          <a:xfrm>
            <a:off x="0" y="6596390"/>
            <a:ext cx="5976257" cy="261610"/>
          </a:xfrm>
          <a:prstGeom prst="rect">
            <a:avLst/>
          </a:prstGeom>
        </p:spPr>
        <p:txBody>
          <a:bodyPr wrap="square">
            <a:spAutoFit/>
          </a:bodyPr>
          <a:lstStyle/>
          <a:p>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https://</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www.uber.com</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/blog/new-</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york</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-city/</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tlc</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-rule-changes/</a:t>
            </a:r>
          </a:p>
        </p:txBody>
      </p:sp>
      <p:sp>
        <p:nvSpPr>
          <p:cNvPr id="4" name="TextBox 3">
            <a:hlinkClick r:id="rId4" action="ppaction://hlinksldjump"/>
            <a:extLst>
              <a:ext uri="{FF2B5EF4-FFF2-40B4-BE49-F238E27FC236}">
                <a16:creationId xmlns:a16="http://schemas.microsoft.com/office/drawing/2014/main" id="{857FEC9E-B4B6-3E70-4AC7-8FE1864528B7}"/>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5" name="TextBox 4">
            <a:hlinkClick r:id="rId5" action="ppaction://hlinksldjump"/>
            <a:extLst>
              <a:ext uri="{FF2B5EF4-FFF2-40B4-BE49-F238E27FC236}">
                <a16:creationId xmlns:a16="http://schemas.microsoft.com/office/drawing/2014/main" id="{02EEE843-6953-6649-1A1D-D291F454123E}"/>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8" name="TextBox 7">
            <a:hlinkClick r:id="rId6" action="ppaction://hlinksldjump"/>
            <a:extLst>
              <a:ext uri="{FF2B5EF4-FFF2-40B4-BE49-F238E27FC236}">
                <a16:creationId xmlns:a16="http://schemas.microsoft.com/office/drawing/2014/main" id="{D56F358A-D2CD-8F57-1B00-E1C7BEB23E6A}"/>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9" name="TextBox 8">
            <a:hlinkClick r:id="rId7" action="ppaction://hlinksldjump"/>
            <a:extLst>
              <a:ext uri="{FF2B5EF4-FFF2-40B4-BE49-F238E27FC236}">
                <a16:creationId xmlns:a16="http://schemas.microsoft.com/office/drawing/2014/main" id="{9141CF6D-D9D6-955C-98FA-DA13DBDCA4F4}"/>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18988014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0E3C2195-1715-6C40-ACD5-1C057A5E144A}"/>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6" name="Content Placeholder 2">
            <a:extLst>
              <a:ext uri="{FF2B5EF4-FFF2-40B4-BE49-F238E27FC236}">
                <a16:creationId xmlns:a16="http://schemas.microsoft.com/office/drawing/2014/main" id="{AC3B0C58-F597-D743-8FD1-9A5D510AC4AA}"/>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In December 2018, TLC launched new rules</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Overall, drivers should earn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$17.22+ per hour</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of working</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Must be paid at least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($1.088 x miles + $0.495 x minutes)</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/trip</a:t>
            </a:r>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Uber and Lyft restricted access to some drivers.</a:t>
            </a:r>
          </a:p>
          <a:p>
            <a:pPr lvl="1"/>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Dynamic supply control needed to achieve high min wage </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Aradpour</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Lobel</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van </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Ryzin</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2020)</a:t>
            </a:r>
          </a:p>
          <a:p>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NYC: “Drivers expected to be paid extra $172 million first 4 months”</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Drivers: “Not really. </a:t>
            </a:r>
            <a:r>
              <a:rPr lang="en-US" sz="2000"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rPr>
              <a:t>Too many drivers. Too much idle time</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a:t>
            </a:r>
          </a:p>
          <a:p>
            <a:r>
              <a:rPr lang="en-US" sz="2000"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rPr>
              <a:t>Fares not necessarily higher </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(3-5%) </a:t>
            </a:r>
            <a:r>
              <a:rPr lang="en-US" sz="1100" dirty="0">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(Parrott, Reich 2018)</a:t>
            </a:r>
            <a:endPar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 name="TextBox 1">
            <a:hlinkClick r:id="rId3" action="ppaction://hlinksldjump"/>
            <a:extLst>
              <a:ext uri="{FF2B5EF4-FFF2-40B4-BE49-F238E27FC236}">
                <a16:creationId xmlns:a16="http://schemas.microsoft.com/office/drawing/2014/main" id="{67712DBB-1199-53C2-57F6-ABE80D50B7EF}"/>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3" name="TextBox 2">
            <a:hlinkClick r:id="rId4" action="ppaction://hlinksldjump"/>
            <a:extLst>
              <a:ext uri="{FF2B5EF4-FFF2-40B4-BE49-F238E27FC236}">
                <a16:creationId xmlns:a16="http://schemas.microsoft.com/office/drawing/2014/main" id="{AAE40CD8-E1DF-5AAC-B273-ED2FB1FA079F}"/>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4" name="TextBox 3">
            <a:hlinkClick r:id="rId5" action="ppaction://hlinksldjump"/>
            <a:extLst>
              <a:ext uri="{FF2B5EF4-FFF2-40B4-BE49-F238E27FC236}">
                <a16:creationId xmlns:a16="http://schemas.microsoft.com/office/drawing/2014/main" id="{6C8DE316-F1D0-FE6E-D413-76AAB1AFCD2F}"/>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8" name="TextBox 7">
            <a:hlinkClick r:id="rId6" action="ppaction://hlinksldjump"/>
            <a:extLst>
              <a:ext uri="{FF2B5EF4-FFF2-40B4-BE49-F238E27FC236}">
                <a16:creationId xmlns:a16="http://schemas.microsoft.com/office/drawing/2014/main" id="{BE2AEB78-74EF-AF33-7B30-2F2D4F41A8AE}"/>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14250457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B8CD0F0-7AC2-13D9-DBA8-F39C9A8A39A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EE16955-BD19-22A3-CA35-EA829E318D4A}"/>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B5384157-7196-1833-F7AA-87692DF8017B}"/>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11" name="Rectangle 10">
            <a:extLst>
              <a:ext uri="{FF2B5EF4-FFF2-40B4-BE49-F238E27FC236}">
                <a16:creationId xmlns:a16="http://schemas.microsoft.com/office/drawing/2014/main" id="{29F98B49-BB6B-0FF8-ABF5-ACBE6CB1F87B}"/>
              </a:ext>
            </a:extLst>
          </p:cNvPr>
          <p:cNvSpPr/>
          <p:nvPr/>
        </p:nvSpPr>
        <p:spPr>
          <a:xfrm>
            <a:off x="3563571" y="1899463"/>
            <a:ext cx="3074353"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Competitor adopting the rules?</a:t>
            </a:r>
          </a:p>
        </p:txBody>
      </p:sp>
      <p:sp>
        <p:nvSpPr>
          <p:cNvPr id="12" name="Rectangle 11">
            <a:extLst>
              <a:ext uri="{FF2B5EF4-FFF2-40B4-BE49-F238E27FC236}">
                <a16:creationId xmlns:a16="http://schemas.microsoft.com/office/drawing/2014/main" id="{0250F21E-342C-BC71-F31C-217D9C37F556}"/>
              </a:ext>
            </a:extLst>
          </p:cNvPr>
          <p:cNvSpPr/>
          <p:nvPr/>
        </p:nvSpPr>
        <p:spPr>
          <a:xfrm>
            <a:off x="-302278" y="3822204"/>
            <a:ext cx="3074353" cy="830997"/>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Focal firm</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rPr>
              <a:t>(for their hourly-paid drivers)</a:t>
            </a:r>
            <a:endPar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3" name="Rectangle 12">
            <a:extLst>
              <a:ext uri="{FF2B5EF4-FFF2-40B4-BE49-F238E27FC236}">
                <a16:creationId xmlns:a16="http://schemas.microsoft.com/office/drawing/2014/main" id="{14C33291-C4A7-2AF9-BB0B-2DC6E2D6A57F}"/>
              </a:ext>
            </a:extLst>
          </p:cNvPr>
          <p:cNvSpPr/>
          <p:nvPr/>
        </p:nvSpPr>
        <p:spPr>
          <a:xfrm>
            <a:off x="2646028" y="3276929"/>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4" name="Rectangle 23">
            <a:extLst>
              <a:ext uri="{FF2B5EF4-FFF2-40B4-BE49-F238E27FC236}">
                <a16:creationId xmlns:a16="http://schemas.microsoft.com/office/drawing/2014/main" id="{575E38C5-5A88-080F-991A-01EEF71DD6F4}"/>
              </a:ext>
            </a:extLst>
          </p:cNvPr>
          <p:cNvSpPr/>
          <p:nvPr/>
        </p:nvSpPr>
        <p:spPr>
          <a:xfrm>
            <a:off x="3517755" y="2654709"/>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64EB25-D751-477F-2BFA-3D7A7523FEB4}"/>
              </a:ext>
            </a:extLst>
          </p:cNvPr>
          <p:cNvSpPr/>
          <p:nvPr/>
        </p:nvSpPr>
        <p:spPr>
          <a:xfrm>
            <a:off x="4011560"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30" name="Rectangle 29">
            <a:extLst>
              <a:ext uri="{FF2B5EF4-FFF2-40B4-BE49-F238E27FC236}">
                <a16:creationId xmlns:a16="http://schemas.microsoft.com/office/drawing/2014/main" id="{DE5A93A7-BBC2-8F04-B63D-54ED0DDBDA6E}"/>
              </a:ext>
            </a:extLst>
          </p:cNvPr>
          <p:cNvSpPr/>
          <p:nvPr/>
        </p:nvSpPr>
        <p:spPr>
          <a:xfrm>
            <a:off x="3744651" y="3822277"/>
            <a:ext cx="1103181" cy="584775"/>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“Pre-2019”</a:t>
            </a:r>
          </a:p>
        </p:txBody>
      </p:sp>
      <p:sp>
        <p:nvSpPr>
          <p:cNvPr id="41" name="Rectangle 40">
            <a:extLst>
              <a:ext uri="{FF2B5EF4-FFF2-40B4-BE49-F238E27FC236}">
                <a16:creationId xmlns:a16="http://schemas.microsoft.com/office/drawing/2014/main" id="{B59010EE-2654-FD4C-AA3A-13075D4C95B8}"/>
              </a:ext>
            </a:extLst>
          </p:cNvPr>
          <p:cNvSpPr/>
          <p:nvPr/>
        </p:nvSpPr>
        <p:spPr>
          <a:xfrm>
            <a:off x="2365001" y="7234486"/>
            <a:ext cx="2634656"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-13.5% switch</a:t>
            </a:r>
          </a:p>
        </p:txBody>
      </p:sp>
      <p:sp>
        <p:nvSpPr>
          <p:cNvPr id="44" name="Rectangle 43">
            <a:extLst>
              <a:ext uri="{FF2B5EF4-FFF2-40B4-BE49-F238E27FC236}">
                <a16:creationId xmlns:a16="http://schemas.microsoft.com/office/drawing/2014/main" id="{9EAA4FF4-0610-4A50-C9AE-4D4051481933}"/>
              </a:ext>
            </a:extLst>
          </p:cNvPr>
          <p:cNvSpPr/>
          <p:nvPr/>
        </p:nvSpPr>
        <p:spPr>
          <a:xfrm>
            <a:off x="4894479" y="7189010"/>
            <a:ext cx="1680039" cy="338554"/>
          </a:xfrm>
          <a:prstGeom prst="rect">
            <a:avLst/>
          </a:prstGeom>
        </p:spPr>
        <p:txBody>
          <a:bodyPr wrap="square">
            <a:spAutoFit/>
          </a:bodyPr>
          <a:lstStyle/>
          <a:p>
            <a:pPr lvl="0" algn="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-16.8% switch</a:t>
            </a:r>
          </a:p>
        </p:txBody>
      </p:sp>
      <p:sp>
        <p:nvSpPr>
          <p:cNvPr id="2" name="TextBox 1">
            <a:hlinkClick r:id="rId3" action="ppaction://hlinksldjump"/>
            <a:extLst>
              <a:ext uri="{FF2B5EF4-FFF2-40B4-BE49-F238E27FC236}">
                <a16:creationId xmlns:a16="http://schemas.microsoft.com/office/drawing/2014/main" id="{DB98365D-E132-CEB3-15D6-1BB67317FB1E}"/>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3" name="TextBox 2">
            <a:hlinkClick r:id="rId4" action="ppaction://hlinksldjump"/>
            <a:extLst>
              <a:ext uri="{FF2B5EF4-FFF2-40B4-BE49-F238E27FC236}">
                <a16:creationId xmlns:a16="http://schemas.microsoft.com/office/drawing/2014/main" id="{FDBBB15B-3D0C-D48C-8632-4F8DAF933F89}"/>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4" name="TextBox 3">
            <a:hlinkClick r:id="rId5" action="ppaction://hlinksldjump"/>
            <a:extLst>
              <a:ext uri="{FF2B5EF4-FFF2-40B4-BE49-F238E27FC236}">
                <a16:creationId xmlns:a16="http://schemas.microsoft.com/office/drawing/2014/main" id="{5DDE8F06-1877-0B01-C047-3E4340FB56C0}"/>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5" name="TextBox 4">
            <a:hlinkClick r:id="rId6" action="ppaction://hlinksldjump"/>
            <a:extLst>
              <a:ext uri="{FF2B5EF4-FFF2-40B4-BE49-F238E27FC236}">
                <a16:creationId xmlns:a16="http://schemas.microsoft.com/office/drawing/2014/main" id="{5779848D-02E9-D651-4DF9-B6BFCCFB050D}"/>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34942514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CA6629D-7A38-3932-5819-C0B2728D71B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9BCCEED-43AC-FF3A-DFE9-556FA74996B8}"/>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1C7B1E91-79A4-D261-DA6D-90E2AED3A27C}"/>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11" name="Rectangle 10">
            <a:extLst>
              <a:ext uri="{FF2B5EF4-FFF2-40B4-BE49-F238E27FC236}">
                <a16:creationId xmlns:a16="http://schemas.microsoft.com/office/drawing/2014/main" id="{B02907F7-2F96-B03A-954C-FB91D97C588B}"/>
              </a:ext>
            </a:extLst>
          </p:cNvPr>
          <p:cNvSpPr/>
          <p:nvPr/>
        </p:nvSpPr>
        <p:spPr>
          <a:xfrm>
            <a:off x="3563571" y="1899463"/>
            <a:ext cx="3074353"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Competitor adopting the rules?</a:t>
            </a:r>
          </a:p>
        </p:txBody>
      </p:sp>
      <p:sp>
        <p:nvSpPr>
          <p:cNvPr id="12" name="Rectangle 11">
            <a:extLst>
              <a:ext uri="{FF2B5EF4-FFF2-40B4-BE49-F238E27FC236}">
                <a16:creationId xmlns:a16="http://schemas.microsoft.com/office/drawing/2014/main" id="{33A23A77-A3CD-117F-DA6A-50F55D7B5595}"/>
              </a:ext>
            </a:extLst>
          </p:cNvPr>
          <p:cNvSpPr/>
          <p:nvPr/>
        </p:nvSpPr>
        <p:spPr>
          <a:xfrm>
            <a:off x="-302278" y="3822204"/>
            <a:ext cx="3074353" cy="830997"/>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Focal firm</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rPr>
              <a:t>(for their hourly-paid drivers)</a:t>
            </a:r>
            <a:endPar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3" name="Rectangle 12">
            <a:extLst>
              <a:ext uri="{FF2B5EF4-FFF2-40B4-BE49-F238E27FC236}">
                <a16:creationId xmlns:a16="http://schemas.microsoft.com/office/drawing/2014/main" id="{61CDCFF9-B740-B542-6188-51556AD0B720}"/>
              </a:ext>
            </a:extLst>
          </p:cNvPr>
          <p:cNvSpPr/>
          <p:nvPr/>
        </p:nvSpPr>
        <p:spPr>
          <a:xfrm>
            <a:off x="2646028" y="3276929"/>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4" name="Rectangle 23">
            <a:extLst>
              <a:ext uri="{FF2B5EF4-FFF2-40B4-BE49-F238E27FC236}">
                <a16:creationId xmlns:a16="http://schemas.microsoft.com/office/drawing/2014/main" id="{10FE35FD-CECE-4B26-37F5-72B1AEFFA5DF}"/>
              </a:ext>
            </a:extLst>
          </p:cNvPr>
          <p:cNvSpPr/>
          <p:nvPr/>
        </p:nvSpPr>
        <p:spPr>
          <a:xfrm>
            <a:off x="3517755" y="2654709"/>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128D9DB-218C-561A-8D88-F71631A03964}"/>
              </a:ext>
            </a:extLst>
          </p:cNvPr>
          <p:cNvSpPr/>
          <p:nvPr/>
        </p:nvSpPr>
        <p:spPr>
          <a:xfrm>
            <a:off x="5100748" y="2654709"/>
            <a:ext cx="1582994" cy="15829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04C1588-9DE8-130E-F46D-A25558CBF4F9}"/>
              </a:ext>
            </a:extLst>
          </p:cNvPr>
          <p:cNvSpPr/>
          <p:nvPr/>
        </p:nvSpPr>
        <p:spPr>
          <a:xfrm>
            <a:off x="4011560"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9" name="Rectangle 28">
            <a:extLst>
              <a:ext uri="{FF2B5EF4-FFF2-40B4-BE49-F238E27FC236}">
                <a16:creationId xmlns:a16="http://schemas.microsoft.com/office/drawing/2014/main" id="{AE289C6A-2EA5-F8AC-E4F3-7B602EDE87C5}"/>
              </a:ext>
            </a:extLst>
          </p:cNvPr>
          <p:cNvSpPr/>
          <p:nvPr/>
        </p:nvSpPr>
        <p:spPr>
          <a:xfrm>
            <a:off x="5548116"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0" name="Rectangle 29">
            <a:extLst>
              <a:ext uri="{FF2B5EF4-FFF2-40B4-BE49-F238E27FC236}">
                <a16:creationId xmlns:a16="http://schemas.microsoft.com/office/drawing/2014/main" id="{20150C5E-884A-2652-9E7C-1601CD62627E}"/>
              </a:ext>
            </a:extLst>
          </p:cNvPr>
          <p:cNvSpPr/>
          <p:nvPr/>
        </p:nvSpPr>
        <p:spPr>
          <a:xfrm>
            <a:off x="3744651" y="3822277"/>
            <a:ext cx="1103181" cy="584775"/>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“Pre-2019”</a:t>
            </a:r>
          </a:p>
        </p:txBody>
      </p:sp>
      <p:sp>
        <p:nvSpPr>
          <p:cNvPr id="31" name="Rectangle 30">
            <a:extLst>
              <a:ext uri="{FF2B5EF4-FFF2-40B4-BE49-F238E27FC236}">
                <a16:creationId xmlns:a16="http://schemas.microsoft.com/office/drawing/2014/main" id="{BEDBB377-E4EE-00B8-6D20-0752C6F0FD2F}"/>
              </a:ext>
            </a:extLst>
          </p:cNvPr>
          <p:cNvSpPr/>
          <p:nvPr/>
        </p:nvSpPr>
        <p:spPr>
          <a:xfrm>
            <a:off x="5340200" y="3822277"/>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“Current”</a:t>
            </a:r>
          </a:p>
        </p:txBody>
      </p:sp>
      <p:cxnSp>
        <p:nvCxnSpPr>
          <p:cNvPr id="32" name="Straight Arrow Connector 31">
            <a:extLst>
              <a:ext uri="{FF2B5EF4-FFF2-40B4-BE49-F238E27FC236}">
                <a16:creationId xmlns:a16="http://schemas.microsoft.com/office/drawing/2014/main" id="{BC8CD6EE-048C-DA2C-48D1-34BFE5F5BBFF}"/>
              </a:ext>
            </a:extLst>
          </p:cNvPr>
          <p:cNvCxnSpPr>
            <a:cxnSpLocks/>
          </p:cNvCxnSpPr>
          <p:nvPr/>
        </p:nvCxnSpPr>
        <p:spPr>
          <a:xfrm>
            <a:off x="4359773" y="3579388"/>
            <a:ext cx="14314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9656217-70D7-551A-32BF-42A00301ABCA}"/>
              </a:ext>
            </a:extLst>
          </p:cNvPr>
          <p:cNvSpPr/>
          <p:nvPr/>
        </p:nvSpPr>
        <p:spPr>
          <a:xfrm>
            <a:off x="5142830" y="3072565"/>
            <a:ext cx="1399525"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+2.1% Idle</a:t>
            </a:r>
          </a:p>
        </p:txBody>
      </p:sp>
      <p:sp>
        <p:nvSpPr>
          <p:cNvPr id="34" name="Rectangle 33">
            <a:extLst>
              <a:ext uri="{FF2B5EF4-FFF2-40B4-BE49-F238E27FC236}">
                <a16:creationId xmlns:a16="http://schemas.microsoft.com/office/drawing/2014/main" id="{09EF82EC-4D99-0C93-3003-081710F1659D}"/>
              </a:ext>
            </a:extLst>
          </p:cNvPr>
          <p:cNvSpPr/>
          <p:nvPr/>
        </p:nvSpPr>
        <p:spPr>
          <a:xfrm>
            <a:off x="5146566" y="2817489"/>
            <a:ext cx="1194600"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-3.5% $</a:t>
            </a:r>
          </a:p>
        </p:txBody>
      </p:sp>
      <p:sp>
        <p:nvSpPr>
          <p:cNvPr id="41" name="Rectangle 40">
            <a:extLst>
              <a:ext uri="{FF2B5EF4-FFF2-40B4-BE49-F238E27FC236}">
                <a16:creationId xmlns:a16="http://schemas.microsoft.com/office/drawing/2014/main" id="{6B6DCDD7-0CF7-828C-6230-09C819BC97B2}"/>
              </a:ext>
            </a:extLst>
          </p:cNvPr>
          <p:cNvSpPr/>
          <p:nvPr/>
        </p:nvSpPr>
        <p:spPr>
          <a:xfrm>
            <a:off x="2365001" y="7234486"/>
            <a:ext cx="2634656"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-13.5% switch</a:t>
            </a:r>
          </a:p>
        </p:txBody>
      </p:sp>
      <p:sp>
        <p:nvSpPr>
          <p:cNvPr id="44" name="Rectangle 43">
            <a:extLst>
              <a:ext uri="{FF2B5EF4-FFF2-40B4-BE49-F238E27FC236}">
                <a16:creationId xmlns:a16="http://schemas.microsoft.com/office/drawing/2014/main" id="{773B1684-D0E3-2AF3-175A-B8BBBD2827DF}"/>
              </a:ext>
            </a:extLst>
          </p:cNvPr>
          <p:cNvSpPr/>
          <p:nvPr/>
        </p:nvSpPr>
        <p:spPr>
          <a:xfrm>
            <a:off x="4894479" y="7189010"/>
            <a:ext cx="1680039" cy="338554"/>
          </a:xfrm>
          <a:prstGeom prst="rect">
            <a:avLst/>
          </a:prstGeom>
        </p:spPr>
        <p:txBody>
          <a:bodyPr wrap="square">
            <a:spAutoFit/>
          </a:bodyPr>
          <a:lstStyle/>
          <a:p>
            <a:pPr lvl="0" algn="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-16.8% switch</a:t>
            </a:r>
          </a:p>
        </p:txBody>
      </p:sp>
      <p:sp>
        <p:nvSpPr>
          <p:cNvPr id="2" name="TextBox 1">
            <a:hlinkClick r:id="rId3" action="ppaction://hlinksldjump"/>
            <a:extLst>
              <a:ext uri="{FF2B5EF4-FFF2-40B4-BE49-F238E27FC236}">
                <a16:creationId xmlns:a16="http://schemas.microsoft.com/office/drawing/2014/main" id="{9C37C949-884C-49D8-CBFC-DAEB4EDD518D}"/>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4" name="TextBox 3">
            <a:hlinkClick r:id="rId4" action="ppaction://hlinksldjump"/>
            <a:extLst>
              <a:ext uri="{FF2B5EF4-FFF2-40B4-BE49-F238E27FC236}">
                <a16:creationId xmlns:a16="http://schemas.microsoft.com/office/drawing/2014/main" id="{5681935B-AC8D-5CF8-5425-FEF196C90C69}"/>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5" name="TextBox 4">
            <a:hlinkClick r:id="rId5" action="ppaction://hlinksldjump"/>
            <a:extLst>
              <a:ext uri="{FF2B5EF4-FFF2-40B4-BE49-F238E27FC236}">
                <a16:creationId xmlns:a16="http://schemas.microsoft.com/office/drawing/2014/main" id="{0A35B421-5DD0-B634-4734-FC88132D8827}"/>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6" name="TextBox 5">
            <a:hlinkClick r:id="rId6" action="ppaction://hlinksldjump"/>
            <a:extLst>
              <a:ext uri="{FF2B5EF4-FFF2-40B4-BE49-F238E27FC236}">
                <a16:creationId xmlns:a16="http://schemas.microsoft.com/office/drawing/2014/main" id="{D73A341D-0C4B-5A4F-CCDE-A6A3C36D58F4}"/>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2808889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1EE17DE-DB0C-F7FC-624B-F5B84BD3D9A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54A2BF-82CD-A7E9-7F30-D5BD481299AB}"/>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C3948934-6A51-D639-AD09-4D02053BEB71}"/>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11" name="Rectangle 10">
            <a:extLst>
              <a:ext uri="{FF2B5EF4-FFF2-40B4-BE49-F238E27FC236}">
                <a16:creationId xmlns:a16="http://schemas.microsoft.com/office/drawing/2014/main" id="{A5E916A5-8C78-7F5E-9FEE-632A09626D5B}"/>
              </a:ext>
            </a:extLst>
          </p:cNvPr>
          <p:cNvSpPr/>
          <p:nvPr/>
        </p:nvSpPr>
        <p:spPr>
          <a:xfrm>
            <a:off x="3563571" y="1899463"/>
            <a:ext cx="3074353"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Competitor adopting the rules?</a:t>
            </a:r>
          </a:p>
        </p:txBody>
      </p:sp>
      <p:sp>
        <p:nvSpPr>
          <p:cNvPr id="12" name="Rectangle 11">
            <a:extLst>
              <a:ext uri="{FF2B5EF4-FFF2-40B4-BE49-F238E27FC236}">
                <a16:creationId xmlns:a16="http://schemas.microsoft.com/office/drawing/2014/main" id="{5D1A8CD4-9013-B536-1A6D-E81A375E219F}"/>
              </a:ext>
            </a:extLst>
          </p:cNvPr>
          <p:cNvSpPr/>
          <p:nvPr/>
        </p:nvSpPr>
        <p:spPr>
          <a:xfrm>
            <a:off x="-302278" y="3822204"/>
            <a:ext cx="3074353" cy="830997"/>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Focal firm</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rPr>
              <a:t>(for their hourly-paid drivers)</a:t>
            </a:r>
            <a:endPar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3" name="Rectangle 12">
            <a:extLst>
              <a:ext uri="{FF2B5EF4-FFF2-40B4-BE49-F238E27FC236}">
                <a16:creationId xmlns:a16="http://schemas.microsoft.com/office/drawing/2014/main" id="{3E16791E-089B-45D5-F3E1-5265710F5154}"/>
              </a:ext>
            </a:extLst>
          </p:cNvPr>
          <p:cNvSpPr/>
          <p:nvPr/>
        </p:nvSpPr>
        <p:spPr>
          <a:xfrm>
            <a:off x="2646028" y="3276929"/>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4" name="Rectangle 23">
            <a:extLst>
              <a:ext uri="{FF2B5EF4-FFF2-40B4-BE49-F238E27FC236}">
                <a16:creationId xmlns:a16="http://schemas.microsoft.com/office/drawing/2014/main" id="{EAEFF799-6519-E027-007F-A1F070059A3C}"/>
              </a:ext>
            </a:extLst>
          </p:cNvPr>
          <p:cNvSpPr/>
          <p:nvPr/>
        </p:nvSpPr>
        <p:spPr>
          <a:xfrm>
            <a:off x="3517755" y="2654709"/>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C22D224-AF83-7606-9DC7-DC100CFD0606}"/>
              </a:ext>
            </a:extLst>
          </p:cNvPr>
          <p:cNvSpPr/>
          <p:nvPr/>
        </p:nvSpPr>
        <p:spPr>
          <a:xfrm>
            <a:off x="5100748" y="2654709"/>
            <a:ext cx="1582994" cy="15829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DE08BA-9A1A-EC2A-0A69-B3E91CD49E63}"/>
              </a:ext>
            </a:extLst>
          </p:cNvPr>
          <p:cNvSpPr/>
          <p:nvPr/>
        </p:nvSpPr>
        <p:spPr>
          <a:xfrm>
            <a:off x="4011560"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9" name="Rectangle 28">
            <a:extLst>
              <a:ext uri="{FF2B5EF4-FFF2-40B4-BE49-F238E27FC236}">
                <a16:creationId xmlns:a16="http://schemas.microsoft.com/office/drawing/2014/main" id="{B3B63436-1AF5-9DBE-7F86-7DB7F17C0F62}"/>
              </a:ext>
            </a:extLst>
          </p:cNvPr>
          <p:cNvSpPr/>
          <p:nvPr/>
        </p:nvSpPr>
        <p:spPr>
          <a:xfrm>
            <a:off x="5548116"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0" name="Rectangle 29">
            <a:extLst>
              <a:ext uri="{FF2B5EF4-FFF2-40B4-BE49-F238E27FC236}">
                <a16:creationId xmlns:a16="http://schemas.microsoft.com/office/drawing/2014/main" id="{EA1D4843-ED12-8DCA-B3DE-FF38A7B57A71}"/>
              </a:ext>
            </a:extLst>
          </p:cNvPr>
          <p:cNvSpPr/>
          <p:nvPr/>
        </p:nvSpPr>
        <p:spPr>
          <a:xfrm>
            <a:off x="3744651" y="3822277"/>
            <a:ext cx="1103181" cy="584775"/>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“Pre-2019”</a:t>
            </a:r>
          </a:p>
        </p:txBody>
      </p:sp>
      <p:sp>
        <p:nvSpPr>
          <p:cNvPr id="31" name="Rectangle 30">
            <a:extLst>
              <a:ext uri="{FF2B5EF4-FFF2-40B4-BE49-F238E27FC236}">
                <a16:creationId xmlns:a16="http://schemas.microsoft.com/office/drawing/2014/main" id="{CB034D4E-DD2F-B040-C5B2-AA9E3A9BB75E}"/>
              </a:ext>
            </a:extLst>
          </p:cNvPr>
          <p:cNvSpPr/>
          <p:nvPr/>
        </p:nvSpPr>
        <p:spPr>
          <a:xfrm>
            <a:off x="5340200" y="3822277"/>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“Current”</a:t>
            </a:r>
          </a:p>
        </p:txBody>
      </p:sp>
      <p:cxnSp>
        <p:nvCxnSpPr>
          <p:cNvPr id="32" name="Straight Arrow Connector 31">
            <a:extLst>
              <a:ext uri="{FF2B5EF4-FFF2-40B4-BE49-F238E27FC236}">
                <a16:creationId xmlns:a16="http://schemas.microsoft.com/office/drawing/2014/main" id="{E8787B30-80C8-FCB5-8E1F-12BC5A863A49}"/>
              </a:ext>
            </a:extLst>
          </p:cNvPr>
          <p:cNvCxnSpPr>
            <a:cxnSpLocks/>
          </p:cNvCxnSpPr>
          <p:nvPr/>
        </p:nvCxnSpPr>
        <p:spPr>
          <a:xfrm>
            <a:off x="4359773" y="3579388"/>
            <a:ext cx="14314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ECBB91F-D89C-348F-7595-2842F43BA553}"/>
              </a:ext>
            </a:extLst>
          </p:cNvPr>
          <p:cNvSpPr/>
          <p:nvPr/>
        </p:nvSpPr>
        <p:spPr>
          <a:xfrm>
            <a:off x="5142830" y="3072565"/>
            <a:ext cx="1399525"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+2.1% Idle</a:t>
            </a:r>
          </a:p>
        </p:txBody>
      </p:sp>
      <p:sp>
        <p:nvSpPr>
          <p:cNvPr id="34" name="Rectangle 33">
            <a:extLst>
              <a:ext uri="{FF2B5EF4-FFF2-40B4-BE49-F238E27FC236}">
                <a16:creationId xmlns:a16="http://schemas.microsoft.com/office/drawing/2014/main" id="{240AEF7B-C168-6C22-5E4E-CE7DAEEA1338}"/>
              </a:ext>
            </a:extLst>
          </p:cNvPr>
          <p:cNvSpPr/>
          <p:nvPr/>
        </p:nvSpPr>
        <p:spPr>
          <a:xfrm>
            <a:off x="5146566" y="2817489"/>
            <a:ext cx="1194600"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-3.5% $</a:t>
            </a:r>
          </a:p>
        </p:txBody>
      </p:sp>
      <p:sp>
        <p:nvSpPr>
          <p:cNvPr id="41" name="Rectangle 40">
            <a:extLst>
              <a:ext uri="{FF2B5EF4-FFF2-40B4-BE49-F238E27FC236}">
                <a16:creationId xmlns:a16="http://schemas.microsoft.com/office/drawing/2014/main" id="{D4E25B8F-9E93-6730-CF8C-CF0407FFD915}"/>
              </a:ext>
            </a:extLst>
          </p:cNvPr>
          <p:cNvSpPr/>
          <p:nvPr/>
        </p:nvSpPr>
        <p:spPr>
          <a:xfrm>
            <a:off x="2365001" y="7234486"/>
            <a:ext cx="2634656"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-13.5% switch</a:t>
            </a:r>
          </a:p>
        </p:txBody>
      </p:sp>
      <p:sp>
        <p:nvSpPr>
          <p:cNvPr id="44" name="Rectangle 43">
            <a:extLst>
              <a:ext uri="{FF2B5EF4-FFF2-40B4-BE49-F238E27FC236}">
                <a16:creationId xmlns:a16="http://schemas.microsoft.com/office/drawing/2014/main" id="{AC313850-C9A6-EED0-9A4C-BA7E6CAD1997}"/>
              </a:ext>
            </a:extLst>
          </p:cNvPr>
          <p:cNvSpPr/>
          <p:nvPr/>
        </p:nvSpPr>
        <p:spPr>
          <a:xfrm>
            <a:off x="4894479" y="7189010"/>
            <a:ext cx="1680039" cy="338554"/>
          </a:xfrm>
          <a:prstGeom prst="rect">
            <a:avLst/>
          </a:prstGeom>
        </p:spPr>
        <p:txBody>
          <a:bodyPr wrap="square">
            <a:spAutoFit/>
          </a:bodyPr>
          <a:lstStyle/>
          <a:p>
            <a:pPr lvl="0" algn="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-16.8% switch</a:t>
            </a:r>
          </a:p>
        </p:txBody>
      </p:sp>
      <p:sp>
        <p:nvSpPr>
          <p:cNvPr id="3" name="TextBox 2">
            <a:extLst>
              <a:ext uri="{FF2B5EF4-FFF2-40B4-BE49-F238E27FC236}">
                <a16:creationId xmlns:a16="http://schemas.microsoft.com/office/drawing/2014/main" id="{D29368D4-F20A-0FCA-1CC7-88FC12A21BD7}"/>
              </a:ext>
            </a:extLst>
          </p:cNvPr>
          <p:cNvSpPr txBox="1"/>
          <p:nvPr/>
        </p:nvSpPr>
        <p:spPr>
          <a:xfrm>
            <a:off x="6781806" y="2580122"/>
            <a:ext cx="2002756" cy="1723549"/>
          </a:xfrm>
          <a:prstGeom prst="rect">
            <a:avLst/>
          </a:prstGeom>
          <a:noFill/>
        </p:spPr>
        <p:txBody>
          <a:bodyPr wrap="square">
            <a:spAutoFit/>
          </a:bodyPr>
          <a:lstStyle/>
          <a:p>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Drivers: </a:t>
            </a: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“Not really. </a:t>
            </a:r>
            <a:r>
              <a:rPr lang="en-US" sz="1600" i="1"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Too many drivers. Too much idle time.”</a:t>
            </a:r>
          </a:p>
          <a:p>
            <a:endPar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1600"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Fares not necessarily higher </a:t>
            </a: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(3-5%) </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000" dirty="0">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(Parrott, Reich 2018)</a:t>
            </a:r>
            <a:endParaRPr lang="en-US" sz="1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 name="TextBox 1">
            <a:hlinkClick r:id="rId3" action="ppaction://hlinksldjump"/>
            <a:extLst>
              <a:ext uri="{FF2B5EF4-FFF2-40B4-BE49-F238E27FC236}">
                <a16:creationId xmlns:a16="http://schemas.microsoft.com/office/drawing/2014/main" id="{BB6BC17F-F2D1-DC9F-AC4F-EFDBC8EA358C}"/>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4" name="TextBox 3">
            <a:hlinkClick r:id="rId4" action="ppaction://hlinksldjump"/>
            <a:extLst>
              <a:ext uri="{FF2B5EF4-FFF2-40B4-BE49-F238E27FC236}">
                <a16:creationId xmlns:a16="http://schemas.microsoft.com/office/drawing/2014/main" id="{AF4F4C8A-3E62-38B3-63D2-3B40B658A047}"/>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5" name="TextBox 4">
            <a:hlinkClick r:id="rId5" action="ppaction://hlinksldjump"/>
            <a:extLst>
              <a:ext uri="{FF2B5EF4-FFF2-40B4-BE49-F238E27FC236}">
                <a16:creationId xmlns:a16="http://schemas.microsoft.com/office/drawing/2014/main" id="{4A534856-024A-C5B2-DE39-3DEF2522032F}"/>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6" name="TextBox 5">
            <a:hlinkClick r:id="rId6" action="ppaction://hlinksldjump"/>
            <a:extLst>
              <a:ext uri="{FF2B5EF4-FFF2-40B4-BE49-F238E27FC236}">
                <a16:creationId xmlns:a16="http://schemas.microsoft.com/office/drawing/2014/main" id="{E755444E-B3F3-4CCF-6881-F1B8B547B06E}"/>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1871533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11BD8-B1E3-CAC4-EF03-BD86CD3C8BE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4086276-BFD3-4FEC-10C4-5AA5C132FC12}"/>
              </a:ext>
            </a:extLst>
          </p:cNvPr>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9A3D5E-D83A-96C2-326E-BBA8FAA69D88}"/>
              </a:ext>
            </a:extLst>
          </p:cNvPr>
          <p:cNvSpPr/>
          <p:nvPr/>
        </p:nvSpPr>
        <p:spPr>
          <a:xfrm>
            <a:off x="-152400" y="-250370"/>
            <a:ext cx="9448800" cy="7206342"/>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3D2B66E-6903-64E3-F72E-BCF312A4AAB5}"/>
              </a:ext>
            </a:extLst>
          </p:cNvPr>
          <p:cNvSpPr txBox="1"/>
          <p:nvPr/>
        </p:nvSpPr>
        <p:spPr>
          <a:xfrm>
            <a:off x="-664029" y="-566057"/>
            <a:ext cx="184731" cy="369332"/>
          </a:xfrm>
          <a:prstGeom prst="rect">
            <a:avLst/>
          </a:prstGeom>
          <a:noFill/>
        </p:spPr>
        <p:txBody>
          <a:bodyPr wrap="none" rtlCol="0">
            <a:spAutoFit/>
          </a:bodyPr>
          <a:lstStyle/>
          <a:p>
            <a:endParaRPr lang="en-TH" dirty="0"/>
          </a:p>
        </p:txBody>
      </p:sp>
      <p:sp>
        <p:nvSpPr>
          <p:cNvPr id="22" name="Rectangle 21">
            <a:extLst>
              <a:ext uri="{FF2B5EF4-FFF2-40B4-BE49-F238E27FC236}">
                <a16:creationId xmlns:a16="http://schemas.microsoft.com/office/drawing/2014/main" id="{69283E5E-DF75-7206-4EB3-1A4496EF6A62}"/>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51E47DCB-D368-867B-6CE9-BA83CADD3E6A}"/>
              </a:ext>
            </a:extLst>
          </p:cNvPr>
          <p:cNvSpPr/>
          <p:nvPr/>
        </p:nvSpPr>
        <p:spPr>
          <a:xfrm>
            <a:off x="1245915" y="1927668"/>
            <a:ext cx="2276688" cy="523220"/>
          </a:xfrm>
          <a:prstGeom prst="rect">
            <a:avLst/>
          </a:prstGeom>
        </p:spPr>
        <p:txBody>
          <a:bodyPr wrap="square">
            <a:spAutoFit/>
          </a:bodyPr>
          <a:lstStyle/>
          <a:p>
            <a:pPr lvl="0" algn="ctr"/>
            <a:r>
              <a:rPr lang="en-US" sz="28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47" name="Rectangle 46">
            <a:extLst>
              <a:ext uri="{FF2B5EF4-FFF2-40B4-BE49-F238E27FC236}">
                <a16:creationId xmlns:a16="http://schemas.microsoft.com/office/drawing/2014/main" id="{C707286F-8991-B974-C562-29CFD57B4A10}"/>
              </a:ext>
            </a:extLst>
          </p:cNvPr>
          <p:cNvSpPr/>
          <p:nvPr/>
        </p:nvSpPr>
        <p:spPr>
          <a:xfrm>
            <a:off x="4755024" y="1922743"/>
            <a:ext cx="2875433" cy="523220"/>
          </a:xfrm>
          <a:prstGeom prst="rect">
            <a:avLst/>
          </a:prstGeom>
        </p:spPr>
        <p:txBody>
          <a:bodyPr wrap="square">
            <a:spAutoFit/>
          </a:bodyPr>
          <a:lstStyle/>
          <a:p>
            <a:pPr lvl="0" algn="ctr"/>
            <a:r>
              <a:rPr lang="en-US" sz="28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11" name="Oval 10">
            <a:extLst>
              <a:ext uri="{FF2B5EF4-FFF2-40B4-BE49-F238E27FC236}">
                <a16:creationId xmlns:a16="http://schemas.microsoft.com/office/drawing/2014/main" id="{8BC6E7DB-83B9-CC74-E82C-3F2189097F1F}"/>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2" name="Oval 11">
            <a:extLst>
              <a:ext uri="{FF2B5EF4-FFF2-40B4-BE49-F238E27FC236}">
                <a16:creationId xmlns:a16="http://schemas.microsoft.com/office/drawing/2014/main" id="{B0D87D25-86CD-045E-A6D4-899C2BA6FA1C}"/>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pic>
        <p:nvPicPr>
          <p:cNvPr id="10" name="Picture 4">
            <a:extLst>
              <a:ext uri="{FF2B5EF4-FFF2-40B4-BE49-F238E27FC236}">
                <a16:creationId xmlns:a16="http://schemas.microsoft.com/office/drawing/2014/main" id="{AA02DF9F-AF28-7789-3841-EBEBF7A784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11E0BFD1-0A87-9F75-EEAE-0DAD6EC4A6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AC8074DE-1419-E2E7-BDEC-991381846C45}"/>
              </a:ext>
            </a:extLst>
          </p:cNvPr>
          <p:cNvPicPr>
            <a:picLocks noChangeAspect="1"/>
          </p:cNvPicPr>
          <p:nvPr/>
        </p:nvPicPr>
        <p:blipFill>
          <a:blip r:embed="rId5"/>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C2E5DF7B-3791-ECEA-D3F6-E1B4AC65BD19}"/>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C8600CE4-11C2-5201-6555-AB2E1CBA3E60}"/>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E9F88F7-6749-FF58-4276-557380B7D21A}"/>
              </a:ext>
            </a:extLst>
          </p:cNvPr>
          <p:cNvSpPr/>
          <p:nvPr/>
        </p:nvSpPr>
        <p:spPr>
          <a:xfrm>
            <a:off x="2896860" y="684765"/>
            <a:ext cx="4712316" cy="584775"/>
          </a:xfrm>
          <a:prstGeom prst="rect">
            <a:avLst/>
          </a:prstGeom>
        </p:spPr>
        <p:txBody>
          <a:bodyPr wrap="none">
            <a:spAutoFit/>
          </a:bodyPr>
          <a:lstStyle/>
          <a:p>
            <a:pPr lvl="0"/>
            <a:r>
              <a:rPr lang="en-US" sz="3200" dirty="0">
                <a:solidFill>
                  <a:schemeClr val="bg1"/>
                </a:solidFill>
                <a:latin typeface="Helvetica" charset="0"/>
                <a:ea typeface="Helvetica" charset="0"/>
                <a:cs typeface="Helvetica" charset="0"/>
              </a:rPr>
              <a:t>Ride-Hailing w/ Diff. Pay</a:t>
            </a:r>
            <a:endParaRPr lang="en-US" sz="2000" i="1"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30690313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86D2AA0-6E16-0882-3717-D6762D92C5C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06C556FD-1968-DCFE-6D68-400375A7F93A}"/>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910245DC-0547-E6BC-FDEE-5F9973C9B5D5}"/>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9" name="Rectangle 8">
            <a:extLst>
              <a:ext uri="{FF2B5EF4-FFF2-40B4-BE49-F238E27FC236}">
                <a16:creationId xmlns:a16="http://schemas.microsoft.com/office/drawing/2014/main" id="{C71A992F-1578-A0AD-BD0F-F7A4D6CC975D}"/>
              </a:ext>
            </a:extLst>
          </p:cNvPr>
          <p:cNvSpPr/>
          <p:nvPr/>
        </p:nvSpPr>
        <p:spPr>
          <a:xfrm>
            <a:off x="3517754" y="4237703"/>
            <a:ext cx="1582994" cy="158299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EA3A96F-D3D0-D061-EDC1-C41031F972E2}"/>
              </a:ext>
            </a:extLst>
          </p:cNvPr>
          <p:cNvSpPr/>
          <p:nvPr/>
        </p:nvSpPr>
        <p:spPr>
          <a:xfrm>
            <a:off x="5100748" y="4237703"/>
            <a:ext cx="1582994" cy="158299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04435D-E0E7-6BF8-F26A-0C5CCC0D9F4F}"/>
              </a:ext>
            </a:extLst>
          </p:cNvPr>
          <p:cNvSpPr/>
          <p:nvPr/>
        </p:nvSpPr>
        <p:spPr>
          <a:xfrm>
            <a:off x="3563571" y="1899463"/>
            <a:ext cx="3074353"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Competitor adopting the rules?</a:t>
            </a:r>
          </a:p>
        </p:txBody>
      </p:sp>
      <p:sp>
        <p:nvSpPr>
          <p:cNvPr id="12" name="Rectangle 11">
            <a:extLst>
              <a:ext uri="{FF2B5EF4-FFF2-40B4-BE49-F238E27FC236}">
                <a16:creationId xmlns:a16="http://schemas.microsoft.com/office/drawing/2014/main" id="{A0C31F59-B080-0D4E-6CA7-EAB374079F4C}"/>
              </a:ext>
            </a:extLst>
          </p:cNvPr>
          <p:cNvSpPr/>
          <p:nvPr/>
        </p:nvSpPr>
        <p:spPr>
          <a:xfrm>
            <a:off x="-302278" y="3822204"/>
            <a:ext cx="3074353" cy="830997"/>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Focal firm</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rPr>
              <a:t>(for their hourly-paid drivers)</a:t>
            </a:r>
            <a:endPar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3" name="Rectangle 12">
            <a:extLst>
              <a:ext uri="{FF2B5EF4-FFF2-40B4-BE49-F238E27FC236}">
                <a16:creationId xmlns:a16="http://schemas.microsoft.com/office/drawing/2014/main" id="{29BE0E2B-903A-3A58-D2F3-D931801724E0}"/>
              </a:ext>
            </a:extLst>
          </p:cNvPr>
          <p:cNvSpPr/>
          <p:nvPr/>
        </p:nvSpPr>
        <p:spPr>
          <a:xfrm>
            <a:off x="2646028" y="3276929"/>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14" name="Rectangle 13">
            <a:extLst>
              <a:ext uri="{FF2B5EF4-FFF2-40B4-BE49-F238E27FC236}">
                <a16:creationId xmlns:a16="http://schemas.microsoft.com/office/drawing/2014/main" id="{99725EED-BCC1-5163-A13D-45B90BBF4998}"/>
              </a:ext>
            </a:extLst>
          </p:cNvPr>
          <p:cNvSpPr/>
          <p:nvPr/>
        </p:nvSpPr>
        <p:spPr>
          <a:xfrm>
            <a:off x="2646028" y="4859923"/>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25" name="Rectangle 24">
            <a:extLst>
              <a:ext uri="{FF2B5EF4-FFF2-40B4-BE49-F238E27FC236}">
                <a16:creationId xmlns:a16="http://schemas.microsoft.com/office/drawing/2014/main" id="{4CB68D5F-A2DA-1A62-DBF2-0753B6FDB07C}"/>
              </a:ext>
            </a:extLst>
          </p:cNvPr>
          <p:cNvSpPr/>
          <p:nvPr/>
        </p:nvSpPr>
        <p:spPr>
          <a:xfrm>
            <a:off x="3744651" y="4332830"/>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“Reverse”</a:t>
            </a:r>
          </a:p>
        </p:txBody>
      </p:sp>
      <p:sp>
        <p:nvSpPr>
          <p:cNvPr id="26" name="Rectangle 25">
            <a:extLst>
              <a:ext uri="{FF2B5EF4-FFF2-40B4-BE49-F238E27FC236}">
                <a16:creationId xmlns:a16="http://schemas.microsoft.com/office/drawing/2014/main" id="{D63C12A6-E018-396A-531D-B2927B4573CF}"/>
              </a:ext>
            </a:extLst>
          </p:cNvPr>
          <p:cNvSpPr/>
          <p:nvPr/>
        </p:nvSpPr>
        <p:spPr>
          <a:xfrm>
            <a:off x="5340200" y="4342281"/>
            <a:ext cx="1103181" cy="338554"/>
          </a:xfrm>
          <a:prstGeom prst="rect">
            <a:avLst/>
          </a:prstGeom>
        </p:spPr>
        <p:txBody>
          <a:bodyPr wrap="square">
            <a:spAutoFit/>
          </a:bodyPr>
          <a:lstStyle/>
          <a:p>
            <a:pPr lvl="0"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“Universal”</a:t>
            </a:r>
          </a:p>
        </p:txBody>
      </p:sp>
      <p:sp>
        <p:nvSpPr>
          <p:cNvPr id="24" name="Rectangle 23">
            <a:extLst>
              <a:ext uri="{FF2B5EF4-FFF2-40B4-BE49-F238E27FC236}">
                <a16:creationId xmlns:a16="http://schemas.microsoft.com/office/drawing/2014/main" id="{122AA574-9E29-4AE6-2D1B-C9B9C70DBE9F}"/>
              </a:ext>
            </a:extLst>
          </p:cNvPr>
          <p:cNvSpPr/>
          <p:nvPr/>
        </p:nvSpPr>
        <p:spPr>
          <a:xfrm>
            <a:off x="3517755" y="2654709"/>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FA181FA-0E18-43FF-67C0-808EA8735841}"/>
              </a:ext>
            </a:extLst>
          </p:cNvPr>
          <p:cNvSpPr/>
          <p:nvPr/>
        </p:nvSpPr>
        <p:spPr>
          <a:xfrm>
            <a:off x="5100748" y="2654709"/>
            <a:ext cx="1582994" cy="15829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40FE2B7-88F4-35A4-F1B1-C4A0DC053DC8}"/>
              </a:ext>
            </a:extLst>
          </p:cNvPr>
          <p:cNvSpPr/>
          <p:nvPr/>
        </p:nvSpPr>
        <p:spPr>
          <a:xfrm>
            <a:off x="4011560"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9" name="Rectangle 28">
            <a:extLst>
              <a:ext uri="{FF2B5EF4-FFF2-40B4-BE49-F238E27FC236}">
                <a16:creationId xmlns:a16="http://schemas.microsoft.com/office/drawing/2014/main" id="{6744FCD1-87FA-A3F1-95F9-65DFB9A2FCB6}"/>
              </a:ext>
            </a:extLst>
          </p:cNvPr>
          <p:cNvSpPr/>
          <p:nvPr/>
        </p:nvSpPr>
        <p:spPr>
          <a:xfrm>
            <a:off x="5548116"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0" name="Rectangle 29">
            <a:extLst>
              <a:ext uri="{FF2B5EF4-FFF2-40B4-BE49-F238E27FC236}">
                <a16:creationId xmlns:a16="http://schemas.microsoft.com/office/drawing/2014/main" id="{BC56AEB4-F99E-6BC9-6EAD-7747C42CFC21}"/>
              </a:ext>
            </a:extLst>
          </p:cNvPr>
          <p:cNvSpPr/>
          <p:nvPr/>
        </p:nvSpPr>
        <p:spPr>
          <a:xfrm>
            <a:off x="3744651" y="3822277"/>
            <a:ext cx="1103181" cy="584775"/>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“Pre-2019”</a:t>
            </a:r>
          </a:p>
        </p:txBody>
      </p:sp>
      <p:sp>
        <p:nvSpPr>
          <p:cNvPr id="31" name="Rectangle 30">
            <a:extLst>
              <a:ext uri="{FF2B5EF4-FFF2-40B4-BE49-F238E27FC236}">
                <a16:creationId xmlns:a16="http://schemas.microsoft.com/office/drawing/2014/main" id="{97BC0493-A509-C835-2166-A3E919DE9B06}"/>
              </a:ext>
            </a:extLst>
          </p:cNvPr>
          <p:cNvSpPr/>
          <p:nvPr/>
        </p:nvSpPr>
        <p:spPr>
          <a:xfrm>
            <a:off x="5340200" y="3822277"/>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“Current”</a:t>
            </a:r>
          </a:p>
        </p:txBody>
      </p:sp>
      <p:cxnSp>
        <p:nvCxnSpPr>
          <p:cNvPr id="32" name="Straight Arrow Connector 31">
            <a:extLst>
              <a:ext uri="{FF2B5EF4-FFF2-40B4-BE49-F238E27FC236}">
                <a16:creationId xmlns:a16="http://schemas.microsoft.com/office/drawing/2014/main" id="{D236F6AA-E537-9760-516D-A4EBC2BEB1B3}"/>
              </a:ext>
            </a:extLst>
          </p:cNvPr>
          <p:cNvCxnSpPr>
            <a:cxnSpLocks/>
          </p:cNvCxnSpPr>
          <p:nvPr/>
        </p:nvCxnSpPr>
        <p:spPr>
          <a:xfrm>
            <a:off x="4359773" y="3579388"/>
            <a:ext cx="14314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B0C3725-CB9B-6B4E-57B0-FCA7FD55743D}"/>
              </a:ext>
            </a:extLst>
          </p:cNvPr>
          <p:cNvSpPr/>
          <p:nvPr/>
        </p:nvSpPr>
        <p:spPr>
          <a:xfrm>
            <a:off x="5142830" y="3072565"/>
            <a:ext cx="1399525"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+2.1% Idle</a:t>
            </a:r>
          </a:p>
        </p:txBody>
      </p:sp>
      <p:sp>
        <p:nvSpPr>
          <p:cNvPr id="34" name="Rectangle 33">
            <a:extLst>
              <a:ext uri="{FF2B5EF4-FFF2-40B4-BE49-F238E27FC236}">
                <a16:creationId xmlns:a16="http://schemas.microsoft.com/office/drawing/2014/main" id="{8A0A2BFE-249C-FBFA-417E-5F2E52C723B3}"/>
              </a:ext>
            </a:extLst>
          </p:cNvPr>
          <p:cNvSpPr/>
          <p:nvPr/>
        </p:nvSpPr>
        <p:spPr>
          <a:xfrm>
            <a:off x="5146566" y="2817489"/>
            <a:ext cx="1194600"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-3.5% $</a:t>
            </a:r>
          </a:p>
        </p:txBody>
      </p:sp>
      <p:cxnSp>
        <p:nvCxnSpPr>
          <p:cNvPr id="35" name="Straight Arrow Connector 34">
            <a:extLst>
              <a:ext uri="{FF2B5EF4-FFF2-40B4-BE49-F238E27FC236}">
                <a16:creationId xmlns:a16="http://schemas.microsoft.com/office/drawing/2014/main" id="{7C61BE43-9678-F97A-043C-207078E79772}"/>
              </a:ext>
            </a:extLst>
          </p:cNvPr>
          <p:cNvCxnSpPr>
            <a:cxnSpLocks/>
          </p:cNvCxnSpPr>
          <p:nvPr/>
        </p:nvCxnSpPr>
        <p:spPr>
          <a:xfrm>
            <a:off x="4919820" y="3579388"/>
            <a:ext cx="0" cy="1176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E4CCB8F-E6D1-93A1-796B-13CBA366FC43}"/>
              </a:ext>
            </a:extLst>
          </p:cNvPr>
          <p:cNvSpPr/>
          <p:nvPr/>
        </p:nvSpPr>
        <p:spPr>
          <a:xfrm>
            <a:off x="3557202" y="5157220"/>
            <a:ext cx="1399525" cy="369332"/>
          </a:xfrm>
          <a:prstGeom prst="rect">
            <a:avLst/>
          </a:prstGeom>
        </p:spPr>
        <p:txBody>
          <a:bodyPr wrap="square">
            <a:spAutoFit/>
          </a:bodyPr>
          <a:lstStyle/>
          <a:p>
            <a:pPr lvl="0" algn="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+3.3% Idle</a:t>
            </a:r>
          </a:p>
        </p:txBody>
      </p:sp>
      <p:sp>
        <p:nvSpPr>
          <p:cNvPr id="37" name="Rectangle 36">
            <a:extLst>
              <a:ext uri="{FF2B5EF4-FFF2-40B4-BE49-F238E27FC236}">
                <a16:creationId xmlns:a16="http://schemas.microsoft.com/office/drawing/2014/main" id="{CCFD101A-EFA9-83E4-9A69-DB7161B8255B}"/>
              </a:ext>
            </a:extLst>
          </p:cNvPr>
          <p:cNvSpPr/>
          <p:nvPr/>
        </p:nvSpPr>
        <p:spPr>
          <a:xfrm>
            <a:off x="3762126" y="4902144"/>
            <a:ext cx="1194600" cy="369332"/>
          </a:xfrm>
          <a:prstGeom prst="rect">
            <a:avLst/>
          </a:prstGeom>
        </p:spPr>
        <p:txBody>
          <a:bodyPr wrap="square">
            <a:spAutoFit/>
          </a:bodyPr>
          <a:lstStyle/>
          <a:p>
            <a:pPr lvl="0" algn="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 $</a:t>
            </a:r>
          </a:p>
        </p:txBody>
      </p:sp>
      <p:cxnSp>
        <p:nvCxnSpPr>
          <p:cNvPr id="38" name="Straight Arrow Connector 37">
            <a:extLst>
              <a:ext uri="{FF2B5EF4-FFF2-40B4-BE49-F238E27FC236}">
                <a16:creationId xmlns:a16="http://schemas.microsoft.com/office/drawing/2014/main" id="{3B436A7A-DE03-167C-77FA-077E349231DD}"/>
              </a:ext>
            </a:extLst>
          </p:cNvPr>
          <p:cNvCxnSpPr>
            <a:cxnSpLocks/>
          </p:cNvCxnSpPr>
          <p:nvPr/>
        </p:nvCxnSpPr>
        <p:spPr>
          <a:xfrm>
            <a:off x="4937045" y="3615483"/>
            <a:ext cx="542823" cy="7277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E5E2141-BEE8-5301-04FD-B3FEB22E8FD9}"/>
              </a:ext>
            </a:extLst>
          </p:cNvPr>
          <p:cNvSpPr/>
          <p:nvPr/>
        </p:nvSpPr>
        <p:spPr>
          <a:xfrm>
            <a:off x="5490486" y="5136398"/>
            <a:ext cx="1399525" cy="369332"/>
          </a:xfrm>
          <a:prstGeom prst="rect">
            <a:avLst/>
          </a:prstGeom>
        </p:spPr>
        <p:txBody>
          <a:bodyPr wrap="square">
            <a:spAutoFit/>
          </a:bodyPr>
          <a:lstStyle/>
          <a:p>
            <a:pPr lvl="0"/>
            <a:r>
              <a:rPr lang="en-US"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+7% Idle</a:t>
            </a:r>
          </a:p>
        </p:txBody>
      </p:sp>
      <p:sp>
        <p:nvSpPr>
          <p:cNvPr id="40" name="Rectangle 39">
            <a:extLst>
              <a:ext uri="{FF2B5EF4-FFF2-40B4-BE49-F238E27FC236}">
                <a16:creationId xmlns:a16="http://schemas.microsoft.com/office/drawing/2014/main" id="{A07BC730-B5D3-D20F-43F9-B33EF9F05682}"/>
              </a:ext>
            </a:extLst>
          </p:cNvPr>
          <p:cNvSpPr/>
          <p:nvPr/>
        </p:nvSpPr>
        <p:spPr>
          <a:xfrm>
            <a:off x="5652845" y="4877932"/>
            <a:ext cx="1194600" cy="369332"/>
          </a:xfrm>
          <a:prstGeom prst="rect">
            <a:avLst/>
          </a:prstGeom>
        </p:spPr>
        <p:txBody>
          <a:bodyPr wrap="square">
            <a:spAutoFit/>
          </a:bodyPr>
          <a:lstStyle/>
          <a:p>
            <a:pPr lvl="0"/>
            <a:r>
              <a:rPr lang="en-US"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-1.2% $</a:t>
            </a:r>
          </a:p>
        </p:txBody>
      </p:sp>
      <p:sp>
        <p:nvSpPr>
          <p:cNvPr id="41" name="Rectangle 40">
            <a:extLst>
              <a:ext uri="{FF2B5EF4-FFF2-40B4-BE49-F238E27FC236}">
                <a16:creationId xmlns:a16="http://schemas.microsoft.com/office/drawing/2014/main" id="{6A7050E3-3B92-A82A-8595-F8D897B9399B}"/>
              </a:ext>
            </a:extLst>
          </p:cNvPr>
          <p:cNvSpPr/>
          <p:nvPr/>
        </p:nvSpPr>
        <p:spPr>
          <a:xfrm>
            <a:off x="2365001" y="7234486"/>
            <a:ext cx="2634656"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-13.5% switch</a:t>
            </a:r>
          </a:p>
        </p:txBody>
      </p:sp>
      <p:sp>
        <p:nvSpPr>
          <p:cNvPr id="44" name="Rectangle 43">
            <a:extLst>
              <a:ext uri="{FF2B5EF4-FFF2-40B4-BE49-F238E27FC236}">
                <a16:creationId xmlns:a16="http://schemas.microsoft.com/office/drawing/2014/main" id="{386B9140-7162-1394-EFD1-2CAD46BEA329}"/>
              </a:ext>
            </a:extLst>
          </p:cNvPr>
          <p:cNvSpPr/>
          <p:nvPr/>
        </p:nvSpPr>
        <p:spPr>
          <a:xfrm>
            <a:off x="4894479" y="7189010"/>
            <a:ext cx="1680039" cy="338554"/>
          </a:xfrm>
          <a:prstGeom prst="rect">
            <a:avLst/>
          </a:prstGeom>
        </p:spPr>
        <p:txBody>
          <a:bodyPr wrap="square">
            <a:spAutoFit/>
          </a:bodyPr>
          <a:lstStyle/>
          <a:p>
            <a:pPr lvl="0" algn="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-16.8% switch</a:t>
            </a:r>
          </a:p>
        </p:txBody>
      </p:sp>
      <p:sp>
        <p:nvSpPr>
          <p:cNvPr id="3" name="TextBox 2">
            <a:extLst>
              <a:ext uri="{FF2B5EF4-FFF2-40B4-BE49-F238E27FC236}">
                <a16:creationId xmlns:a16="http://schemas.microsoft.com/office/drawing/2014/main" id="{FD7B9936-69F2-E142-A3E3-795FC7FEA491}"/>
              </a:ext>
            </a:extLst>
          </p:cNvPr>
          <p:cNvSpPr txBox="1"/>
          <p:nvPr/>
        </p:nvSpPr>
        <p:spPr>
          <a:xfrm>
            <a:off x="6781806" y="2580122"/>
            <a:ext cx="2002756" cy="1723549"/>
          </a:xfrm>
          <a:prstGeom prst="rect">
            <a:avLst/>
          </a:prstGeom>
          <a:noFill/>
        </p:spPr>
        <p:txBody>
          <a:bodyPr wrap="square">
            <a:spAutoFit/>
          </a:bodyPr>
          <a:lstStyle/>
          <a:p>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Drivers: </a:t>
            </a: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“Not really. </a:t>
            </a:r>
            <a:r>
              <a:rPr lang="en-US" sz="1600" i="1"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Too many drivers. Too much idle time.”</a:t>
            </a:r>
          </a:p>
          <a:p>
            <a:endPar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1600"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Fares not necessarily higher </a:t>
            </a: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(3-5%) </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000" dirty="0">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(Parrott, Reich 2018)</a:t>
            </a:r>
            <a:endParaRPr lang="en-US" sz="1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 name="TextBox 1">
            <a:hlinkClick r:id="rId3" action="ppaction://hlinksldjump"/>
            <a:extLst>
              <a:ext uri="{FF2B5EF4-FFF2-40B4-BE49-F238E27FC236}">
                <a16:creationId xmlns:a16="http://schemas.microsoft.com/office/drawing/2014/main" id="{960C5D99-2970-4C7C-92FF-E34209B15B31}"/>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4" name="TextBox 3">
            <a:hlinkClick r:id="rId4" action="ppaction://hlinksldjump"/>
            <a:extLst>
              <a:ext uri="{FF2B5EF4-FFF2-40B4-BE49-F238E27FC236}">
                <a16:creationId xmlns:a16="http://schemas.microsoft.com/office/drawing/2014/main" id="{1DED60B6-A53C-1ABC-11F5-AEEFAC59BE13}"/>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5" name="TextBox 4">
            <a:hlinkClick r:id="rId5" action="ppaction://hlinksldjump"/>
            <a:extLst>
              <a:ext uri="{FF2B5EF4-FFF2-40B4-BE49-F238E27FC236}">
                <a16:creationId xmlns:a16="http://schemas.microsoft.com/office/drawing/2014/main" id="{62A2AF8D-A5AD-5F54-C5C5-5DBBD2E558CE}"/>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6" name="TextBox 5">
            <a:hlinkClick r:id="rId6" action="ppaction://hlinksldjump"/>
            <a:extLst>
              <a:ext uri="{FF2B5EF4-FFF2-40B4-BE49-F238E27FC236}">
                <a16:creationId xmlns:a16="http://schemas.microsoft.com/office/drawing/2014/main" id="{7207E854-5E75-AFA8-2F52-E1F2534684B0}"/>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31544405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0E3C2195-1715-6C40-ACD5-1C057A5E144A}"/>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9" name="Rectangle 8">
            <a:extLst>
              <a:ext uri="{FF2B5EF4-FFF2-40B4-BE49-F238E27FC236}">
                <a16:creationId xmlns:a16="http://schemas.microsoft.com/office/drawing/2014/main" id="{E704600B-15B2-1C44-AEFC-E0196485BD8C}"/>
              </a:ext>
            </a:extLst>
          </p:cNvPr>
          <p:cNvSpPr/>
          <p:nvPr/>
        </p:nvSpPr>
        <p:spPr>
          <a:xfrm>
            <a:off x="3517754" y="4237703"/>
            <a:ext cx="1582994" cy="158299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D895B7-0206-B648-AB6F-C4BF1878C091}"/>
              </a:ext>
            </a:extLst>
          </p:cNvPr>
          <p:cNvSpPr/>
          <p:nvPr/>
        </p:nvSpPr>
        <p:spPr>
          <a:xfrm>
            <a:off x="5100748" y="4237703"/>
            <a:ext cx="1582994" cy="158299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0C7286E-1AE7-0F4F-86A2-3B688BC57882}"/>
              </a:ext>
            </a:extLst>
          </p:cNvPr>
          <p:cNvSpPr/>
          <p:nvPr/>
        </p:nvSpPr>
        <p:spPr>
          <a:xfrm>
            <a:off x="3563571" y="1899463"/>
            <a:ext cx="3074353"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Competitor adopting the rules?</a:t>
            </a:r>
          </a:p>
        </p:txBody>
      </p:sp>
      <p:sp>
        <p:nvSpPr>
          <p:cNvPr id="12" name="Rectangle 11">
            <a:extLst>
              <a:ext uri="{FF2B5EF4-FFF2-40B4-BE49-F238E27FC236}">
                <a16:creationId xmlns:a16="http://schemas.microsoft.com/office/drawing/2014/main" id="{9100AB04-1144-D043-B672-8FD68B67D809}"/>
              </a:ext>
            </a:extLst>
          </p:cNvPr>
          <p:cNvSpPr/>
          <p:nvPr/>
        </p:nvSpPr>
        <p:spPr>
          <a:xfrm>
            <a:off x="-302278" y="3822204"/>
            <a:ext cx="3074353" cy="830997"/>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Focal firm</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rPr>
              <a:t>(for their hourly-paid drivers)</a:t>
            </a:r>
            <a:endPar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3" name="Rectangle 12">
            <a:extLst>
              <a:ext uri="{FF2B5EF4-FFF2-40B4-BE49-F238E27FC236}">
                <a16:creationId xmlns:a16="http://schemas.microsoft.com/office/drawing/2014/main" id="{D1533DBB-DAAF-5146-8988-057D0B2A56CF}"/>
              </a:ext>
            </a:extLst>
          </p:cNvPr>
          <p:cNvSpPr/>
          <p:nvPr/>
        </p:nvSpPr>
        <p:spPr>
          <a:xfrm>
            <a:off x="2646028" y="3276929"/>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14" name="Rectangle 13">
            <a:extLst>
              <a:ext uri="{FF2B5EF4-FFF2-40B4-BE49-F238E27FC236}">
                <a16:creationId xmlns:a16="http://schemas.microsoft.com/office/drawing/2014/main" id="{DA92659F-85D7-CE44-A7ED-0079466A3CD2}"/>
              </a:ext>
            </a:extLst>
          </p:cNvPr>
          <p:cNvSpPr/>
          <p:nvPr/>
        </p:nvSpPr>
        <p:spPr>
          <a:xfrm>
            <a:off x="2646028" y="4859923"/>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25" name="Rectangle 24">
            <a:extLst>
              <a:ext uri="{FF2B5EF4-FFF2-40B4-BE49-F238E27FC236}">
                <a16:creationId xmlns:a16="http://schemas.microsoft.com/office/drawing/2014/main" id="{73DE401A-4B60-D34D-AFDC-F93642293F33}"/>
              </a:ext>
            </a:extLst>
          </p:cNvPr>
          <p:cNvSpPr/>
          <p:nvPr/>
        </p:nvSpPr>
        <p:spPr>
          <a:xfrm>
            <a:off x="3744651" y="4332830"/>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“Reverse”</a:t>
            </a:r>
          </a:p>
        </p:txBody>
      </p:sp>
      <p:sp>
        <p:nvSpPr>
          <p:cNvPr id="26" name="Rectangle 25">
            <a:extLst>
              <a:ext uri="{FF2B5EF4-FFF2-40B4-BE49-F238E27FC236}">
                <a16:creationId xmlns:a16="http://schemas.microsoft.com/office/drawing/2014/main" id="{8B232690-5E17-0E4E-AAD1-E433452143CC}"/>
              </a:ext>
            </a:extLst>
          </p:cNvPr>
          <p:cNvSpPr/>
          <p:nvPr/>
        </p:nvSpPr>
        <p:spPr>
          <a:xfrm>
            <a:off x="5340200" y="4342281"/>
            <a:ext cx="1103181" cy="338554"/>
          </a:xfrm>
          <a:prstGeom prst="rect">
            <a:avLst/>
          </a:prstGeom>
        </p:spPr>
        <p:txBody>
          <a:bodyPr wrap="square">
            <a:spAutoFit/>
          </a:bodyPr>
          <a:lstStyle/>
          <a:p>
            <a:pPr lvl="0"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“Universal”</a:t>
            </a:r>
          </a:p>
        </p:txBody>
      </p:sp>
      <p:sp>
        <p:nvSpPr>
          <p:cNvPr id="24" name="Rectangle 23">
            <a:extLst>
              <a:ext uri="{FF2B5EF4-FFF2-40B4-BE49-F238E27FC236}">
                <a16:creationId xmlns:a16="http://schemas.microsoft.com/office/drawing/2014/main" id="{CEA88E2B-7427-5F41-90A1-5C05F18A35E0}"/>
              </a:ext>
            </a:extLst>
          </p:cNvPr>
          <p:cNvSpPr/>
          <p:nvPr/>
        </p:nvSpPr>
        <p:spPr>
          <a:xfrm>
            <a:off x="3517755" y="2654709"/>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18B88A3-FDCF-3145-8B0C-4BBA46B33DD1}"/>
              </a:ext>
            </a:extLst>
          </p:cNvPr>
          <p:cNvSpPr/>
          <p:nvPr/>
        </p:nvSpPr>
        <p:spPr>
          <a:xfrm>
            <a:off x="5100748" y="2654709"/>
            <a:ext cx="1582994" cy="15829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6110F3A-95D3-6646-85F1-8BD154256490}"/>
              </a:ext>
            </a:extLst>
          </p:cNvPr>
          <p:cNvSpPr/>
          <p:nvPr/>
        </p:nvSpPr>
        <p:spPr>
          <a:xfrm>
            <a:off x="4011560"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9" name="Rectangle 28">
            <a:extLst>
              <a:ext uri="{FF2B5EF4-FFF2-40B4-BE49-F238E27FC236}">
                <a16:creationId xmlns:a16="http://schemas.microsoft.com/office/drawing/2014/main" id="{37F8A260-A2D5-2842-8779-24F5B022B7FE}"/>
              </a:ext>
            </a:extLst>
          </p:cNvPr>
          <p:cNvSpPr/>
          <p:nvPr/>
        </p:nvSpPr>
        <p:spPr>
          <a:xfrm>
            <a:off x="5548116"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0" name="Rectangle 29">
            <a:extLst>
              <a:ext uri="{FF2B5EF4-FFF2-40B4-BE49-F238E27FC236}">
                <a16:creationId xmlns:a16="http://schemas.microsoft.com/office/drawing/2014/main" id="{8BFCB1BE-EDE9-A143-9357-4D6095D92D3E}"/>
              </a:ext>
            </a:extLst>
          </p:cNvPr>
          <p:cNvSpPr/>
          <p:nvPr/>
        </p:nvSpPr>
        <p:spPr>
          <a:xfrm>
            <a:off x="3744651" y="3822277"/>
            <a:ext cx="1103181" cy="584775"/>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“Pre-2019”</a:t>
            </a:r>
          </a:p>
        </p:txBody>
      </p:sp>
      <p:sp>
        <p:nvSpPr>
          <p:cNvPr id="31" name="Rectangle 30">
            <a:extLst>
              <a:ext uri="{FF2B5EF4-FFF2-40B4-BE49-F238E27FC236}">
                <a16:creationId xmlns:a16="http://schemas.microsoft.com/office/drawing/2014/main" id="{6574FF0C-B8EE-1342-AB66-712F41AE06A5}"/>
              </a:ext>
            </a:extLst>
          </p:cNvPr>
          <p:cNvSpPr/>
          <p:nvPr/>
        </p:nvSpPr>
        <p:spPr>
          <a:xfrm>
            <a:off x="5340200" y="3822277"/>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“Current”</a:t>
            </a:r>
          </a:p>
        </p:txBody>
      </p:sp>
      <p:cxnSp>
        <p:nvCxnSpPr>
          <p:cNvPr id="32" name="Straight Arrow Connector 31">
            <a:extLst>
              <a:ext uri="{FF2B5EF4-FFF2-40B4-BE49-F238E27FC236}">
                <a16:creationId xmlns:a16="http://schemas.microsoft.com/office/drawing/2014/main" id="{B11276C4-5197-1E40-8079-F8FFDEB37A48}"/>
              </a:ext>
            </a:extLst>
          </p:cNvPr>
          <p:cNvCxnSpPr>
            <a:cxnSpLocks/>
          </p:cNvCxnSpPr>
          <p:nvPr/>
        </p:nvCxnSpPr>
        <p:spPr>
          <a:xfrm>
            <a:off x="4359773" y="3579388"/>
            <a:ext cx="14314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3EF9E28-A6CA-1441-90C7-C59C36C42D98}"/>
              </a:ext>
            </a:extLst>
          </p:cNvPr>
          <p:cNvSpPr/>
          <p:nvPr/>
        </p:nvSpPr>
        <p:spPr>
          <a:xfrm>
            <a:off x="5142830" y="3072565"/>
            <a:ext cx="1399525"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+2.1% Idle</a:t>
            </a:r>
          </a:p>
        </p:txBody>
      </p:sp>
      <p:sp>
        <p:nvSpPr>
          <p:cNvPr id="34" name="Rectangle 33">
            <a:extLst>
              <a:ext uri="{FF2B5EF4-FFF2-40B4-BE49-F238E27FC236}">
                <a16:creationId xmlns:a16="http://schemas.microsoft.com/office/drawing/2014/main" id="{DD491C7E-DB83-6446-8410-897575711BDF}"/>
              </a:ext>
            </a:extLst>
          </p:cNvPr>
          <p:cNvSpPr/>
          <p:nvPr/>
        </p:nvSpPr>
        <p:spPr>
          <a:xfrm>
            <a:off x="5146566" y="2817489"/>
            <a:ext cx="1194600"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-3.5% $</a:t>
            </a:r>
          </a:p>
        </p:txBody>
      </p:sp>
      <p:cxnSp>
        <p:nvCxnSpPr>
          <p:cNvPr id="35" name="Straight Arrow Connector 34">
            <a:extLst>
              <a:ext uri="{FF2B5EF4-FFF2-40B4-BE49-F238E27FC236}">
                <a16:creationId xmlns:a16="http://schemas.microsoft.com/office/drawing/2014/main" id="{AC5EA027-22CA-C244-8E5D-1418ACFECEF9}"/>
              </a:ext>
            </a:extLst>
          </p:cNvPr>
          <p:cNvCxnSpPr>
            <a:cxnSpLocks/>
          </p:cNvCxnSpPr>
          <p:nvPr/>
        </p:nvCxnSpPr>
        <p:spPr>
          <a:xfrm>
            <a:off x="4919820" y="3579388"/>
            <a:ext cx="0" cy="1176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54513895-E749-5E4A-BCA6-A852A96D107C}"/>
              </a:ext>
            </a:extLst>
          </p:cNvPr>
          <p:cNvSpPr/>
          <p:nvPr/>
        </p:nvSpPr>
        <p:spPr>
          <a:xfrm>
            <a:off x="3557202" y="5157220"/>
            <a:ext cx="1399525" cy="369332"/>
          </a:xfrm>
          <a:prstGeom prst="rect">
            <a:avLst/>
          </a:prstGeom>
        </p:spPr>
        <p:txBody>
          <a:bodyPr wrap="square">
            <a:spAutoFit/>
          </a:bodyPr>
          <a:lstStyle/>
          <a:p>
            <a:pPr lvl="0" algn="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+3.3% Idle</a:t>
            </a:r>
          </a:p>
        </p:txBody>
      </p:sp>
      <p:sp>
        <p:nvSpPr>
          <p:cNvPr id="37" name="Rectangle 36">
            <a:extLst>
              <a:ext uri="{FF2B5EF4-FFF2-40B4-BE49-F238E27FC236}">
                <a16:creationId xmlns:a16="http://schemas.microsoft.com/office/drawing/2014/main" id="{FB292ED4-F001-5E4F-A9DA-91AFE2715A4E}"/>
              </a:ext>
            </a:extLst>
          </p:cNvPr>
          <p:cNvSpPr/>
          <p:nvPr/>
        </p:nvSpPr>
        <p:spPr>
          <a:xfrm>
            <a:off x="3762126" y="4902144"/>
            <a:ext cx="1194600" cy="369332"/>
          </a:xfrm>
          <a:prstGeom prst="rect">
            <a:avLst/>
          </a:prstGeom>
        </p:spPr>
        <p:txBody>
          <a:bodyPr wrap="square">
            <a:spAutoFit/>
          </a:bodyPr>
          <a:lstStyle/>
          <a:p>
            <a:pPr lvl="0" algn="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 $</a:t>
            </a:r>
          </a:p>
        </p:txBody>
      </p:sp>
      <p:cxnSp>
        <p:nvCxnSpPr>
          <p:cNvPr id="38" name="Straight Arrow Connector 37">
            <a:extLst>
              <a:ext uri="{FF2B5EF4-FFF2-40B4-BE49-F238E27FC236}">
                <a16:creationId xmlns:a16="http://schemas.microsoft.com/office/drawing/2014/main" id="{02DFC701-D6C2-9846-B2FD-4E4044631E4A}"/>
              </a:ext>
            </a:extLst>
          </p:cNvPr>
          <p:cNvCxnSpPr>
            <a:cxnSpLocks/>
          </p:cNvCxnSpPr>
          <p:nvPr/>
        </p:nvCxnSpPr>
        <p:spPr>
          <a:xfrm>
            <a:off x="4937045" y="3615483"/>
            <a:ext cx="542823" cy="7277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4F5B5E5-6FE0-FF4E-8128-50806F7A116A}"/>
              </a:ext>
            </a:extLst>
          </p:cNvPr>
          <p:cNvSpPr/>
          <p:nvPr/>
        </p:nvSpPr>
        <p:spPr>
          <a:xfrm>
            <a:off x="5490486" y="5136398"/>
            <a:ext cx="1399525" cy="369332"/>
          </a:xfrm>
          <a:prstGeom prst="rect">
            <a:avLst/>
          </a:prstGeom>
        </p:spPr>
        <p:txBody>
          <a:bodyPr wrap="square">
            <a:spAutoFit/>
          </a:bodyPr>
          <a:lstStyle/>
          <a:p>
            <a:pPr lvl="0"/>
            <a:r>
              <a:rPr lang="en-US"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+7% Idle</a:t>
            </a:r>
          </a:p>
        </p:txBody>
      </p:sp>
      <p:sp>
        <p:nvSpPr>
          <p:cNvPr id="40" name="Rectangle 39">
            <a:extLst>
              <a:ext uri="{FF2B5EF4-FFF2-40B4-BE49-F238E27FC236}">
                <a16:creationId xmlns:a16="http://schemas.microsoft.com/office/drawing/2014/main" id="{7BCBA543-B2E5-B142-B5E9-C1B9EAC29678}"/>
              </a:ext>
            </a:extLst>
          </p:cNvPr>
          <p:cNvSpPr/>
          <p:nvPr/>
        </p:nvSpPr>
        <p:spPr>
          <a:xfrm>
            <a:off x="5652845" y="4877932"/>
            <a:ext cx="1194600" cy="369332"/>
          </a:xfrm>
          <a:prstGeom prst="rect">
            <a:avLst/>
          </a:prstGeom>
        </p:spPr>
        <p:txBody>
          <a:bodyPr wrap="square">
            <a:spAutoFit/>
          </a:bodyPr>
          <a:lstStyle/>
          <a:p>
            <a:pPr lvl="0"/>
            <a:r>
              <a:rPr lang="en-US"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-1.2% $</a:t>
            </a:r>
          </a:p>
        </p:txBody>
      </p:sp>
      <p:sp>
        <p:nvSpPr>
          <p:cNvPr id="41" name="Rectangle 40">
            <a:extLst>
              <a:ext uri="{FF2B5EF4-FFF2-40B4-BE49-F238E27FC236}">
                <a16:creationId xmlns:a16="http://schemas.microsoft.com/office/drawing/2014/main" id="{8C2A110B-F0DA-5B46-A81D-E94756147A56}"/>
              </a:ext>
            </a:extLst>
          </p:cNvPr>
          <p:cNvSpPr/>
          <p:nvPr/>
        </p:nvSpPr>
        <p:spPr>
          <a:xfrm>
            <a:off x="2365001" y="7234486"/>
            <a:ext cx="2634656"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-13.5% switch</a:t>
            </a:r>
          </a:p>
        </p:txBody>
      </p:sp>
      <p:sp>
        <p:nvSpPr>
          <p:cNvPr id="44" name="Rectangle 43">
            <a:extLst>
              <a:ext uri="{FF2B5EF4-FFF2-40B4-BE49-F238E27FC236}">
                <a16:creationId xmlns:a16="http://schemas.microsoft.com/office/drawing/2014/main" id="{CB9A1FE2-DC21-6A48-BD19-319BCF97E554}"/>
              </a:ext>
            </a:extLst>
          </p:cNvPr>
          <p:cNvSpPr/>
          <p:nvPr/>
        </p:nvSpPr>
        <p:spPr>
          <a:xfrm>
            <a:off x="4894479" y="7189010"/>
            <a:ext cx="1680039" cy="338554"/>
          </a:xfrm>
          <a:prstGeom prst="rect">
            <a:avLst/>
          </a:prstGeom>
        </p:spPr>
        <p:txBody>
          <a:bodyPr wrap="square">
            <a:spAutoFit/>
          </a:bodyPr>
          <a:lstStyle/>
          <a:p>
            <a:pPr lvl="0" algn="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-16.8% switch</a:t>
            </a:r>
          </a:p>
        </p:txBody>
      </p:sp>
      <p:sp>
        <p:nvSpPr>
          <p:cNvPr id="3" name="TextBox 2">
            <a:extLst>
              <a:ext uri="{FF2B5EF4-FFF2-40B4-BE49-F238E27FC236}">
                <a16:creationId xmlns:a16="http://schemas.microsoft.com/office/drawing/2014/main" id="{5BF9F59B-2812-B06F-4FC9-623894651FC5}"/>
              </a:ext>
            </a:extLst>
          </p:cNvPr>
          <p:cNvSpPr txBox="1"/>
          <p:nvPr/>
        </p:nvSpPr>
        <p:spPr>
          <a:xfrm>
            <a:off x="6781806" y="2580122"/>
            <a:ext cx="2002756" cy="1723549"/>
          </a:xfrm>
          <a:prstGeom prst="rect">
            <a:avLst/>
          </a:prstGeom>
          <a:noFill/>
        </p:spPr>
        <p:txBody>
          <a:bodyPr wrap="square">
            <a:spAutoFit/>
          </a:bodyPr>
          <a:lstStyle/>
          <a:p>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Drivers: </a:t>
            </a: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“Not really. </a:t>
            </a:r>
            <a:r>
              <a:rPr lang="en-US" sz="1600" i="1"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Too many drivers. Too much idle time.”</a:t>
            </a:r>
          </a:p>
          <a:p>
            <a:endPar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1600"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Fares not necessarily higher </a:t>
            </a: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(3-5%) </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000" dirty="0">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(Parrott, Reich 2018)</a:t>
            </a:r>
            <a:endParaRPr lang="en-US" sz="1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TextBox 3">
            <a:hlinkClick r:id="rId3" action="ppaction://hlinksldjump"/>
            <a:extLst>
              <a:ext uri="{FF2B5EF4-FFF2-40B4-BE49-F238E27FC236}">
                <a16:creationId xmlns:a16="http://schemas.microsoft.com/office/drawing/2014/main" id="{3E176486-767E-9065-16C3-7A435B0C15E8}"/>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5" name="TextBox 4">
            <a:hlinkClick r:id="rId4" action="ppaction://hlinksldjump"/>
            <a:extLst>
              <a:ext uri="{FF2B5EF4-FFF2-40B4-BE49-F238E27FC236}">
                <a16:creationId xmlns:a16="http://schemas.microsoft.com/office/drawing/2014/main" id="{660E7330-EABA-A082-000F-BF45A1774BEE}"/>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6" name="TextBox 5">
            <a:hlinkClick r:id="rId5" action="ppaction://hlinksldjump"/>
            <a:extLst>
              <a:ext uri="{FF2B5EF4-FFF2-40B4-BE49-F238E27FC236}">
                <a16:creationId xmlns:a16="http://schemas.microsoft.com/office/drawing/2014/main" id="{D82AF427-F0BC-89EF-B29B-C081DA0A7086}"/>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8" name="TextBox 7">
            <a:hlinkClick r:id="rId6" action="ppaction://hlinksldjump"/>
            <a:extLst>
              <a:ext uri="{FF2B5EF4-FFF2-40B4-BE49-F238E27FC236}">
                <a16:creationId xmlns:a16="http://schemas.microsoft.com/office/drawing/2014/main" id="{109B6076-D931-0777-8D25-0A1DD0D73272}"/>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214696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p:bldP spid="25" grpId="0"/>
      <p:bldP spid="26" grpId="0"/>
      <p:bldP spid="27" grpId="0" animBg="1"/>
      <p:bldP spid="29" grpId="0"/>
      <p:bldP spid="31" grpId="0"/>
      <p:bldP spid="33" grpId="0"/>
      <p:bldP spid="34" grpId="0"/>
      <p:bldP spid="36" grpId="0"/>
      <p:bldP spid="37" grpId="0"/>
      <p:bldP spid="39" grpId="0"/>
      <p:bldP spid="40" grpId="0"/>
      <p:bldP spid="3" grpId="0"/>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E2A8C2D-5036-E6B9-EFA4-258267F841BC}"/>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E1471B1-6868-8BDA-88D3-F9558270F91E}"/>
              </a:ext>
            </a:extLst>
          </p:cNvPr>
          <p:cNvSpPr txBox="1">
            <a:spLocks/>
          </p:cNvSpPr>
          <p:nvPr/>
        </p:nvSpPr>
        <p:spPr>
          <a:xfrm>
            <a:off x="628650" y="-1302925"/>
            <a:ext cx="7886700" cy="17853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Overall, drivers should earn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$17.22+ per hour</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of working</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Must be paid at least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($1.088 x miles + $0.495 x minutes)</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/trip</a:t>
            </a:r>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2" name="Picture 1">
            <a:extLst>
              <a:ext uri="{FF2B5EF4-FFF2-40B4-BE49-F238E27FC236}">
                <a16:creationId xmlns:a16="http://schemas.microsoft.com/office/drawing/2014/main" id="{DC6D21D0-2A19-9412-F9C3-745A899A22F4}"/>
              </a:ext>
            </a:extLst>
          </p:cNvPr>
          <p:cNvPicPr>
            <a:picLocks noChangeAspect="1"/>
          </p:cNvPicPr>
          <p:nvPr/>
        </p:nvPicPr>
        <p:blipFill>
          <a:blip r:embed="rId3"/>
          <a:stretch>
            <a:fillRect/>
          </a:stretch>
        </p:blipFill>
        <p:spPr>
          <a:xfrm>
            <a:off x="2135317" y="8040699"/>
            <a:ext cx="4873363" cy="3698394"/>
          </a:xfrm>
          <a:prstGeom prst="rect">
            <a:avLst/>
          </a:prstGeom>
        </p:spPr>
      </p:pic>
      <p:pic>
        <p:nvPicPr>
          <p:cNvPr id="8" name="Picture 7">
            <a:extLst>
              <a:ext uri="{FF2B5EF4-FFF2-40B4-BE49-F238E27FC236}">
                <a16:creationId xmlns:a16="http://schemas.microsoft.com/office/drawing/2014/main" id="{D5CC1EC3-A57C-0D7C-09B7-237AD8AF1B48}"/>
              </a:ext>
            </a:extLst>
          </p:cNvPr>
          <p:cNvPicPr>
            <a:picLocks noChangeAspect="1"/>
          </p:cNvPicPr>
          <p:nvPr/>
        </p:nvPicPr>
        <p:blipFill>
          <a:blip r:embed="rId4"/>
          <a:stretch>
            <a:fillRect/>
          </a:stretch>
        </p:blipFill>
        <p:spPr>
          <a:xfrm>
            <a:off x="1039091" y="1776250"/>
            <a:ext cx="7065818" cy="2487697"/>
          </a:xfrm>
          <a:prstGeom prst="rect">
            <a:avLst/>
          </a:prstGeom>
        </p:spPr>
      </p:pic>
      <p:sp>
        <p:nvSpPr>
          <p:cNvPr id="3" name="Rectangle 2">
            <a:extLst>
              <a:ext uri="{FF2B5EF4-FFF2-40B4-BE49-F238E27FC236}">
                <a16:creationId xmlns:a16="http://schemas.microsoft.com/office/drawing/2014/main" id="{2289E2A3-F355-4293-CDE5-19499958295B}"/>
              </a:ext>
            </a:extLst>
          </p:cNvPr>
          <p:cNvSpPr/>
          <p:nvPr/>
        </p:nvSpPr>
        <p:spPr>
          <a:xfrm>
            <a:off x="2371536" y="4516772"/>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AD8B70E-A84A-F1BB-7704-411E09E3575F}"/>
              </a:ext>
            </a:extLst>
          </p:cNvPr>
          <p:cNvSpPr/>
          <p:nvPr/>
        </p:nvSpPr>
        <p:spPr>
          <a:xfrm>
            <a:off x="3954529" y="4516772"/>
            <a:ext cx="1582994" cy="15829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530677E-3135-6F14-DAAA-DD144499B620}"/>
              </a:ext>
            </a:extLst>
          </p:cNvPr>
          <p:cNvSpPr/>
          <p:nvPr/>
        </p:nvSpPr>
        <p:spPr>
          <a:xfrm>
            <a:off x="2598432" y="5684340"/>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Before</a:t>
            </a:r>
          </a:p>
        </p:txBody>
      </p:sp>
      <p:sp>
        <p:nvSpPr>
          <p:cNvPr id="10" name="Rectangle 9">
            <a:extLst>
              <a:ext uri="{FF2B5EF4-FFF2-40B4-BE49-F238E27FC236}">
                <a16:creationId xmlns:a16="http://schemas.microsoft.com/office/drawing/2014/main" id="{939628DA-0A06-64B0-74F5-7A18CBF312B5}"/>
              </a:ext>
            </a:extLst>
          </p:cNvPr>
          <p:cNvSpPr/>
          <p:nvPr/>
        </p:nvSpPr>
        <p:spPr>
          <a:xfrm>
            <a:off x="4193981" y="5684340"/>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After</a:t>
            </a:r>
          </a:p>
        </p:txBody>
      </p:sp>
      <p:cxnSp>
        <p:nvCxnSpPr>
          <p:cNvPr id="11" name="Straight Arrow Connector 10">
            <a:extLst>
              <a:ext uri="{FF2B5EF4-FFF2-40B4-BE49-F238E27FC236}">
                <a16:creationId xmlns:a16="http://schemas.microsoft.com/office/drawing/2014/main" id="{7ABE031F-16EC-6DAE-CA3A-CE6406C93743}"/>
              </a:ext>
            </a:extLst>
          </p:cNvPr>
          <p:cNvCxnSpPr>
            <a:cxnSpLocks/>
          </p:cNvCxnSpPr>
          <p:nvPr/>
        </p:nvCxnSpPr>
        <p:spPr>
          <a:xfrm>
            <a:off x="3213554" y="5441451"/>
            <a:ext cx="14314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4847A89-3CCE-3311-57DC-57B8680CC373}"/>
              </a:ext>
            </a:extLst>
          </p:cNvPr>
          <p:cNvSpPr/>
          <p:nvPr/>
        </p:nvSpPr>
        <p:spPr>
          <a:xfrm>
            <a:off x="3996611" y="4934628"/>
            <a:ext cx="1399525"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+2.1% Idle</a:t>
            </a:r>
          </a:p>
        </p:txBody>
      </p:sp>
      <p:sp>
        <p:nvSpPr>
          <p:cNvPr id="13" name="Rectangle 12">
            <a:extLst>
              <a:ext uri="{FF2B5EF4-FFF2-40B4-BE49-F238E27FC236}">
                <a16:creationId xmlns:a16="http://schemas.microsoft.com/office/drawing/2014/main" id="{43D90FDC-0400-5C66-39FC-77D88CBDA5A1}"/>
              </a:ext>
            </a:extLst>
          </p:cNvPr>
          <p:cNvSpPr/>
          <p:nvPr/>
        </p:nvSpPr>
        <p:spPr>
          <a:xfrm>
            <a:off x="4000347" y="4679552"/>
            <a:ext cx="1194600"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-3.5% $</a:t>
            </a:r>
          </a:p>
        </p:txBody>
      </p:sp>
      <p:sp>
        <p:nvSpPr>
          <p:cNvPr id="15" name="TextBox 14">
            <a:extLst>
              <a:ext uri="{FF2B5EF4-FFF2-40B4-BE49-F238E27FC236}">
                <a16:creationId xmlns:a16="http://schemas.microsoft.com/office/drawing/2014/main" id="{FB9AFABD-1E4D-8E8E-617E-2720964C3727}"/>
              </a:ext>
            </a:extLst>
          </p:cNvPr>
          <p:cNvSpPr txBox="1"/>
          <p:nvPr/>
        </p:nvSpPr>
        <p:spPr>
          <a:xfrm>
            <a:off x="5776974" y="4442185"/>
            <a:ext cx="2002756" cy="1723549"/>
          </a:xfrm>
          <a:prstGeom prst="rect">
            <a:avLst/>
          </a:prstGeom>
          <a:noFill/>
        </p:spPr>
        <p:txBody>
          <a:bodyPr wrap="square">
            <a:spAutoFit/>
          </a:bodyPr>
          <a:lstStyle/>
          <a:p>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Drivers: </a:t>
            </a: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“Not really. </a:t>
            </a:r>
            <a:r>
              <a:rPr lang="en-US" sz="1600" i="1"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Too many drivers. Too much idle time.”</a:t>
            </a:r>
          </a:p>
          <a:p>
            <a:endPar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1600"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Fares not necessarily higher </a:t>
            </a: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(3-5%) </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000" dirty="0">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(Parrott, Reich 2018)</a:t>
            </a:r>
            <a:endParaRPr lang="en-US" sz="1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2050" name="Picture 2">
            <a:extLst>
              <a:ext uri="{FF2B5EF4-FFF2-40B4-BE49-F238E27FC236}">
                <a16:creationId xmlns:a16="http://schemas.microsoft.com/office/drawing/2014/main" id="{60BF569A-256A-48EA-C53A-75418ACC81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8510" y="3385254"/>
            <a:ext cx="767232" cy="37083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4A8DF6C7-5FE5-EC25-E8D9-B5468B0AC9BD}"/>
              </a:ext>
            </a:extLst>
          </p:cNvPr>
          <p:cNvSpPr/>
          <p:nvPr/>
        </p:nvSpPr>
        <p:spPr>
          <a:xfrm>
            <a:off x="5425965" y="690817"/>
            <a:ext cx="2898550" cy="584775"/>
          </a:xfrm>
          <a:prstGeom prst="rect">
            <a:avLst/>
          </a:prstGeom>
        </p:spPr>
        <p:txBody>
          <a:bodyPr wrap="none">
            <a:spAutoFit/>
          </a:bodyPr>
          <a:lstStyle/>
          <a:p>
            <a:pPr lvl="0"/>
            <a:r>
              <a:rPr lang="en-US" sz="3200" dirty="0">
                <a:latin typeface="Helvetica" charset="0"/>
                <a:ea typeface="Helvetica" charset="0"/>
                <a:cs typeface="Helvetica" charset="0"/>
              </a:rPr>
              <a:t>Policy Analysis</a:t>
            </a:r>
            <a:endParaRPr lang="en-US" sz="2000" i="1" dirty="0">
              <a:latin typeface="Helvetica" charset="0"/>
              <a:ea typeface="Helvetica" charset="0"/>
              <a:cs typeface="Helvetica" charset="0"/>
            </a:endParaRPr>
          </a:p>
        </p:txBody>
      </p:sp>
      <p:sp>
        <p:nvSpPr>
          <p:cNvPr id="17" name="Rectangle 16">
            <a:extLst>
              <a:ext uri="{FF2B5EF4-FFF2-40B4-BE49-F238E27FC236}">
                <a16:creationId xmlns:a16="http://schemas.microsoft.com/office/drawing/2014/main" id="{A7580EB5-0804-DE57-A4C4-53FD19DA7A84}"/>
              </a:ext>
            </a:extLst>
          </p:cNvPr>
          <p:cNvSpPr/>
          <p:nvPr/>
        </p:nvSpPr>
        <p:spPr>
          <a:xfrm>
            <a:off x="446745" y="609978"/>
            <a:ext cx="4859351" cy="707886"/>
          </a:xfrm>
          <a:prstGeom prst="rect">
            <a:avLst/>
          </a:prstGeom>
          <a:solidFill>
            <a:schemeClr val="tx1"/>
          </a:solidFill>
        </p:spPr>
        <p:txBody>
          <a:bodyPr wrap="square">
            <a:spAutoFit/>
          </a:bodyPr>
          <a:lstStyle/>
          <a:p>
            <a:pPr algn="ctr"/>
            <a:r>
              <a:rPr lang="en-US" sz="4000" b="1" dirty="0">
                <a:solidFill>
                  <a:schemeClr val="bg1"/>
                </a:solidFill>
                <a:latin typeface="Helvetica" pitchFamily="2" charset="0"/>
                <a:ea typeface="Helvetica" charset="0"/>
                <a:cs typeface="Helvetica" charset="0"/>
              </a:rPr>
              <a:t>Counterfactual #3</a:t>
            </a:r>
            <a:endParaRPr lang="en-US" sz="2800" b="1" dirty="0">
              <a:solidFill>
                <a:srgbClr val="FFC000"/>
              </a:solidFill>
              <a:latin typeface="Helvetica" pitchFamily="2" charset="0"/>
              <a:ea typeface="Helvetica" charset="0"/>
              <a:cs typeface="Helvetica" charset="0"/>
            </a:endParaRPr>
          </a:p>
        </p:txBody>
      </p:sp>
    </p:spTree>
    <p:extLst>
      <p:ext uri="{BB962C8B-B14F-4D97-AF65-F5344CB8AC3E}">
        <p14:creationId xmlns:p14="http://schemas.microsoft.com/office/powerpoint/2010/main" val="3547985498"/>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30776" y="530816"/>
            <a:ext cx="5366477" cy="1102314"/>
          </a:xfrm>
        </p:spPr>
        <p:txBody>
          <a:bodyPr>
            <a:normAutofit/>
          </a:bodyPr>
          <a:lstStyle/>
          <a:p>
            <a:pPr marL="0" indent="0">
              <a:lnSpc>
                <a:spcPct val="100000"/>
              </a:lnSpc>
              <a:spcBef>
                <a:spcPts val="0"/>
              </a:spcBef>
              <a:buNone/>
            </a:pPr>
            <a:r>
              <a:rPr lang="en-US" dirty="0"/>
              <a:t>Managing Multihoming Workers in the Gig Economy</a:t>
            </a:r>
          </a:p>
        </p:txBody>
      </p:sp>
      <p:sp>
        <p:nvSpPr>
          <p:cNvPr id="9" name="Rectangle 8"/>
          <p:cNvSpPr/>
          <p:nvPr/>
        </p:nvSpPr>
        <p:spPr>
          <a:xfrm>
            <a:off x="446746" y="618209"/>
            <a:ext cx="276998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Summary</a:t>
            </a:r>
            <a:endParaRPr lang="en-US" sz="2800" b="1" i="1" dirty="0">
              <a:solidFill>
                <a:schemeClr val="bg1"/>
              </a:solidFill>
              <a:latin typeface="Helvetica" charset="0"/>
              <a:ea typeface="Helvetica" charset="0"/>
              <a:cs typeface="Helvetica" charset="0"/>
            </a:endParaRPr>
          </a:p>
        </p:txBody>
      </p:sp>
      <p:sp>
        <p:nvSpPr>
          <p:cNvPr id="17" name="Rectangle 16">
            <a:extLst>
              <a:ext uri="{FF2B5EF4-FFF2-40B4-BE49-F238E27FC236}">
                <a16:creationId xmlns:a16="http://schemas.microsoft.com/office/drawing/2014/main" id="{76A00788-8CBD-A949-93C3-D80237F5C604}"/>
              </a:ext>
            </a:extLst>
          </p:cNvPr>
          <p:cNvSpPr/>
          <p:nvPr/>
        </p:nvSpPr>
        <p:spPr>
          <a:xfrm>
            <a:off x="446747" y="1797200"/>
            <a:ext cx="1550866" cy="400110"/>
          </a:xfrm>
          <a:prstGeom prst="rect">
            <a:avLst/>
          </a:prstGeom>
          <a:solidFill>
            <a:srgbClr val="FF0000"/>
          </a:solidFill>
        </p:spPr>
        <p:txBody>
          <a:bodyPr wrap="square">
            <a:spAutoFit/>
          </a:bodyPr>
          <a:lstStyle/>
          <a:p>
            <a:pPr algn="ctr"/>
            <a:r>
              <a:rPr lang="en-US" sz="2000" b="1" dirty="0">
                <a:solidFill>
                  <a:schemeClr val="bg1"/>
                </a:solidFill>
                <a:latin typeface="Helvetica" charset="0"/>
                <a:ea typeface="Helvetica" charset="0"/>
                <a:cs typeface="Helvetica" charset="0"/>
              </a:rPr>
              <a:t>Approach</a:t>
            </a:r>
            <a:endParaRPr lang="en-US" sz="1400" b="1" i="1" dirty="0">
              <a:solidFill>
                <a:schemeClr val="bg1"/>
              </a:solidFill>
              <a:latin typeface="Helvetica" charset="0"/>
              <a:ea typeface="Helvetica" charset="0"/>
              <a:cs typeface="Helvetica" charset="0"/>
            </a:endParaRPr>
          </a:p>
        </p:txBody>
      </p:sp>
      <p:sp>
        <p:nvSpPr>
          <p:cNvPr id="11" name="Rectangle 10">
            <a:extLst>
              <a:ext uri="{FF2B5EF4-FFF2-40B4-BE49-F238E27FC236}">
                <a16:creationId xmlns:a16="http://schemas.microsoft.com/office/drawing/2014/main" id="{F38F24FF-681A-0A47-9CE7-19088BB2B4B1}"/>
              </a:ext>
            </a:extLst>
          </p:cNvPr>
          <p:cNvSpPr/>
          <p:nvPr/>
        </p:nvSpPr>
        <p:spPr>
          <a:xfrm>
            <a:off x="446747" y="3094739"/>
            <a:ext cx="1550866" cy="400110"/>
          </a:xfrm>
          <a:prstGeom prst="rect">
            <a:avLst/>
          </a:prstGeom>
          <a:solidFill>
            <a:srgbClr val="FF0000"/>
          </a:solidFill>
        </p:spPr>
        <p:txBody>
          <a:bodyPr wrap="square">
            <a:spAutoFit/>
          </a:bodyPr>
          <a:lstStyle/>
          <a:p>
            <a:pPr algn="ctr"/>
            <a:r>
              <a:rPr lang="en-US" sz="2000" b="1" dirty="0">
                <a:solidFill>
                  <a:schemeClr val="bg1"/>
                </a:solidFill>
                <a:latin typeface="Helvetica" charset="0"/>
                <a:ea typeface="Helvetica" charset="0"/>
                <a:cs typeface="Helvetica" charset="0"/>
              </a:rPr>
              <a:t>Findings</a:t>
            </a:r>
            <a:endParaRPr lang="en-US" sz="1400" b="1" i="1" dirty="0">
              <a:solidFill>
                <a:schemeClr val="bg1"/>
              </a:solidFill>
              <a:latin typeface="Helvetica" charset="0"/>
              <a:ea typeface="Helvetica" charset="0"/>
              <a:cs typeface="Helvetica" charset="0"/>
            </a:endParaRPr>
          </a:p>
        </p:txBody>
      </p:sp>
      <p:sp>
        <p:nvSpPr>
          <p:cNvPr id="2" name="Rectangle 1">
            <a:extLst>
              <a:ext uri="{FF2B5EF4-FFF2-40B4-BE49-F238E27FC236}">
                <a16:creationId xmlns:a16="http://schemas.microsoft.com/office/drawing/2014/main" id="{83F12D6B-2B23-8046-8B81-670CF4119E2D}"/>
              </a:ext>
            </a:extLst>
          </p:cNvPr>
          <p:cNvSpPr/>
          <p:nvPr/>
        </p:nvSpPr>
        <p:spPr>
          <a:xfrm>
            <a:off x="2143628" y="1730054"/>
            <a:ext cx="7168538" cy="923330"/>
          </a:xfrm>
          <a:prstGeom prst="rect">
            <a:avLst/>
          </a:prstGeom>
        </p:spPr>
        <p:txBody>
          <a:bodyPr wrap="square">
            <a:spAutoFit/>
          </a:bodyPr>
          <a:lstStyle/>
          <a:p>
            <a:pPr marL="342900" lvl="0" indent="-342900">
              <a:buFont typeface="Arial" panose="020B0604020202020204" pitchFamily="34" charset="0"/>
              <a:buChar char="•"/>
            </a:pP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Structural model of dynamic decisions</a:t>
            </a:r>
          </a:p>
          <a:p>
            <a:pPr marL="342900" lvl="0" indent="-342900">
              <a:buFont typeface="Arial" panose="020B0604020202020204" pitchFamily="34" charset="0"/>
              <a:buChar char="•"/>
            </a:pP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Work options depend on time/location, dynamic pay</a:t>
            </a:r>
          </a:p>
          <a:p>
            <a:pPr marL="342900" lvl="0" indent="-342900">
              <a:buFont typeface="Arial" panose="020B0604020202020204" pitchFamily="34" charset="0"/>
              <a:buChar char="•"/>
            </a:pP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ML-based simulation-assisted estimation: adversarial estimation</a:t>
            </a:r>
          </a:p>
        </p:txBody>
      </p:sp>
      <p:sp>
        <p:nvSpPr>
          <p:cNvPr id="45" name="Slide Number Placeholder 1">
            <a:extLst>
              <a:ext uri="{FF2B5EF4-FFF2-40B4-BE49-F238E27FC236}">
                <a16:creationId xmlns:a16="http://schemas.microsoft.com/office/drawing/2014/main" id="{E47CA4D6-DBDA-9144-AC85-3D349EDAC345}"/>
              </a:ext>
            </a:extLst>
          </p:cNvPr>
          <p:cNvSpPr>
            <a:spLocks noGrp="1"/>
          </p:cNvSpPr>
          <p:nvPr>
            <p:ph type="sldNum" sz="quarter" idx="12"/>
          </p:nvPr>
        </p:nvSpPr>
        <p:spPr>
          <a:xfrm>
            <a:off x="6457950" y="6356351"/>
            <a:ext cx="2057400" cy="365125"/>
          </a:xfrm>
        </p:spPr>
        <p:txBody>
          <a:bodyPr/>
          <a:lstStyle/>
          <a:p>
            <a:fld id="{898C6173-9B67-4D5E-BF79-09D4FDA79571}" type="slidenum">
              <a:rPr lang="en-US" smtClean="0"/>
              <a:t>112</a:t>
            </a:fld>
            <a:endParaRPr lang="en-US" dirty="0"/>
          </a:p>
        </p:txBody>
      </p:sp>
      <p:sp>
        <p:nvSpPr>
          <p:cNvPr id="51" name="Rectangle 50">
            <a:extLst>
              <a:ext uri="{FF2B5EF4-FFF2-40B4-BE49-F238E27FC236}">
                <a16:creationId xmlns:a16="http://schemas.microsoft.com/office/drawing/2014/main" id="{8831DDB0-C789-4F45-8F23-91FF344EAF83}"/>
              </a:ext>
            </a:extLst>
          </p:cNvPr>
          <p:cNvSpPr/>
          <p:nvPr/>
        </p:nvSpPr>
        <p:spPr>
          <a:xfrm>
            <a:off x="2143628" y="3015938"/>
            <a:ext cx="6688998" cy="1754326"/>
          </a:xfrm>
          <a:prstGeom prst="rect">
            <a:avLst/>
          </a:prstGeom>
        </p:spPr>
        <p:txBody>
          <a:bodyPr wrap="square">
            <a:spAutoFit/>
          </a:bodyPr>
          <a:lstStyle/>
          <a:p>
            <a:pPr marL="342900" lvl="0" indent="-342900">
              <a:buFont typeface="Arial" panose="020B0604020202020204" pitchFamily="34" charset="0"/>
              <a:buChar char="•"/>
            </a:pP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42% of drivers multihome</a:t>
            </a:r>
          </a:p>
          <a:p>
            <a:pPr marL="342900" lvl="0" indent="-342900">
              <a:buFont typeface="Arial" panose="020B0604020202020204" pitchFamily="34" charset="0"/>
              <a:buChar char="•"/>
            </a:pP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More likely to switch when pay rate changes/utilization is low</a:t>
            </a:r>
          </a:p>
          <a:p>
            <a:pPr marL="342900" lvl="0" indent="-342900">
              <a:buFont typeface="Arial" panose="020B0604020202020204" pitchFamily="34" charset="0"/>
              <a:buChar char="•"/>
            </a:pPr>
            <a:r>
              <a:rPr lang="en-US" u="sng"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Guaranteed pay</a:t>
            </a: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 save 25-50% from pay-per-work</a:t>
            </a:r>
          </a:p>
          <a:p>
            <a:pPr marL="342900" lvl="0" indent="-342900">
              <a:buFont typeface="Arial" panose="020B0604020202020204" pitchFamily="34" charset="0"/>
              <a:buChar char="•"/>
            </a:pPr>
            <a:r>
              <a:rPr lang="en-US" u="sng"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Peak hours</a:t>
            </a: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 consecutive work bonus to retain drivers</a:t>
            </a:r>
          </a:p>
          <a:p>
            <a:pPr marL="342900" lvl="0" indent="-342900">
              <a:buFont typeface="Arial" panose="020B0604020202020204" pitchFamily="34" charset="0"/>
              <a:buChar char="•"/>
            </a:pPr>
            <a:r>
              <a:rPr lang="en-US" u="sng"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Low demand</a:t>
            </a: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 add time delay to nudge earlier departure</a:t>
            </a:r>
          </a:p>
          <a:p>
            <a:pPr marL="342900" lvl="0" indent="-342900">
              <a:buFont typeface="Arial" panose="020B0604020202020204" pitchFamily="34" charset="0"/>
              <a:buChar char="•"/>
            </a:pPr>
            <a:r>
              <a:rPr lang="en-US" u="sng"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Policy:</a:t>
            </a: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 better predict impact of new policy on workers</a:t>
            </a:r>
            <a:endParaRPr lang="en-US" u="sng"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3" name="Content Placeholder 2">
            <a:extLst>
              <a:ext uri="{FF2B5EF4-FFF2-40B4-BE49-F238E27FC236}">
                <a16:creationId xmlns:a16="http://schemas.microsoft.com/office/drawing/2014/main" id="{3EF010CF-BFEC-5341-A5C8-8F6B19990E75}"/>
              </a:ext>
            </a:extLst>
          </p:cNvPr>
          <p:cNvSpPr txBox="1">
            <a:spLocks/>
          </p:cNvSpPr>
          <p:nvPr/>
        </p:nvSpPr>
        <p:spPr>
          <a:xfrm>
            <a:off x="11282002" y="4518701"/>
            <a:ext cx="6688999" cy="2069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800" dirty="0">
                <a:latin typeface="CMU Sans Serif Medium" panose="02000603000000000000" pitchFamily="2" charset="0"/>
                <a:ea typeface="CMU Sans Serif Medium" panose="02000603000000000000" pitchFamily="2" charset="0"/>
                <a:cs typeface="CMU Sans Serif Medium" panose="02000603000000000000" pitchFamily="2" charset="0"/>
              </a:rPr>
              <a:t>Extend to N outside work options</a:t>
            </a:r>
          </a:p>
          <a:p>
            <a:pPr>
              <a:lnSpc>
                <a:spcPct val="100000"/>
              </a:lnSpc>
              <a:spcBef>
                <a:spcPts val="0"/>
              </a:spcBef>
            </a:pPr>
            <a:r>
              <a:rPr lang="en-US" sz="1800" dirty="0">
                <a:latin typeface="CMU Sans Serif Medium" panose="02000603000000000000" pitchFamily="2" charset="0"/>
                <a:ea typeface="CMU Sans Serif Medium" panose="02000603000000000000" pitchFamily="2" charset="0"/>
                <a:cs typeface="CMU Sans Serif Medium" panose="02000603000000000000" pitchFamily="2" charset="0"/>
              </a:rPr>
              <a:t>Allow for switching back and forth</a:t>
            </a:r>
          </a:p>
          <a:p>
            <a:pPr>
              <a:lnSpc>
                <a:spcPct val="100000"/>
              </a:lnSpc>
              <a:spcBef>
                <a:spcPts val="0"/>
              </a:spcBef>
            </a:pPr>
            <a:r>
              <a:rPr lang="en-US" sz="1800" dirty="0">
                <a:latin typeface="CMU Sans Serif Medium" panose="02000603000000000000" pitchFamily="2" charset="0"/>
                <a:ea typeface="CMU Sans Serif Medium" panose="02000603000000000000" pitchFamily="2" charset="0"/>
                <a:cs typeface="CMU Sans Serif Medium" panose="02000603000000000000" pitchFamily="2" charset="0"/>
              </a:rPr>
              <a:t>Allow for non-zero time-dependent “home” option</a:t>
            </a:r>
          </a:p>
          <a:p>
            <a:pPr>
              <a:lnSpc>
                <a:spcPct val="100000"/>
              </a:lnSpc>
              <a:spcBef>
                <a:spcPts val="0"/>
              </a:spcBef>
            </a:pPr>
            <a:r>
              <a:rPr lang="en-US" sz="1800" dirty="0">
                <a:latin typeface="CMU Sans Serif Medium" panose="02000603000000000000" pitchFamily="2" charset="0"/>
                <a:ea typeface="CMU Sans Serif Medium" panose="02000603000000000000" pitchFamily="2" charset="0"/>
                <a:cs typeface="CMU Sans Serif Medium" panose="02000603000000000000" pitchFamily="2" charset="0"/>
              </a:rPr>
              <a:t>Link back to income targeting and inertia</a:t>
            </a:r>
            <a:endPar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4" name="Rectangle 53">
            <a:extLst>
              <a:ext uri="{FF2B5EF4-FFF2-40B4-BE49-F238E27FC236}">
                <a16:creationId xmlns:a16="http://schemas.microsoft.com/office/drawing/2014/main" id="{6981E0B7-6FD5-494A-A095-37BB149449C3}"/>
              </a:ext>
            </a:extLst>
          </p:cNvPr>
          <p:cNvSpPr/>
          <p:nvPr/>
        </p:nvSpPr>
        <p:spPr>
          <a:xfrm>
            <a:off x="9585123" y="4565548"/>
            <a:ext cx="1550866" cy="400110"/>
          </a:xfrm>
          <a:prstGeom prst="rect">
            <a:avLst/>
          </a:prstGeom>
          <a:solidFill>
            <a:srgbClr val="FF0000"/>
          </a:solidFill>
        </p:spPr>
        <p:txBody>
          <a:bodyPr wrap="square">
            <a:spAutoFit/>
          </a:bodyPr>
          <a:lstStyle/>
          <a:p>
            <a:pPr algn="ctr"/>
            <a:r>
              <a:rPr lang="en-US" sz="2000" b="1" dirty="0">
                <a:solidFill>
                  <a:schemeClr val="bg1"/>
                </a:solidFill>
                <a:latin typeface="Helvetica" charset="0"/>
                <a:ea typeface="Helvetica" charset="0"/>
                <a:cs typeface="Helvetica" charset="0"/>
              </a:rPr>
              <a:t>Next Steps</a:t>
            </a:r>
            <a:endParaRPr lang="en-US" sz="2000" b="1" i="1" dirty="0">
              <a:solidFill>
                <a:schemeClr val="bg1"/>
              </a:solidFill>
              <a:latin typeface="Helvetica" charset="0"/>
              <a:ea typeface="Helvetica" charset="0"/>
              <a:cs typeface="Helvetica" charset="0"/>
            </a:endParaRPr>
          </a:p>
        </p:txBody>
      </p:sp>
      <p:cxnSp>
        <p:nvCxnSpPr>
          <p:cNvPr id="6" name="Straight Connector 5">
            <a:extLst>
              <a:ext uri="{FF2B5EF4-FFF2-40B4-BE49-F238E27FC236}">
                <a16:creationId xmlns:a16="http://schemas.microsoft.com/office/drawing/2014/main" id="{495577A9-368E-904A-8282-B5F0A2086867}"/>
              </a:ext>
            </a:extLst>
          </p:cNvPr>
          <p:cNvCxnSpPr/>
          <p:nvPr/>
        </p:nvCxnSpPr>
        <p:spPr>
          <a:xfrm>
            <a:off x="397165" y="2807282"/>
            <a:ext cx="8177364"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B0197C4-BB16-7E4F-B7BF-881F2DE5754C}"/>
              </a:ext>
            </a:extLst>
          </p:cNvPr>
          <p:cNvSpPr/>
          <p:nvPr/>
        </p:nvSpPr>
        <p:spPr>
          <a:xfrm>
            <a:off x="310353" y="-738042"/>
            <a:ext cx="349250" cy="34925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50000"/>
                  </a:schemeClr>
                </a:solidFill>
                <a:latin typeface="CMU Sans Serif Medium" charset="0"/>
                <a:ea typeface="CMU Sans Serif Medium" charset="0"/>
                <a:cs typeface="CMU Sans Serif Medium" charset="0"/>
              </a:rPr>
              <a:t>2</a:t>
            </a:r>
          </a:p>
        </p:txBody>
      </p:sp>
      <p:sp>
        <p:nvSpPr>
          <p:cNvPr id="21" name="Content Placeholder 2">
            <a:extLst>
              <a:ext uri="{FF2B5EF4-FFF2-40B4-BE49-F238E27FC236}">
                <a16:creationId xmlns:a16="http://schemas.microsoft.com/office/drawing/2014/main" id="{1C51EA97-FA4E-704F-8EC7-1D8744DB64F2}"/>
              </a:ext>
            </a:extLst>
          </p:cNvPr>
          <p:cNvSpPr txBox="1">
            <a:spLocks/>
          </p:cNvSpPr>
          <p:nvPr/>
        </p:nvSpPr>
        <p:spPr>
          <a:xfrm>
            <a:off x="732587" y="-719307"/>
            <a:ext cx="8386179" cy="1237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lumMod val="50000"/>
                  </a:schemeClr>
                </a:solidFill>
              </a:rPr>
              <a:t>The Structural Behavioral Model of Gig Economy Workers</a:t>
            </a:r>
          </a:p>
        </p:txBody>
      </p:sp>
      <p:sp>
        <p:nvSpPr>
          <p:cNvPr id="22" name="Content Placeholder 2">
            <a:extLst>
              <a:ext uri="{FF2B5EF4-FFF2-40B4-BE49-F238E27FC236}">
                <a16:creationId xmlns:a16="http://schemas.microsoft.com/office/drawing/2014/main" id="{2EFFE58A-C569-6944-A81D-6318A2086ACA}"/>
              </a:ext>
            </a:extLst>
          </p:cNvPr>
          <p:cNvSpPr txBox="1">
            <a:spLocks/>
          </p:cNvSpPr>
          <p:nvPr/>
        </p:nvSpPr>
        <p:spPr>
          <a:xfrm>
            <a:off x="738714" y="-413990"/>
            <a:ext cx="5125809" cy="384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solidFill>
                  <a:schemeClr val="tx1">
                    <a:lumMod val="50000"/>
                    <a:lumOff val="50000"/>
                  </a:schemeClr>
                </a:solidFill>
              </a:rPr>
              <a:t>(with G. </a:t>
            </a:r>
            <a:r>
              <a:rPr lang="en-US" sz="1200" dirty="0" err="1">
                <a:solidFill>
                  <a:schemeClr val="tx1">
                    <a:lumMod val="50000"/>
                    <a:lumOff val="50000"/>
                  </a:schemeClr>
                </a:solidFill>
              </a:rPr>
              <a:t>Allon</a:t>
            </a:r>
            <a:r>
              <a:rPr lang="en-US" sz="1200" dirty="0">
                <a:solidFill>
                  <a:schemeClr val="tx1">
                    <a:lumMod val="50000"/>
                    <a:lumOff val="50000"/>
                  </a:schemeClr>
                </a:solidFill>
              </a:rPr>
              <a:t>, M. Cohen, and K. Moon, Work in Progress)</a:t>
            </a:r>
          </a:p>
        </p:txBody>
      </p:sp>
      <p:sp>
        <p:nvSpPr>
          <p:cNvPr id="15" name="Rectangle 14">
            <a:extLst>
              <a:ext uri="{FF2B5EF4-FFF2-40B4-BE49-F238E27FC236}">
                <a16:creationId xmlns:a16="http://schemas.microsoft.com/office/drawing/2014/main" id="{A1CE5A33-284D-7944-AF7F-D3802DD08D2F}"/>
              </a:ext>
            </a:extLst>
          </p:cNvPr>
          <p:cNvSpPr/>
          <p:nvPr/>
        </p:nvSpPr>
        <p:spPr>
          <a:xfrm>
            <a:off x="-753980" y="6072695"/>
            <a:ext cx="10038657" cy="1313683"/>
          </a:xfrm>
          <a:prstGeom prst="rect">
            <a:avLst/>
          </a:prstGeom>
          <a:solidFill>
            <a:srgbClr val="54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CAEFD8-C008-6F46-B524-80DC46003D0D}"/>
              </a:ext>
            </a:extLst>
          </p:cNvPr>
          <p:cNvSpPr/>
          <p:nvPr/>
        </p:nvSpPr>
        <p:spPr>
          <a:xfrm>
            <a:off x="-71881" y="6144762"/>
            <a:ext cx="9290773" cy="369332"/>
          </a:xfrm>
          <a:prstGeom prst="rect">
            <a:avLst/>
          </a:prstGeom>
        </p:spPr>
        <p:txBody>
          <a:bodyPr wrap="square">
            <a:spAutoFit/>
          </a:bodyPr>
          <a:lstStyle/>
          <a:p>
            <a:pPr algn="ctr"/>
            <a:r>
              <a:rPr lang="en-US" dirty="0">
                <a:solidFill>
                  <a:schemeClr val="bg1"/>
                </a:solidFill>
                <a:latin typeface="CMU Sans Serif Medium" charset="0"/>
                <a:ea typeface="CMU Sans Serif Medium" charset="0"/>
                <a:cs typeface="CMU Sans Serif Medium" charset="0"/>
              </a:rPr>
              <a:t>Gad Allon, Maxime Cohen, Ken Moon, </a:t>
            </a:r>
            <a:r>
              <a:rPr lang="en-US" b="1" dirty="0">
                <a:solidFill>
                  <a:schemeClr val="bg1"/>
                </a:solidFill>
                <a:latin typeface="CMU Sans Serif Medium" charset="0"/>
                <a:ea typeface="CMU Sans Serif Medium" charset="0"/>
                <a:cs typeface="CMU Sans Serif Medium" charset="0"/>
              </a:rPr>
              <a:t>Park Sinchaisri </a:t>
            </a:r>
            <a:r>
              <a:rPr lang="en-US" sz="1400" dirty="0">
                <a:solidFill>
                  <a:schemeClr val="bg1">
                    <a:lumMod val="95000"/>
                  </a:schemeClr>
                </a:solidFill>
                <a:latin typeface="CMU Sans Serif Medium" charset="0"/>
                <a:ea typeface="CMU Sans Serif Medium" charset="0"/>
                <a:cs typeface="CMU Sans Serif Medium" charset="0"/>
              </a:rPr>
              <a:t>(parksinchaisri@berkeley.edu)</a:t>
            </a:r>
            <a:endParaRPr lang="en-US" b="1" dirty="0">
              <a:solidFill>
                <a:schemeClr val="bg1">
                  <a:lumMod val="95000"/>
                </a:schemeClr>
              </a:solidFill>
              <a:latin typeface="CMU Sans Serif Medium" charset="0"/>
              <a:ea typeface="CMU Sans Serif Medium" charset="0"/>
              <a:cs typeface="CMU Sans Serif Medium" charset="0"/>
            </a:endParaRPr>
          </a:p>
        </p:txBody>
      </p:sp>
      <p:sp>
        <p:nvSpPr>
          <p:cNvPr id="19" name="Content Placeholder 2">
            <a:extLst>
              <a:ext uri="{FF2B5EF4-FFF2-40B4-BE49-F238E27FC236}">
                <a16:creationId xmlns:a16="http://schemas.microsoft.com/office/drawing/2014/main" id="{2F0242F4-545F-9D46-B909-7C3AD54DC9C1}"/>
              </a:ext>
            </a:extLst>
          </p:cNvPr>
          <p:cNvSpPr txBox="1">
            <a:spLocks/>
          </p:cNvSpPr>
          <p:nvPr/>
        </p:nvSpPr>
        <p:spPr>
          <a:xfrm>
            <a:off x="4306751" y="5281283"/>
            <a:ext cx="2498835" cy="566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b="1" dirty="0"/>
              <a:t>Thank you!</a:t>
            </a:r>
          </a:p>
        </p:txBody>
      </p:sp>
      <p:pic>
        <p:nvPicPr>
          <p:cNvPr id="4" name="Picture 4" descr="The 40th Anniversary of Penn Wharton M&amp;amp;T Project: The originator of the  “engineering + business“ thinking concept, creating “engineers who can do  business“ | DayDayNews">
            <a:extLst>
              <a:ext uri="{FF2B5EF4-FFF2-40B4-BE49-F238E27FC236}">
                <a16:creationId xmlns:a16="http://schemas.microsoft.com/office/drawing/2014/main" id="{86EF30E2-99A8-5589-FC21-C1655D15E9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03" t="3350" r="22885" b="55842"/>
          <a:stretch/>
        </p:blipFill>
        <p:spPr bwMode="auto">
          <a:xfrm>
            <a:off x="397165" y="4983087"/>
            <a:ext cx="891725" cy="891725"/>
          </a:xfrm>
          <a:prstGeom prst="ellipse">
            <a:avLst/>
          </a:prstGeom>
          <a:noFill/>
          <a:extLst>
            <a:ext uri="{909E8E84-426E-40DD-AFC4-6F175D3DCCD1}">
              <a14:hiddenFill xmlns:a14="http://schemas.microsoft.com/office/drawing/2010/main">
                <a:solidFill>
                  <a:srgbClr val="FFFFFF"/>
                </a:solidFill>
              </a14:hiddenFill>
            </a:ext>
          </a:extLst>
        </p:spPr>
      </p:pic>
      <p:pic>
        <p:nvPicPr>
          <p:cNvPr id="5" name="Picture 6" descr="Maxime Cohen">
            <a:extLst>
              <a:ext uri="{FF2B5EF4-FFF2-40B4-BE49-F238E27FC236}">
                <a16:creationId xmlns:a16="http://schemas.microsoft.com/office/drawing/2014/main" id="{C5CEE3AB-9EB6-A119-5C8F-7C15F49054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72" t="6101" r="130" b="8688"/>
          <a:stretch/>
        </p:blipFill>
        <p:spPr bwMode="auto">
          <a:xfrm>
            <a:off x="1417701" y="4983087"/>
            <a:ext cx="891725" cy="891725"/>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8" descr="About me - Ken Moon">
            <a:extLst>
              <a:ext uri="{FF2B5EF4-FFF2-40B4-BE49-F238E27FC236}">
                <a16:creationId xmlns:a16="http://schemas.microsoft.com/office/drawing/2014/main" id="{5372A7B8-0BF0-E250-9862-43FD4E25F6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44" t="15324" r="18489" b="47946"/>
          <a:stretch/>
        </p:blipFill>
        <p:spPr bwMode="auto">
          <a:xfrm>
            <a:off x="2438237" y="4985903"/>
            <a:ext cx="891235" cy="891235"/>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10" descr="Park Sinchaisri - Berkeley Haas">
            <a:extLst>
              <a:ext uri="{FF2B5EF4-FFF2-40B4-BE49-F238E27FC236}">
                <a16:creationId xmlns:a16="http://schemas.microsoft.com/office/drawing/2014/main" id="{43C3663D-EEA8-9DE1-0736-73E8398D5E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3458283" y="4983006"/>
            <a:ext cx="891235" cy="891235"/>
          </a:xfrm>
          <a:prstGeom prst="ellipse">
            <a:avLst/>
          </a:prstGeom>
          <a:noFill/>
          <a:extLst>
            <a:ext uri="{909E8E84-426E-40DD-AFC4-6F175D3DCCD1}">
              <a14:hiddenFill xmlns:a14="http://schemas.microsoft.com/office/drawing/2010/main">
                <a:solidFill>
                  <a:srgbClr val="FFFFFF"/>
                </a:solidFill>
              </a14:hiddenFill>
            </a:ext>
          </a:extLst>
        </p:spPr>
      </p:pic>
      <p:pic>
        <p:nvPicPr>
          <p:cNvPr id="13" name="Picture 12" descr="A qr code on a white background&#10;&#10;Description automatically generated">
            <a:extLst>
              <a:ext uri="{FF2B5EF4-FFF2-40B4-BE49-F238E27FC236}">
                <a16:creationId xmlns:a16="http://schemas.microsoft.com/office/drawing/2014/main" id="{0AB42450-BEB7-B82B-C2CE-1CD57758C108}"/>
              </a:ext>
            </a:extLst>
          </p:cNvPr>
          <p:cNvPicPr>
            <a:picLocks noChangeAspect="1"/>
          </p:cNvPicPr>
          <p:nvPr/>
        </p:nvPicPr>
        <p:blipFill>
          <a:blip r:embed="rId7">
            <a:extLst>
              <a:ext uri="{28A0092B-C50C-407E-A947-70E740481C1C}">
                <a14:useLocalDpi xmlns:a14="http://schemas.microsoft.com/office/drawing/2010/main" val="0"/>
              </a:ext>
            </a:extLst>
          </a:blip>
          <a:srcRect l="8593" t="6193" r="7852" b="7552"/>
          <a:stretch/>
        </p:blipFill>
        <p:spPr>
          <a:xfrm>
            <a:off x="6874434" y="4812702"/>
            <a:ext cx="1109018" cy="1144853"/>
          </a:xfrm>
          <a:prstGeom prst="rect">
            <a:avLst/>
          </a:prstGeom>
        </p:spPr>
      </p:pic>
      <p:sp>
        <p:nvSpPr>
          <p:cNvPr id="14" name="Content Placeholder 2">
            <a:extLst>
              <a:ext uri="{FF2B5EF4-FFF2-40B4-BE49-F238E27FC236}">
                <a16:creationId xmlns:a16="http://schemas.microsoft.com/office/drawing/2014/main" id="{7A1ED231-F291-E37F-EE52-7E0546FCBEBD}"/>
              </a:ext>
            </a:extLst>
          </p:cNvPr>
          <p:cNvSpPr txBox="1">
            <a:spLocks/>
          </p:cNvSpPr>
          <p:nvPr/>
        </p:nvSpPr>
        <p:spPr>
          <a:xfrm>
            <a:off x="7969474" y="5282761"/>
            <a:ext cx="1615649" cy="8863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dirty="0"/>
              <a:t>Read more:</a:t>
            </a:r>
            <a:endParaRPr lang="en-US" sz="1200" dirty="0">
              <a:hlinkClick r:id="rId8">
                <a:extLst>
                  <a:ext uri="{A12FA001-AC4F-418D-AE19-62706E023703}">
                    <ahyp:hlinkClr xmlns:ahyp="http://schemas.microsoft.com/office/drawing/2018/hyperlinkcolor" val="tx"/>
                  </a:ext>
                </a:extLst>
              </a:hlinkClick>
            </a:endParaRPr>
          </a:p>
          <a:p>
            <a:pPr marL="0" indent="0">
              <a:lnSpc>
                <a:spcPct val="100000"/>
              </a:lnSpc>
              <a:spcBef>
                <a:spcPts val="0"/>
              </a:spcBef>
              <a:buFont typeface="Arial" panose="020B0604020202020204" pitchFamily="34" charset="0"/>
              <a:buNone/>
            </a:pPr>
            <a:r>
              <a:rPr lang="en-US" sz="1200" dirty="0">
                <a:hlinkClick r:id="rId8">
                  <a:extLst>
                    <a:ext uri="{A12FA001-AC4F-418D-AE19-62706E023703}">
                      <ahyp:hlinkClr xmlns:ahyp="http://schemas.microsoft.com/office/drawing/2018/hyperlinkcolor" val="tx"/>
                    </a:ext>
                  </a:extLst>
                </a:hlinkClick>
              </a:rPr>
              <a:t>bit.ly/</a:t>
            </a:r>
            <a:br>
              <a:rPr lang="en-US" sz="1200" dirty="0">
                <a:hlinkClick r:id="rId8">
                  <a:extLst>
                    <a:ext uri="{A12FA001-AC4F-418D-AE19-62706E023703}">
                      <ahyp:hlinkClr xmlns:ahyp="http://schemas.microsoft.com/office/drawing/2018/hyperlinkcolor" val="tx"/>
                    </a:ext>
                  </a:extLst>
                </a:hlinkClick>
              </a:rPr>
            </a:br>
            <a:r>
              <a:rPr lang="en-US" sz="1200" dirty="0">
                <a:hlinkClick r:id="rId8">
                  <a:extLst>
                    <a:ext uri="{A12FA001-AC4F-418D-AE19-62706E023703}">
                      <ahyp:hlinkClr xmlns:ahyp="http://schemas.microsoft.com/office/drawing/2018/hyperlinkcolor" val="tx"/>
                    </a:ext>
                  </a:extLst>
                </a:hlinkClick>
              </a:rPr>
              <a:t>mmwpaper</a:t>
            </a:r>
            <a:r>
              <a:rPr lang="en-US" sz="1200" dirty="0"/>
              <a:t> </a:t>
            </a:r>
          </a:p>
        </p:txBody>
      </p:sp>
      <p:sp>
        <p:nvSpPr>
          <p:cNvPr id="18" name="TextBox 17">
            <a:hlinkClick r:id="rId9" action="ppaction://hlinksldjump"/>
            <a:extLst>
              <a:ext uri="{FF2B5EF4-FFF2-40B4-BE49-F238E27FC236}">
                <a16:creationId xmlns:a16="http://schemas.microsoft.com/office/drawing/2014/main" id="{01A3A948-AB54-F920-9AA2-F971BAA3B0EF}"/>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23" name="TextBox 22">
            <a:hlinkClick r:id="rId10" action="ppaction://hlinksldjump"/>
            <a:extLst>
              <a:ext uri="{FF2B5EF4-FFF2-40B4-BE49-F238E27FC236}">
                <a16:creationId xmlns:a16="http://schemas.microsoft.com/office/drawing/2014/main" id="{B1B67383-B96C-7F58-EE74-FAC1AE22F3C9}"/>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24" name="TextBox 23">
            <a:hlinkClick r:id="rId11" action="ppaction://hlinksldjump"/>
            <a:extLst>
              <a:ext uri="{FF2B5EF4-FFF2-40B4-BE49-F238E27FC236}">
                <a16:creationId xmlns:a16="http://schemas.microsoft.com/office/drawing/2014/main" id="{A2BD9725-717C-3840-4337-E18EBC002029}"/>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25" name="TextBox 24">
            <a:hlinkClick r:id="rId12" action="ppaction://hlinksldjump"/>
            <a:extLst>
              <a:ext uri="{FF2B5EF4-FFF2-40B4-BE49-F238E27FC236}">
                <a16:creationId xmlns:a16="http://schemas.microsoft.com/office/drawing/2014/main" id="{123FE58C-829F-8BC7-9605-9CF0E0CB14AB}"/>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942925406"/>
      </p:ext>
    </p:extLst>
  </p:cSld>
  <p:clrMapOvr>
    <a:masterClrMapping/>
  </p:clrMapOvr>
  <mc:AlternateContent xmlns:mc="http://schemas.openxmlformats.org/markup-compatibility/2006">
    <mc:Choice xmlns:p14="http://schemas.microsoft.com/office/powerpoint/2010/main" Requires="p14">
      <p:transition spd="slow" p14:dur="2000" advTm="44244"/>
    </mc:Choice>
    <mc:Fallback>
      <p:transition spd="slow" advTm="44244"/>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7BF95C7-12F8-AFA5-A36B-17C98D28CAB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BE43CC6-6E51-31DD-5E5F-C64EE73CC24E}"/>
              </a:ext>
            </a:extLst>
          </p:cNvPr>
          <p:cNvSpPr/>
          <p:nvPr/>
        </p:nvSpPr>
        <p:spPr>
          <a:xfrm>
            <a:off x="4730506" y="1858780"/>
            <a:ext cx="3202772" cy="4117016"/>
          </a:xfrm>
          <a:prstGeom prst="rect">
            <a:avLst/>
          </a:prstGeom>
          <a:solidFill>
            <a:srgbClr val="FFF2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0223B6-02FF-2D43-0484-7AEC3B89280A}"/>
              </a:ext>
            </a:extLst>
          </p:cNvPr>
          <p:cNvSpPr/>
          <p:nvPr/>
        </p:nvSpPr>
        <p:spPr>
          <a:xfrm>
            <a:off x="769621" y="1858779"/>
            <a:ext cx="3202772" cy="4117017"/>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386014F-0186-DDC5-932C-A71097624D6C}"/>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Counterfactuals</a:t>
            </a:r>
            <a:endParaRPr lang="en-US" sz="2800" b="1" dirty="0">
              <a:solidFill>
                <a:srgbClr val="FFC000"/>
              </a:solidFill>
              <a:latin typeface="Helvetica" charset="0"/>
              <a:ea typeface="Helvetica" charset="0"/>
              <a:cs typeface="Helvetica" charset="0"/>
            </a:endParaRPr>
          </a:p>
        </p:txBody>
      </p:sp>
      <p:sp>
        <p:nvSpPr>
          <p:cNvPr id="6" name="Rectangle 5">
            <a:extLst>
              <a:ext uri="{FF2B5EF4-FFF2-40B4-BE49-F238E27FC236}">
                <a16:creationId xmlns:a16="http://schemas.microsoft.com/office/drawing/2014/main" id="{9F20BDAB-D89C-8C13-5C0B-362810106877}"/>
              </a:ext>
            </a:extLst>
          </p:cNvPr>
          <p:cNvSpPr/>
          <p:nvPr/>
        </p:nvSpPr>
        <p:spPr>
          <a:xfrm>
            <a:off x="4730506" y="690817"/>
            <a:ext cx="3828292" cy="584775"/>
          </a:xfrm>
          <a:prstGeom prst="rect">
            <a:avLst/>
          </a:prstGeom>
        </p:spPr>
        <p:txBody>
          <a:bodyPr wrap="none">
            <a:spAutoFit/>
          </a:bodyPr>
          <a:lstStyle/>
          <a:p>
            <a:pPr lvl="0"/>
            <a:r>
              <a:rPr lang="en-US" sz="3200" dirty="0">
                <a:latin typeface="Helvetica" charset="0"/>
                <a:ea typeface="Helvetica" charset="0"/>
                <a:cs typeface="Helvetica" charset="0"/>
              </a:rPr>
              <a:t>Control Multihoming</a:t>
            </a:r>
            <a:endParaRPr lang="en-US" sz="2000" i="1" dirty="0">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9ED020AA-40AA-81D9-E6BE-D3551EA77A56}"/>
              </a:ext>
            </a:extLst>
          </p:cNvPr>
          <p:cNvSpPr/>
          <p:nvPr/>
        </p:nvSpPr>
        <p:spPr>
          <a:xfrm>
            <a:off x="4975545" y="2085872"/>
            <a:ext cx="2712694"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City’s Regulations</a:t>
            </a:r>
          </a:p>
        </p:txBody>
      </p:sp>
      <p:sp>
        <p:nvSpPr>
          <p:cNvPr id="9" name="Rectangle 8">
            <a:extLst>
              <a:ext uri="{FF2B5EF4-FFF2-40B4-BE49-F238E27FC236}">
                <a16:creationId xmlns:a16="http://schemas.microsoft.com/office/drawing/2014/main" id="{30731EF8-F0FB-50A9-B383-0A2218F076B9}"/>
              </a:ext>
            </a:extLst>
          </p:cNvPr>
          <p:cNvSpPr/>
          <p:nvPr/>
        </p:nvSpPr>
        <p:spPr>
          <a:xfrm>
            <a:off x="1115794" y="2078934"/>
            <a:ext cx="246608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Firm’s Policies</a:t>
            </a:r>
          </a:p>
        </p:txBody>
      </p:sp>
      <p:sp>
        <p:nvSpPr>
          <p:cNvPr id="10" name="Rectangle 9">
            <a:extLst>
              <a:ext uri="{FF2B5EF4-FFF2-40B4-BE49-F238E27FC236}">
                <a16:creationId xmlns:a16="http://schemas.microsoft.com/office/drawing/2014/main" id="{D9CC5E34-6CB9-A89E-D96C-FDD91659C52C}"/>
              </a:ext>
            </a:extLst>
          </p:cNvPr>
          <p:cNvSpPr/>
          <p:nvPr/>
        </p:nvSpPr>
        <p:spPr>
          <a:xfrm>
            <a:off x="4087000" y="2771102"/>
            <a:ext cx="4489785" cy="1938992"/>
          </a:xfrm>
          <a:prstGeom prst="rect">
            <a:avLst/>
          </a:prstGeom>
        </p:spPr>
        <p:txBody>
          <a:bodyPr wrap="square">
            <a:spAutoFit/>
          </a:bodyPr>
          <a:lstStyle/>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Impact of minimum</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wage policy on</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drivers’ earnings</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and utilization</a:t>
            </a: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Case Study: NYC 2018</a:t>
            </a:r>
          </a:p>
        </p:txBody>
      </p:sp>
      <p:sp>
        <p:nvSpPr>
          <p:cNvPr id="11" name="Rectangle 10">
            <a:extLst>
              <a:ext uri="{FF2B5EF4-FFF2-40B4-BE49-F238E27FC236}">
                <a16:creationId xmlns:a16="http://schemas.microsoft.com/office/drawing/2014/main" id="{E74FD908-5485-3704-FA56-C714EAE5989C}"/>
              </a:ext>
            </a:extLst>
          </p:cNvPr>
          <p:cNvSpPr/>
          <p:nvPr/>
        </p:nvSpPr>
        <p:spPr>
          <a:xfrm>
            <a:off x="769621" y="2916590"/>
            <a:ext cx="3066584" cy="2246769"/>
          </a:xfrm>
          <a:prstGeom prst="rect">
            <a:avLst/>
          </a:prstGeom>
        </p:spPr>
        <p:txBody>
          <a:bodyPr wrap="square">
            <a:spAutoFit/>
          </a:bodyPr>
          <a:lstStyle/>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Long-term Capacity</a:t>
            </a: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Optimal pay scheme</a:t>
            </a: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Short-term Capacity</a:t>
            </a: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Bonuses and delays</a:t>
            </a:r>
          </a:p>
        </p:txBody>
      </p:sp>
      <p:sp>
        <p:nvSpPr>
          <p:cNvPr id="18" name="Oval 17">
            <a:extLst>
              <a:ext uri="{FF2B5EF4-FFF2-40B4-BE49-F238E27FC236}">
                <a16:creationId xmlns:a16="http://schemas.microsoft.com/office/drawing/2014/main" id="{74D037AE-53CB-8FAE-E84A-1DB024E8585B}"/>
              </a:ext>
            </a:extLst>
          </p:cNvPr>
          <p:cNvSpPr/>
          <p:nvPr/>
        </p:nvSpPr>
        <p:spPr>
          <a:xfrm>
            <a:off x="670004" y="3052167"/>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19" name="Oval 18">
            <a:extLst>
              <a:ext uri="{FF2B5EF4-FFF2-40B4-BE49-F238E27FC236}">
                <a16:creationId xmlns:a16="http://schemas.microsoft.com/office/drawing/2014/main" id="{A7F010AB-CC43-2685-6ABB-943F96DB5888}"/>
              </a:ext>
            </a:extLst>
          </p:cNvPr>
          <p:cNvSpPr/>
          <p:nvPr/>
        </p:nvSpPr>
        <p:spPr>
          <a:xfrm>
            <a:off x="670004" y="4540795"/>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20" name="Oval 19">
            <a:extLst>
              <a:ext uri="{FF2B5EF4-FFF2-40B4-BE49-F238E27FC236}">
                <a16:creationId xmlns:a16="http://schemas.microsoft.com/office/drawing/2014/main" id="{3D1DED3E-033E-FC1E-41AA-171509EFFF8F}"/>
              </a:ext>
            </a:extLst>
          </p:cNvPr>
          <p:cNvSpPr/>
          <p:nvPr/>
        </p:nvSpPr>
        <p:spPr>
          <a:xfrm>
            <a:off x="4597427" y="3363878"/>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Tree>
    <p:extLst>
      <p:ext uri="{BB962C8B-B14F-4D97-AF65-F5344CB8AC3E}">
        <p14:creationId xmlns:p14="http://schemas.microsoft.com/office/powerpoint/2010/main" val="9493834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A4A7C64-F08D-C97A-E5D0-CC294E90CBE3}"/>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CAF0E8EC-38EF-FBCA-413E-F3A890297B97}"/>
              </a:ext>
            </a:extLst>
          </p:cNvPr>
          <p:cNvSpPr/>
          <p:nvPr/>
        </p:nvSpPr>
        <p:spPr>
          <a:xfrm>
            <a:off x="4730506" y="1858780"/>
            <a:ext cx="3202772" cy="4117016"/>
          </a:xfrm>
          <a:prstGeom prst="rect">
            <a:avLst/>
          </a:prstGeom>
          <a:solidFill>
            <a:srgbClr val="FFF2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D41C2F-EE04-6E17-5F2E-BB7C37C82F0A}"/>
              </a:ext>
            </a:extLst>
          </p:cNvPr>
          <p:cNvSpPr/>
          <p:nvPr/>
        </p:nvSpPr>
        <p:spPr>
          <a:xfrm>
            <a:off x="769621" y="1858779"/>
            <a:ext cx="3202772" cy="4117017"/>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33AACDE-AB3F-97E2-4F1C-963F90D29DE2}"/>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Counterfactuals</a:t>
            </a:r>
            <a:endParaRPr lang="en-US" sz="2800" b="1" dirty="0">
              <a:solidFill>
                <a:srgbClr val="FFC000"/>
              </a:solidFill>
              <a:latin typeface="Helvetica" charset="0"/>
              <a:ea typeface="Helvetica" charset="0"/>
              <a:cs typeface="Helvetica" charset="0"/>
            </a:endParaRPr>
          </a:p>
        </p:txBody>
      </p:sp>
      <p:sp>
        <p:nvSpPr>
          <p:cNvPr id="6" name="Rectangle 5">
            <a:extLst>
              <a:ext uri="{FF2B5EF4-FFF2-40B4-BE49-F238E27FC236}">
                <a16:creationId xmlns:a16="http://schemas.microsoft.com/office/drawing/2014/main" id="{EBC2129B-AB6B-4976-E629-BE8EAF4CE8DC}"/>
              </a:ext>
            </a:extLst>
          </p:cNvPr>
          <p:cNvSpPr/>
          <p:nvPr/>
        </p:nvSpPr>
        <p:spPr>
          <a:xfrm>
            <a:off x="4730506" y="690817"/>
            <a:ext cx="3828292" cy="584775"/>
          </a:xfrm>
          <a:prstGeom prst="rect">
            <a:avLst/>
          </a:prstGeom>
        </p:spPr>
        <p:txBody>
          <a:bodyPr wrap="none">
            <a:spAutoFit/>
          </a:bodyPr>
          <a:lstStyle/>
          <a:p>
            <a:pPr lvl="0"/>
            <a:r>
              <a:rPr lang="en-US" sz="3200" dirty="0">
                <a:latin typeface="Helvetica" charset="0"/>
                <a:ea typeface="Helvetica" charset="0"/>
                <a:cs typeface="Helvetica" charset="0"/>
              </a:rPr>
              <a:t>Control Multihoming</a:t>
            </a:r>
            <a:endParaRPr lang="en-US" sz="2000" i="1" dirty="0">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B9C1504A-5CB1-F76F-0B4E-D16D6B07585B}"/>
              </a:ext>
            </a:extLst>
          </p:cNvPr>
          <p:cNvSpPr/>
          <p:nvPr/>
        </p:nvSpPr>
        <p:spPr>
          <a:xfrm>
            <a:off x="4975545" y="2085872"/>
            <a:ext cx="2712694"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City’s Regulations</a:t>
            </a:r>
          </a:p>
        </p:txBody>
      </p:sp>
      <p:sp>
        <p:nvSpPr>
          <p:cNvPr id="9" name="Rectangle 8">
            <a:extLst>
              <a:ext uri="{FF2B5EF4-FFF2-40B4-BE49-F238E27FC236}">
                <a16:creationId xmlns:a16="http://schemas.microsoft.com/office/drawing/2014/main" id="{DB25B45A-9AA3-CD34-B0ED-53177BA2FCB1}"/>
              </a:ext>
            </a:extLst>
          </p:cNvPr>
          <p:cNvSpPr/>
          <p:nvPr/>
        </p:nvSpPr>
        <p:spPr>
          <a:xfrm>
            <a:off x="1115794" y="2078934"/>
            <a:ext cx="246608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Firm’s Policies</a:t>
            </a:r>
          </a:p>
        </p:txBody>
      </p:sp>
      <p:sp>
        <p:nvSpPr>
          <p:cNvPr id="10" name="Rectangle 9">
            <a:extLst>
              <a:ext uri="{FF2B5EF4-FFF2-40B4-BE49-F238E27FC236}">
                <a16:creationId xmlns:a16="http://schemas.microsoft.com/office/drawing/2014/main" id="{C9820828-0AB8-78CE-BFD7-943E6BD5B6C3}"/>
              </a:ext>
            </a:extLst>
          </p:cNvPr>
          <p:cNvSpPr/>
          <p:nvPr/>
        </p:nvSpPr>
        <p:spPr>
          <a:xfrm>
            <a:off x="4087000" y="2771102"/>
            <a:ext cx="4489785" cy="1938992"/>
          </a:xfrm>
          <a:prstGeom prst="rect">
            <a:avLst/>
          </a:prstGeom>
        </p:spPr>
        <p:txBody>
          <a:bodyPr wrap="square">
            <a:spAutoFit/>
          </a:bodyPr>
          <a:lstStyle/>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Impact of minimum</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wage policy on</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drivers’ earnings</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and utilization</a:t>
            </a: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Case Study: NYC 2018</a:t>
            </a:r>
          </a:p>
        </p:txBody>
      </p:sp>
      <p:sp>
        <p:nvSpPr>
          <p:cNvPr id="11" name="Rectangle 10">
            <a:extLst>
              <a:ext uri="{FF2B5EF4-FFF2-40B4-BE49-F238E27FC236}">
                <a16:creationId xmlns:a16="http://schemas.microsoft.com/office/drawing/2014/main" id="{03E0FA43-1E7C-CE15-5422-D5B162B80F3D}"/>
              </a:ext>
            </a:extLst>
          </p:cNvPr>
          <p:cNvSpPr/>
          <p:nvPr/>
        </p:nvSpPr>
        <p:spPr>
          <a:xfrm>
            <a:off x="769621" y="2916590"/>
            <a:ext cx="3066584" cy="2246769"/>
          </a:xfrm>
          <a:prstGeom prst="rect">
            <a:avLst/>
          </a:prstGeom>
        </p:spPr>
        <p:txBody>
          <a:bodyPr wrap="square">
            <a:spAutoFit/>
          </a:bodyPr>
          <a:lstStyle/>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Long-term Capacity</a:t>
            </a: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Optimal pay scheme</a:t>
            </a: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Short-term Capacity</a:t>
            </a: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Bonuses and delays</a:t>
            </a:r>
          </a:p>
        </p:txBody>
      </p:sp>
      <p:sp>
        <p:nvSpPr>
          <p:cNvPr id="16" name="Rectangle 15">
            <a:extLst>
              <a:ext uri="{FF2B5EF4-FFF2-40B4-BE49-F238E27FC236}">
                <a16:creationId xmlns:a16="http://schemas.microsoft.com/office/drawing/2014/main" id="{E6DC3EF1-710B-9560-2E84-16D14FCC83C7}"/>
              </a:ext>
            </a:extLst>
          </p:cNvPr>
          <p:cNvSpPr/>
          <p:nvPr/>
        </p:nvSpPr>
        <p:spPr>
          <a:xfrm>
            <a:off x="4645271" y="5098895"/>
            <a:ext cx="3373242" cy="369332"/>
          </a:xfrm>
          <a:prstGeom prst="rect">
            <a:avLst/>
          </a:prstGeom>
        </p:spPr>
        <p:txBody>
          <a:bodyPr wrap="square">
            <a:spAutoFit/>
          </a:bodyPr>
          <a:lstStyle/>
          <a:p>
            <a:pPr lvl="0" algn="ctr"/>
            <a:r>
              <a:rPr lang="en-US" dirty="0">
                <a:solidFill>
                  <a:schemeClr val="accent4">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More control, more idle time</a:t>
            </a:r>
          </a:p>
        </p:txBody>
      </p:sp>
      <p:sp>
        <p:nvSpPr>
          <p:cNvPr id="18" name="Oval 17">
            <a:extLst>
              <a:ext uri="{FF2B5EF4-FFF2-40B4-BE49-F238E27FC236}">
                <a16:creationId xmlns:a16="http://schemas.microsoft.com/office/drawing/2014/main" id="{0C5721D7-B702-95B1-A595-453C31762241}"/>
              </a:ext>
            </a:extLst>
          </p:cNvPr>
          <p:cNvSpPr/>
          <p:nvPr/>
        </p:nvSpPr>
        <p:spPr>
          <a:xfrm>
            <a:off x="670004" y="3052167"/>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19" name="Oval 18">
            <a:extLst>
              <a:ext uri="{FF2B5EF4-FFF2-40B4-BE49-F238E27FC236}">
                <a16:creationId xmlns:a16="http://schemas.microsoft.com/office/drawing/2014/main" id="{DAE03D21-3E9D-98CB-5900-2310C017BC8A}"/>
              </a:ext>
            </a:extLst>
          </p:cNvPr>
          <p:cNvSpPr/>
          <p:nvPr/>
        </p:nvSpPr>
        <p:spPr>
          <a:xfrm>
            <a:off x="670004" y="4540795"/>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20" name="Oval 19">
            <a:extLst>
              <a:ext uri="{FF2B5EF4-FFF2-40B4-BE49-F238E27FC236}">
                <a16:creationId xmlns:a16="http://schemas.microsoft.com/office/drawing/2014/main" id="{CAFEE3F6-5A4A-7673-7878-1D2C296A96B7}"/>
              </a:ext>
            </a:extLst>
          </p:cNvPr>
          <p:cNvSpPr/>
          <p:nvPr/>
        </p:nvSpPr>
        <p:spPr>
          <a:xfrm>
            <a:off x="4597427" y="3363878"/>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3" name="Rectangle 2">
            <a:extLst>
              <a:ext uri="{FF2B5EF4-FFF2-40B4-BE49-F238E27FC236}">
                <a16:creationId xmlns:a16="http://schemas.microsoft.com/office/drawing/2014/main" id="{CF364C2B-E03C-EC3A-5B60-42B794D6F46F}"/>
              </a:ext>
            </a:extLst>
          </p:cNvPr>
          <p:cNvSpPr/>
          <p:nvPr/>
        </p:nvSpPr>
        <p:spPr>
          <a:xfrm>
            <a:off x="704336" y="3682219"/>
            <a:ext cx="3373242" cy="646331"/>
          </a:xfrm>
          <a:prstGeom prst="rect">
            <a:avLst/>
          </a:prstGeom>
        </p:spPr>
        <p:txBody>
          <a:bodyPr wrap="square">
            <a:spAutoFit/>
          </a:bodyPr>
          <a:lstStyle/>
          <a:p>
            <a:pPr lvl="0" algn="ctr"/>
            <a: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 25-50% more costly to maintain work</a:t>
            </a:r>
          </a:p>
        </p:txBody>
      </p:sp>
      <p:sp>
        <p:nvSpPr>
          <p:cNvPr id="7" name="Rectangle 6">
            <a:extLst>
              <a:ext uri="{FF2B5EF4-FFF2-40B4-BE49-F238E27FC236}">
                <a16:creationId xmlns:a16="http://schemas.microsoft.com/office/drawing/2014/main" id="{1F206E7C-A598-A45D-97AC-B1B1D5FB2ADD}"/>
              </a:ext>
            </a:extLst>
          </p:cNvPr>
          <p:cNvSpPr/>
          <p:nvPr/>
        </p:nvSpPr>
        <p:spPr>
          <a:xfrm>
            <a:off x="704336" y="5150410"/>
            <a:ext cx="3373242" cy="646331"/>
          </a:xfrm>
          <a:prstGeom prst="rect">
            <a:avLst/>
          </a:prstGeom>
        </p:spPr>
        <p:txBody>
          <a:bodyPr wrap="square">
            <a:spAutoFit/>
          </a:bodyPr>
          <a:lstStyle/>
          <a:p>
            <a:pPr lvl="0" algn="ctr"/>
            <a: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Different policies for </a:t>
            </a:r>
            <a:b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different demand situations</a:t>
            </a:r>
          </a:p>
        </p:txBody>
      </p:sp>
    </p:spTree>
    <p:extLst>
      <p:ext uri="{BB962C8B-B14F-4D97-AF65-F5344CB8AC3E}">
        <p14:creationId xmlns:p14="http://schemas.microsoft.com/office/powerpoint/2010/main" val="21196452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6CD92C-585E-83DF-0568-FFA4897E463C}"/>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28F615D1-03AD-8D81-D46D-32C36F32894B}"/>
              </a:ext>
            </a:extLst>
          </p:cNvPr>
          <p:cNvSpPr/>
          <p:nvPr/>
        </p:nvSpPr>
        <p:spPr>
          <a:xfrm>
            <a:off x="4730506" y="1858780"/>
            <a:ext cx="3202772" cy="4117016"/>
          </a:xfrm>
          <a:prstGeom prst="rect">
            <a:avLst/>
          </a:prstGeom>
          <a:solidFill>
            <a:srgbClr val="FFF2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BCE12B-B8A1-46DB-E811-B1067A1EC794}"/>
              </a:ext>
            </a:extLst>
          </p:cNvPr>
          <p:cNvSpPr/>
          <p:nvPr/>
        </p:nvSpPr>
        <p:spPr>
          <a:xfrm>
            <a:off x="769621" y="1858779"/>
            <a:ext cx="3202772" cy="4117017"/>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9A83C0A-6BF9-20A0-D051-14ABF970B3D4}"/>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Counterfactuals</a:t>
            </a:r>
            <a:endParaRPr lang="en-US" sz="2800" b="1" dirty="0">
              <a:solidFill>
                <a:srgbClr val="FFC000"/>
              </a:solidFill>
              <a:latin typeface="Helvetica" charset="0"/>
              <a:ea typeface="Helvetica" charset="0"/>
              <a:cs typeface="Helvetica" charset="0"/>
            </a:endParaRPr>
          </a:p>
        </p:txBody>
      </p:sp>
      <p:sp>
        <p:nvSpPr>
          <p:cNvPr id="6" name="Rectangle 5">
            <a:extLst>
              <a:ext uri="{FF2B5EF4-FFF2-40B4-BE49-F238E27FC236}">
                <a16:creationId xmlns:a16="http://schemas.microsoft.com/office/drawing/2014/main" id="{C825C035-5FF5-1767-E7B7-684556BC56C5}"/>
              </a:ext>
            </a:extLst>
          </p:cNvPr>
          <p:cNvSpPr/>
          <p:nvPr/>
        </p:nvSpPr>
        <p:spPr>
          <a:xfrm>
            <a:off x="4730506" y="690817"/>
            <a:ext cx="3828292" cy="584775"/>
          </a:xfrm>
          <a:prstGeom prst="rect">
            <a:avLst/>
          </a:prstGeom>
        </p:spPr>
        <p:txBody>
          <a:bodyPr wrap="none">
            <a:spAutoFit/>
          </a:bodyPr>
          <a:lstStyle/>
          <a:p>
            <a:pPr lvl="0"/>
            <a:r>
              <a:rPr lang="en-US" sz="3200" dirty="0">
                <a:latin typeface="Helvetica" charset="0"/>
                <a:ea typeface="Helvetica" charset="0"/>
                <a:cs typeface="Helvetica" charset="0"/>
              </a:rPr>
              <a:t>Control Multihoming</a:t>
            </a:r>
            <a:endParaRPr lang="en-US" sz="2000" i="1" dirty="0">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1CEEF286-B2D9-A83D-076D-25E6D439A779}"/>
              </a:ext>
            </a:extLst>
          </p:cNvPr>
          <p:cNvSpPr/>
          <p:nvPr/>
        </p:nvSpPr>
        <p:spPr>
          <a:xfrm>
            <a:off x="4975545" y="2085872"/>
            <a:ext cx="2712694"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City’s Regulations</a:t>
            </a:r>
          </a:p>
        </p:txBody>
      </p:sp>
      <p:sp>
        <p:nvSpPr>
          <p:cNvPr id="9" name="Rectangle 8">
            <a:extLst>
              <a:ext uri="{FF2B5EF4-FFF2-40B4-BE49-F238E27FC236}">
                <a16:creationId xmlns:a16="http://schemas.microsoft.com/office/drawing/2014/main" id="{F3F4EB60-6009-575A-16FF-0A6C3F656B9B}"/>
              </a:ext>
            </a:extLst>
          </p:cNvPr>
          <p:cNvSpPr/>
          <p:nvPr/>
        </p:nvSpPr>
        <p:spPr>
          <a:xfrm>
            <a:off x="1115794" y="2078934"/>
            <a:ext cx="246608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Firm’s Policies</a:t>
            </a:r>
          </a:p>
        </p:txBody>
      </p:sp>
      <p:sp>
        <p:nvSpPr>
          <p:cNvPr id="10" name="Rectangle 9">
            <a:extLst>
              <a:ext uri="{FF2B5EF4-FFF2-40B4-BE49-F238E27FC236}">
                <a16:creationId xmlns:a16="http://schemas.microsoft.com/office/drawing/2014/main" id="{86F136D1-E96C-ACB5-E4F0-78577B42FF25}"/>
              </a:ext>
            </a:extLst>
          </p:cNvPr>
          <p:cNvSpPr/>
          <p:nvPr/>
        </p:nvSpPr>
        <p:spPr>
          <a:xfrm>
            <a:off x="4087000" y="2771102"/>
            <a:ext cx="4489785" cy="1938992"/>
          </a:xfrm>
          <a:prstGeom prst="rect">
            <a:avLst/>
          </a:prstGeom>
        </p:spPr>
        <p:txBody>
          <a:bodyPr wrap="square">
            <a:spAutoFit/>
          </a:bodyPr>
          <a:lstStyle/>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Impact of minimum</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wage policy on</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drivers’ earnings</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and utilization</a:t>
            </a: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Case Study: NYC 2018</a:t>
            </a:r>
          </a:p>
        </p:txBody>
      </p:sp>
      <p:sp>
        <p:nvSpPr>
          <p:cNvPr id="11" name="Rectangle 10">
            <a:extLst>
              <a:ext uri="{FF2B5EF4-FFF2-40B4-BE49-F238E27FC236}">
                <a16:creationId xmlns:a16="http://schemas.microsoft.com/office/drawing/2014/main" id="{E8E5F850-49B0-8286-8EA4-F288471EC6A8}"/>
              </a:ext>
            </a:extLst>
          </p:cNvPr>
          <p:cNvSpPr/>
          <p:nvPr/>
        </p:nvSpPr>
        <p:spPr>
          <a:xfrm>
            <a:off x="769621" y="2916590"/>
            <a:ext cx="3066584" cy="2246769"/>
          </a:xfrm>
          <a:prstGeom prst="rect">
            <a:avLst/>
          </a:prstGeom>
        </p:spPr>
        <p:txBody>
          <a:bodyPr wrap="square">
            <a:spAutoFit/>
          </a:bodyPr>
          <a:lstStyle/>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Long-term Capacity</a:t>
            </a: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Optimal pay scheme</a:t>
            </a: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Short-term Capacity</a:t>
            </a: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Bonuses and delays</a:t>
            </a:r>
          </a:p>
        </p:txBody>
      </p:sp>
      <p:sp>
        <p:nvSpPr>
          <p:cNvPr id="16" name="Rectangle 15">
            <a:extLst>
              <a:ext uri="{FF2B5EF4-FFF2-40B4-BE49-F238E27FC236}">
                <a16:creationId xmlns:a16="http://schemas.microsoft.com/office/drawing/2014/main" id="{74D9D4F7-C98B-B524-9CDF-A5DC7D7ED0C9}"/>
              </a:ext>
            </a:extLst>
          </p:cNvPr>
          <p:cNvSpPr/>
          <p:nvPr/>
        </p:nvSpPr>
        <p:spPr>
          <a:xfrm>
            <a:off x="4645271" y="5098895"/>
            <a:ext cx="3373242" cy="553998"/>
          </a:xfrm>
          <a:prstGeom prst="rect">
            <a:avLst/>
          </a:prstGeom>
        </p:spPr>
        <p:txBody>
          <a:bodyPr wrap="square">
            <a:spAutoFit/>
          </a:bodyPr>
          <a:lstStyle/>
          <a:p>
            <a:pPr lvl="0" algn="ctr"/>
            <a:r>
              <a:rPr lang="en-US" dirty="0">
                <a:solidFill>
                  <a:schemeClr val="accent4">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One policy for all hurts</a:t>
            </a:r>
            <a:br>
              <a:rPr lang="en-US" dirty="0">
                <a:solidFill>
                  <a:schemeClr val="accent4">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accent4">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(lower earnings, higher idleness)</a:t>
            </a:r>
            <a:endParaRPr lang="en-US" dirty="0">
              <a:solidFill>
                <a:schemeClr val="accent4">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8" name="Oval 17">
            <a:extLst>
              <a:ext uri="{FF2B5EF4-FFF2-40B4-BE49-F238E27FC236}">
                <a16:creationId xmlns:a16="http://schemas.microsoft.com/office/drawing/2014/main" id="{12036BBD-3A90-24C3-DE36-6AB7592A2F45}"/>
              </a:ext>
            </a:extLst>
          </p:cNvPr>
          <p:cNvSpPr/>
          <p:nvPr/>
        </p:nvSpPr>
        <p:spPr>
          <a:xfrm>
            <a:off x="670004" y="3052167"/>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19" name="Oval 18">
            <a:extLst>
              <a:ext uri="{FF2B5EF4-FFF2-40B4-BE49-F238E27FC236}">
                <a16:creationId xmlns:a16="http://schemas.microsoft.com/office/drawing/2014/main" id="{1B2C3DFF-2B44-596E-4E93-7E0400F5CB10}"/>
              </a:ext>
            </a:extLst>
          </p:cNvPr>
          <p:cNvSpPr/>
          <p:nvPr/>
        </p:nvSpPr>
        <p:spPr>
          <a:xfrm>
            <a:off x="670004" y="4540795"/>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20" name="Oval 19">
            <a:extLst>
              <a:ext uri="{FF2B5EF4-FFF2-40B4-BE49-F238E27FC236}">
                <a16:creationId xmlns:a16="http://schemas.microsoft.com/office/drawing/2014/main" id="{CCC06879-FB3E-8513-E70D-B9251811D4D9}"/>
              </a:ext>
            </a:extLst>
          </p:cNvPr>
          <p:cNvSpPr/>
          <p:nvPr/>
        </p:nvSpPr>
        <p:spPr>
          <a:xfrm>
            <a:off x="4597427" y="3363878"/>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3" name="Rectangle 2">
            <a:extLst>
              <a:ext uri="{FF2B5EF4-FFF2-40B4-BE49-F238E27FC236}">
                <a16:creationId xmlns:a16="http://schemas.microsoft.com/office/drawing/2014/main" id="{A6D4A5C7-41BB-BCF0-4570-FE500DFC257F}"/>
              </a:ext>
            </a:extLst>
          </p:cNvPr>
          <p:cNvSpPr/>
          <p:nvPr/>
        </p:nvSpPr>
        <p:spPr>
          <a:xfrm>
            <a:off x="704336" y="3682219"/>
            <a:ext cx="3373242" cy="646331"/>
          </a:xfrm>
          <a:prstGeom prst="rect">
            <a:avLst/>
          </a:prstGeom>
        </p:spPr>
        <p:txBody>
          <a:bodyPr wrap="square">
            <a:spAutoFit/>
          </a:bodyPr>
          <a:lstStyle/>
          <a:p>
            <a:pPr lvl="0" algn="ctr"/>
            <a: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 25-50% more costly to maintain work</a:t>
            </a:r>
          </a:p>
        </p:txBody>
      </p:sp>
      <p:sp>
        <p:nvSpPr>
          <p:cNvPr id="7" name="Rectangle 6">
            <a:extLst>
              <a:ext uri="{FF2B5EF4-FFF2-40B4-BE49-F238E27FC236}">
                <a16:creationId xmlns:a16="http://schemas.microsoft.com/office/drawing/2014/main" id="{C544E78D-57C4-1FF2-8DE2-1FE32ACC899F}"/>
              </a:ext>
            </a:extLst>
          </p:cNvPr>
          <p:cNvSpPr/>
          <p:nvPr/>
        </p:nvSpPr>
        <p:spPr>
          <a:xfrm>
            <a:off x="704336" y="5150410"/>
            <a:ext cx="3373242" cy="646331"/>
          </a:xfrm>
          <a:prstGeom prst="rect">
            <a:avLst/>
          </a:prstGeom>
        </p:spPr>
        <p:txBody>
          <a:bodyPr wrap="square">
            <a:spAutoFit/>
          </a:bodyPr>
          <a:lstStyle/>
          <a:p>
            <a:pPr lvl="0" algn="ctr"/>
            <a: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Different policies for </a:t>
            </a:r>
            <a:b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different demand situations</a:t>
            </a:r>
          </a:p>
        </p:txBody>
      </p:sp>
    </p:spTree>
    <p:extLst>
      <p:ext uri="{BB962C8B-B14F-4D97-AF65-F5344CB8AC3E}">
        <p14:creationId xmlns:p14="http://schemas.microsoft.com/office/powerpoint/2010/main" val="242409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8" grpId="0" animBg="1"/>
      <p:bldP spid="9" grpId="0" animBg="1"/>
      <p:bldP spid="16" grpId="0"/>
      <p:bldP spid="18" grpId="0" animBg="1"/>
      <p:bldP spid="19" grpId="0" animBg="1"/>
      <p:bldP spid="20" grpId="0" animBg="1"/>
      <p:bldP spid="3"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C201E0F-C9D4-72D7-D1E7-5E1A4D73741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13A8FFA-8E4D-A555-E0FE-3F4C4D2BBA4B}"/>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Firm’s Policies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49B30C43-8CC9-84E0-E77F-87B1E9D5E6BD}"/>
              </a:ext>
            </a:extLst>
          </p:cNvPr>
          <p:cNvSpPr/>
          <p:nvPr/>
        </p:nvSpPr>
        <p:spPr>
          <a:xfrm>
            <a:off x="4346065" y="2098550"/>
            <a:ext cx="3971655" cy="513659"/>
          </a:xfrm>
          <a:prstGeom prst="rect">
            <a:avLst/>
          </a:prstGeom>
          <a:solidFill>
            <a:schemeClr val="accent5">
              <a:lumMod val="20000"/>
              <a:lumOff val="80000"/>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Dynamic Guaranteed Pay</a:t>
            </a:r>
          </a:p>
        </p:txBody>
      </p:sp>
      <p:sp>
        <p:nvSpPr>
          <p:cNvPr id="8" name="Rectangle 7">
            <a:extLst>
              <a:ext uri="{FF2B5EF4-FFF2-40B4-BE49-F238E27FC236}">
                <a16:creationId xmlns:a16="http://schemas.microsoft.com/office/drawing/2014/main" id="{D0577324-2505-0C09-C489-E102AAD83648}"/>
              </a:ext>
            </a:extLst>
          </p:cNvPr>
          <p:cNvSpPr/>
          <p:nvPr/>
        </p:nvSpPr>
        <p:spPr>
          <a:xfrm>
            <a:off x="1115794" y="2091612"/>
            <a:ext cx="246608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9" name="Rectangle 8">
            <a:extLst>
              <a:ext uri="{FF2B5EF4-FFF2-40B4-BE49-F238E27FC236}">
                <a16:creationId xmlns:a16="http://schemas.microsoft.com/office/drawing/2014/main" id="{345683F7-4069-27EE-10BA-06B989852D8A}"/>
              </a:ext>
            </a:extLst>
          </p:cNvPr>
          <p:cNvSpPr/>
          <p:nvPr/>
        </p:nvSpPr>
        <p:spPr>
          <a:xfrm>
            <a:off x="4087000" y="2711594"/>
            <a:ext cx="4489785"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guaranteed a fixed rate of hourly compensation during the shifts</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as long as they stay online</a:t>
            </a:r>
          </a:p>
        </p:txBody>
      </p:sp>
      <p:sp>
        <p:nvSpPr>
          <p:cNvPr id="10" name="Rectangle 9">
            <a:extLst>
              <a:ext uri="{FF2B5EF4-FFF2-40B4-BE49-F238E27FC236}">
                <a16:creationId xmlns:a16="http://schemas.microsoft.com/office/drawing/2014/main" id="{5A54B820-53CB-E364-EC1D-8C4B42DD530B}"/>
              </a:ext>
            </a:extLst>
          </p:cNvPr>
          <p:cNvSpPr/>
          <p:nvPr/>
        </p:nvSpPr>
        <p:spPr>
          <a:xfrm>
            <a:off x="769621" y="2711594"/>
            <a:ext cx="3066584"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compensated for each work they performed</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(e.g., each rider trip)</a:t>
            </a:r>
          </a:p>
        </p:txBody>
      </p:sp>
      <p:sp>
        <p:nvSpPr>
          <p:cNvPr id="20" name="Oval 19">
            <a:extLst>
              <a:ext uri="{FF2B5EF4-FFF2-40B4-BE49-F238E27FC236}">
                <a16:creationId xmlns:a16="http://schemas.microsoft.com/office/drawing/2014/main" id="{0A74AF02-2F72-F675-2829-C115EFA06265}"/>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21" name="Rectangle 20">
            <a:extLst>
              <a:ext uri="{FF2B5EF4-FFF2-40B4-BE49-F238E27FC236}">
                <a16:creationId xmlns:a16="http://schemas.microsoft.com/office/drawing/2014/main" id="{35A596D7-5CCD-BE66-6477-873AA51F5C6E}"/>
              </a:ext>
            </a:extLst>
          </p:cNvPr>
          <p:cNvSpPr/>
          <p:nvPr/>
        </p:nvSpPr>
        <p:spPr>
          <a:xfrm>
            <a:off x="4730506" y="690817"/>
            <a:ext cx="4053738" cy="584775"/>
          </a:xfrm>
          <a:prstGeom prst="rect">
            <a:avLst/>
          </a:prstGeom>
        </p:spPr>
        <p:txBody>
          <a:bodyPr wrap="none">
            <a:spAutoFit/>
          </a:bodyPr>
          <a:lstStyle/>
          <a:p>
            <a:pPr lvl="0"/>
            <a:r>
              <a:rPr lang="en-US" sz="3200" dirty="0">
                <a:latin typeface="Helvetica" charset="0"/>
                <a:ea typeface="Helvetica" charset="0"/>
                <a:cs typeface="Helvetica" charset="0"/>
              </a:rPr>
              <a:t>Managing Long-Term</a:t>
            </a:r>
            <a:endParaRPr lang="en-US" sz="2000" i="1" dirty="0">
              <a:latin typeface="Helvetica" charset="0"/>
              <a:ea typeface="Helvetica" charset="0"/>
              <a:cs typeface="Helvetica" charset="0"/>
            </a:endParaRPr>
          </a:p>
        </p:txBody>
      </p:sp>
      <p:pic>
        <p:nvPicPr>
          <p:cNvPr id="1026" name="Picture 2" descr="Intrivo's leading rapid COVID-19 self-test On/Go™ can now be delivered in  as little as 15-20 minutes to consumers nationwide by Gopuff">
            <a:extLst>
              <a:ext uri="{FF2B5EF4-FFF2-40B4-BE49-F238E27FC236}">
                <a16:creationId xmlns:a16="http://schemas.microsoft.com/office/drawing/2014/main" id="{F25BE96E-353A-44CF-1895-304567D38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903" y="1710179"/>
            <a:ext cx="830621" cy="282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0 Off Postmates Promo Codes &amp; Free Delivery Coupons - June 2022 - Los  Angeles Times">
            <a:extLst>
              <a:ext uri="{FF2B5EF4-FFF2-40B4-BE49-F238E27FC236}">
                <a16:creationId xmlns:a16="http://schemas.microsoft.com/office/drawing/2014/main" id="{A9B9D6E4-027F-EE54-D4B7-7E487BB287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6514" y="1215222"/>
            <a:ext cx="1019398" cy="10193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E76768A-97CA-2FB6-9AC0-6EEFAF4CAD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7924" y="1770989"/>
            <a:ext cx="843955" cy="1774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E08D126-E284-2808-88BA-A7A75FF8C6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046" y="1774228"/>
            <a:ext cx="1644629" cy="1921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hlinkClick r:id="rId7" action="ppaction://hlinksldjump"/>
            <a:extLst>
              <a:ext uri="{FF2B5EF4-FFF2-40B4-BE49-F238E27FC236}">
                <a16:creationId xmlns:a16="http://schemas.microsoft.com/office/drawing/2014/main" id="{496FE52F-A413-E372-86B8-1AC427CC99A5}"/>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13" name="TextBox 12">
            <a:hlinkClick r:id="rId8" action="ppaction://hlinksldjump"/>
            <a:extLst>
              <a:ext uri="{FF2B5EF4-FFF2-40B4-BE49-F238E27FC236}">
                <a16:creationId xmlns:a16="http://schemas.microsoft.com/office/drawing/2014/main" id="{75580AC2-75E7-7897-7AA0-A91E9CA159E8}"/>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14" name="TextBox 13">
            <a:hlinkClick r:id="rId9" action="ppaction://hlinksldjump"/>
            <a:extLst>
              <a:ext uri="{FF2B5EF4-FFF2-40B4-BE49-F238E27FC236}">
                <a16:creationId xmlns:a16="http://schemas.microsoft.com/office/drawing/2014/main" id="{C1B0B90D-91CA-8839-C1F5-F1711D21EEE0}"/>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15" name="TextBox 14">
            <a:hlinkClick r:id="rId10" action="ppaction://hlinksldjump"/>
            <a:extLst>
              <a:ext uri="{FF2B5EF4-FFF2-40B4-BE49-F238E27FC236}">
                <a16:creationId xmlns:a16="http://schemas.microsoft.com/office/drawing/2014/main" id="{4C4203C4-DFFB-8902-E8CE-306D6B7202B3}"/>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7162976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90FAC34-2510-3F21-3CB7-CD0E1AE6CE7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2432DDB-8A2A-CA94-CF96-3882C6B9AA62}"/>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Firm’s Policies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8EFDBF2B-38E5-BEB8-7BA0-3368425DD2C7}"/>
              </a:ext>
            </a:extLst>
          </p:cNvPr>
          <p:cNvSpPr/>
          <p:nvPr/>
        </p:nvSpPr>
        <p:spPr>
          <a:xfrm>
            <a:off x="4346065" y="2098550"/>
            <a:ext cx="3971655" cy="513659"/>
          </a:xfrm>
          <a:prstGeom prst="rect">
            <a:avLst/>
          </a:prstGeom>
          <a:solidFill>
            <a:schemeClr val="accent5">
              <a:lumMod val="20000"/>
              <a:lumOff val="80000"/>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Dynamic Guaranteed Pay</a:t>
            </a:r>
          </a:p>
        </p:txBody>
      </p:sp>
      <p:sp>
        <p:nvSpPr>
          <p:cNvPr id="8" name="Rectangle 7">
            <a:extLst>
              <a:ext uri="{FF2B5EF4-FFF2-40B4-BE49-F238E27FC236}">
                <a16:creationId xmlns:a16="http://schemas.microsoft.com/office/drawing/2014/main" id="{383E0927-8EEE-0A84-E303-CD7A8DE5715E}"/>
              </a:ext>
            </a:extLst>
          </p:cNvPr>
          <p:cNvSpPr/>
          <p:nvPr/>
        </p:nvSpPr>
        <p:spPr>
          <a:xfrm>
            <a:off x="1115794" y="2091612"/>
            <a:ext cx="246608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9" name="Rectangle 8">
            <a:extLst>
              <a:ext uri="{FF2B5EF4-FFF2-40B4-BE49-F238E27FC236}">
                <a16:creationId xmlns:a16="http://schemas.microsoft.com/office/drawing/2014/main" id="{3979F81D-DD55-08EC-6343-48C00F0A3A0E}"/>
              </a:ext>
            </a:extLst>
          </p:cNvPr>
          <p:cNvSpPr/>
          <p:nvPr/>
        </p:nvSpPr>
        <p:spPr>
          <a:xfrm>
            <a:off x="4087000" y="2711594"/>
            <a:ext cx="4489785"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guaranteed a fixed rate of hourly compensation during the shifts</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as long as they stay online</a:t>
            </a:r>
          </a:p>
        </p:txBody>
      </p:sp>
      <p:sp>
        <p:nvSpPr>
          <p:cNvPr id="10" name="Rectangle 9">
            <a:extLst>
              <a:ext uri="{FF2B5EF4-FFF2-40B4-BE49-F238E27FC236}">
                <a16:creationId xmlns:a16="http://schemas.microsoft.com/office/drawing/2014/main" id="{2AA9D25C-A232-3326-192B-5CDA987142F1}"/>
              </a:ext>
            </a:extLst>
          </p:cNvPr>
          <p:cNvSpPr/>
          <p:nvPr/>
        </p:nvSpPr>
        <p:spPr>
          <a:xfrm>
            <a:off x="769621" y="2711594"/>
            <a:ext cx="3066584"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compensated for each work they performed</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(e.g., each rider trip)</a:t>
            </a:r>
          </a:p>
        </p:txBody>
      </p:sp>
      <p:sp>
        <p:nvSpPr>
          <p:cNvPr id="20" name="Oval 19">
            <a:extLst>
              <a:ext uri="{FF2B5EF4-FFF2-40B4-BE49-F238E27FC236}">
                <a16:creationId xmlns:a16="http://schemas.microsoft.com/office/drawing/2014/main" id="{7B7653B6-592F-E7C4-1850-B6DE2617D7D3}"/>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21" name="Rectangle 20">
            <a:extLst>
              <a:ext uri="{FF2B5EF4-FFF2-40B4-BE49-F238E27FC236}">
                <a16:creationId xmlns:a16="http://schemas.microsoft.com/office/drawing/2014/main" id="{1FB3D8EA-86AE-42F2-ED08-6B92288E638B}"/>
              </a:ext>
            </a:extLst>
          </p:cNvPr>
          <p:cNvSpPr/>
          <p:nvPr/>
        </p:nvSpPr>
        <p:spPr>
          <a:xfrm>
            <a:off x="4730506" y="690817"/>
            <a:ext cx="4053738" cy="584775"/>
          </a:xfrm>
          <a:prstGeom prst="rect">
            <a:avLst/>
          </a:prstGeom>
        </p:spPr>
        <p:txBody>
          <a:bodyPr wrap="none">
            <a:spAutoFit/>
          </a:bodyPr>
          <a:lstStyle/>
          <a:p>
            <a:pPr lvl="0"/>
            <a:r>
              <a:rPr lang="en-US" sz="3200" dirty="0">
                <a:latin typeface="Helvetica" charset="0"/>
                <a:ea typeface="Helvetica" charset="0"/>
                <a:cs typeface="Helvetica" charset="0"/>
              </a:rPr>
              <a:t>Managing Long-Term</a:t>
            </a:r>
            <a:endParaRPr lang="en-US" sz="2000" i="1" dirty="0">
              <a:latin typeface="Helvetica" charset="0"/>
              <a:ea typeface="Helvetica" charset="0"/>
              <a:cs typeface="Helvetica" charset="0"/>
            </a:endParaRPr>
          </a:p>
        </p:txBody>
      </p:sp>
      <p:pic>
        <p:nvPicPr>
          <p:cNvPr id="1026" name="Picture 2" descr="Intrivo's leading rapid COVID-19 self-test On/Go™ can now be delivered in  as little as 15-20 minutes to consumers nationwide by Gopuff">
            <a:extLst>
              <a:ext uri="{FF2B5EF4-FFF2-40B4-BE49-F238E27FC236}">
                <a16:creationId xmlns:a16="http://schemas.microsoft.com/office/drawing/2014/main" id="{16E4EB6D-FB2D-6B31-7D39-462189525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903" y="1710179"/>
            <a:ext cx="830621" cy="282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0 Off Postmates Promo Codes &amp; Free Delivery Coupons - June 2022 - Los  Angeles Times">
            <a:extLst>
              <a:ext uri="{FF2B5EF4-FFF2-40B4-BE49-F238E27FC236}">
                <a16:creationId xmlns:a16="http://schemas.microsoft.com/office/drawing/2014/main" id="{E8E7AFA1-CDFE-CD02-1FD3-81AA89EDEC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6514" y="1215222"/>
            <a:ext cx="1019398" cy="10193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AC13D4F-0E9D-A24E-62BE-3BCE265915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7924" y="1770989"/>
            <a:ext cx="843955" cy="1774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D2C3C73-2D7D-098C-9A85-2ADC3A804D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046" y="1774228"/>
            <a:ext cx="1644629" cy="1921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AAEE5D3-E800-85AF-717C-8C574C976171}"/>
              </a:ext>
            </a:extLst>
          </p:cNvPr>
          <p:cNvSpPr txBox="1"/>
          <p:nvPr/>
        </p:nvSpPr>
        <p:spPr>
          <a:xfrm>
            <a:off x="3681663" y="3802895"/>
            <a:ext cx="5268085" cy="707886"/>
          </a:xfrm>
          <a:prstGeom prst="rect">
            <a:avLst/>
          </a:prstGeom>
          <a:noFill/>
        </p:spPr>
        <p:txBody>
          <a:bodyPr wrap="square" rtlCol="0">
            <a:spAutoFit/>
          </a:bodyPr>
          <a:lstStyle/>
          <a:p>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How much should Pay per Work be to match outcomes of Guaranteed Pay (Base)?</a:t>
            </a:r>
            <a:endPar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6" name="TextBox 25">
            <a:hlinkClick r:id="rId7" action="ppaction://hlinksldjump"/>
            <a:extLst>
              <a:ext uri="{FF2B5EF4-FFF2-40B4-BE49-F238E27FC236}">
                <a16:creationId xmlns:a16="http://schemas.microsoft.com/office/drawing/2014/main" id="{BF2EEA91-9399-D6EE-038F-F0FF02D10647}"/>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27" name="TextBox 26">
            <a:hlinkClick r:id="rId8" action="ppaction://hlinksldjump"/>
            <a:extLst>
              <a:ext uri="{FF2B5EF4-FFF2-40B4-BE49-F238E27FC236}">
                <a16:creationId xmlns:a16="http://schemas.microsoft.com/office/drawing/2014/main" id="{13884FF1-8EE6-1C2E-0783-D8B2BB977A6B}"/>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28" name="TextBox 27">
            <a:hlinkClick r:id="rId9" action="ppaction://hlinksldjump"/>
            <a:extLst>
              <a:ext uri="{FF2B5EF4-FFF2-40B4-BE49-F238E27FC236}">
                <a16:creationId xmlns:a16="http://schemas.microsoft.com/office/drawing/2014/main" id="{38FDDBFF-D480-ABF4-DA0A-26DEA913EB0B}"/>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29" name="TextBox 28">
            <a:hlinkClick r:id="rId10" action="ppaction://hlinksldjump"/>
            <a:extLst>
              <a:ext uri="{FF2B5EF4-FFF2-40B4-BE49-F238E27FC236}">
                <a16:creationId xmlns:a16="http://schemas.microsoft.com/office/drawing/2014/main" id="{63D5320B-425A-F537-62E6-C4762247A3F3}"/>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343047304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C1BA98-01DA-4104-C37F-D0B34672B6D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840F652-7E4A-5637-AF61-8E3447F78C89}"/>
              </a:ext>
            </a:extLst>
          </p:cNvPr>
          <p:cNvSpPr/>
          <p:nvPr/>
        </p:nvSpPr>
        <p:spPr>
          <a:xfrm>
            <a:off x="512740" y="4859463"/>
            <a:ext cx="3299715" cy="754021"/>
          </a:xfrm>
          <a:prstGeom prst="rect">
            <a:avLst/>
          </a:prstGeom>
          <a:solidFill>
            <a:schemeClr val="accent5">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5BE7DF6-C45F-F369-6F3F-5386A7B885F0}"/>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Firm’s Policies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E05EF1E9-3C42-ABD7-43A2-6CA8F0C77CC6}"/>
              </a:ext>
            </a:extLst>
          </p:cNvPr>
          <p:cNvSpPr/>
          <p:nvPr/>
        </p:nvSpPr>
        <p:spPr>
          <a:xfrm>
            <a:off x="4346065" y="2098550"/>
            <a:ext cx="3971655" cy="513659"/>
          </a:xfrm>
          <a:prstGeom prst="rect">
            <a:avLst/>
          </a:prstGeom>
          <a:solidFill>
            <a:schemeClr val="accent5">
              <a:lumMod val="20000"/>
              <a:lumOff val="80000"/>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Dynamic Guaranteed Pay</a:t>
            </a:r>
          </a:p>
        </p:txBody>
      </p:sp>
      <p:sp>
        <p:nvSpPr>
          <p:cNvPr id="8" name="Rectangle 7">
            <a:extLst>
              <a:ext uri="{FF2B5EF4-FFF2-40B4-BE49-F238E27FC236}">
                <a16:creationId xmlns:a16="http://schemas.microsoft.com/office/drawing/2014/main" id="{9D7D412C-2AE3-976B-309D-68F529D086F9}"/>
              </a:ext>
            </a:extLst>
          </p:cNvPr>
          <p:cNvSpPr/>
          <p:nvPr/>
        </p:nvSpPr>
        <p:spPr>
          <a:xfrm>
            <a:off x="1115794" y="2091612"/>
            <a:ext cx="246608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9" name="Rectangle 8">
            <a:extLst>
              <a:ext uri="{FF2B5EF4-FFF2-40B4-BE49-F238E27FC236}">
                <a16:creationId xmlns:a16="http://schemas.microsoft.com/office/drawing/2014/main" id="{8CA91E14-FD97-BD55-42E1-D70CCD2611F7}"/>
              </a:ext>
            </a:extLst>
          </p:cNvPr>
          <p:cNvSpPr/>
          <p:nvPr/>
        </p:nvSpPr>
        <p:spPr>
          <a:xfrm>
            <a:off x="4087000" y="2711594"/>
            <a:ext cx="4489785"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guaranteed a fixed rate of hourly compensation during the shifts</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as long as they stay online</a:t>
            </a:r>
          </a:p>
        </p:txBody>
      </p:sp>
      <p:sp>
        <p:nvSpPr>
          <p:cNvPr id="10" name="Rectangle 9">
            <a:extLst>
              <a:ext uri="{FF2B5EF4-FFF2-40B4-BE49-F238E27FC236}">
                <a16:creationId xmlns:a16="http://schemas.microsoft.com/office/drawing/2014/main" id="{17943BDD-9D74-C023-CAE8-DF04CCA5FF1B}"/>
              </a:ext>
            </a:extLst>
          </p:cNvPr>
          <p:cNvSpPr/>
          <p:nvPr/>
        </p:nvSpPr>
        <p:spPr>
          <a:xfrm>
            <a:off x="769621" y="2711594"/>
            <a:ext cx="3066584"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compensated for each work they performed</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(e.g., each rider trip)</a:t>
            </a:r>
          </a:p>
        </p:txBody>
      </p:sp>
      <p:pic>
        <p:nvPicPr>
          <p:cNvPr id="3" name="Picture 2">
            <a:extLst>
              <a:ext uri="{FF2B5EF4-FFF2-40B4-BE49-F238E27FC236}">
                <a16:creationId xmlns:a16="http://schemas.microsoft.com/office/drawing/2014/main" id="{164A8281-0D26-0261-9A3F-E219124E236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09203" y="4550308"/>
            <a:ext cx="2541272" cy="1209936"/>
          </a:xfrm>
          <a:prstGeom prst="rect">
            <a:avLst/>
          </a:prstGeom>
        </p:spPr>
      </p:pic>
      <p:sp>
        <p:nvSpPr>
          <p:cNvPr id="11" name="TextBox 10">
            <a:extLst>
              <a:ext uri="{FF2B5EF4-FFF2-40B4-BE49-F238E27FC236}">
                <a16:creationId xmlns:a16="http://schemas.microsoft.com/office/drawing/2014/main" id="{F92EBA3E-CD75-2A34-EA51-AC75ABDCD162}"/>
              </a:ext>
            </a:extLst>
          </p:cNvPr>
          <p:cNvSpPr txBox="1"/>
          <p:nvPr/>
        </p:nvSpPr>
        <p:spPr>
          <a:xfrm>
            <a:off x="536490" y="4943403"/>
            <a:ext cx="2228850" cy="646331"/>
          </a:xfrm>
          <a:prstGeom prst="rect">
            <a:avLst/>
          </a:prstGeom>
          <a:noFill/>
        </p:spPr>
        <p:txBody>
          <a:bodyPr wrap="square" rtlCol="0">
            <a:spAutoFit/>
          </a:bodyPr>
          <a:lstStyle/>
          <a:p>
            <a:pPr algn="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Dynamic guaranteed hourly rate</a:t>
            </a:r>
          </a:p>
        </p:txBody>
      </p:sp>
      <p:cxnSp>
        <p:nvCxnSpPr>
          <p:cNvPr id="13" name="Straight Arrow Connector 12">
            <a:extLst>
              <a:ext uri="{FF2B5EF4-FFF2-40B4-BE49-F238E27FC236}">
                <a16:creationId xmlns:a16="http://schemas.microsoft.com/office/drawing/2014/main" id="{D67534A9-23E6-B339-DB6D-BDF2B7BDE11E}"/>
              </a:ext>
            </a:extLst>
          </p:cNvPr>
          <p:cNvCxnSpPr/>
          <p:nvPr/>
        </p:nvCxnSpPr>
        <p:spPr>
          <a:xfrm>
            <a:off x="2674362" y="5266568"/>
            <a:ext cx="5348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28664F4-BBB3-83EE-C9B3-0784675C78F4}"/>
              </a:ext>
            </a:extLst>
          </p:cNvPr>
          <p:cNvSpPr txBox="1"/>
          <p:nvPr/>
        </p:nvSpPr>
        <p:spPr>
          <a:xfrm>
            <a:off x="2060126" y="4409979"/>
            <a:ext cx="1664504" cy="338554"/>
          </a:xfrm>
          <a:prstGeom prst="rect">
            <a:avLst/>
          </a:prstGeom>
          <a:noFill/>
        </p:spPr>
        <p:txBody>
          <a:bodyPr wrap="square" rtlCol="0">
            <a:spAutoFit/>
          </a:bodyPr>
          <a:lstStyle/>
          <a:p>
            <a:pPr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15" name="TextBox 14">
            <a:extLst>
              <a:ext uri="{FF2B5EF4-FFF2-40B4-BE49-F238E27FC236}">
                <a16:creationId xmlns:a16="http://schemas.microsoft.com/office/drawing/2014/main" id="{F28CA49E-D25D-10C6-B0D2-BFB459B5B136}"/>
              </a:ext>
            </a:extLst>
          </p:cNvPr>
          <p:cNvSpPr txBox="1"/>
          <p:nvPr/>
        </p:nvSpPr>
        <p:spPr>
          <a:xfrm>
            <a:off x="2926959" y="5983338"/>
            <a:ext cx="2193143" cy="338554"/>
          </a:xfrm>
          <a:prstGeom prst="rect">
            <a:avLst/>
          </a:prstGeom>
          <a:noFill/>
        </p:spPr>
        <p:txBody>
          <a:bodyPr wrap="square" rtlCol="0">
            <a:spAutoFit/>
          </a:bodyPr>
          <a:lstStyle/>
          <a:p>
            <a:pPr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P(getting a match)</a:t>
            </a:r>
          </a:p>
        </p:txBody>
      </p:sp>
      <p:sp>
        <p:nvSpPr>
          <p:cNvPr id="16" name="TextBox 15">
            <a:extLst>
              <a:ext uri="{FF2B5EF4-FFF2-40B4-BE49-F238E27FC236}">
                <a16:creationId xmlns:a16="http://schemas.microsoft.com/office/drawing/2014/main" id="{60F7DE70-BB4F-4811-AFBD-8D639024D293}"/>
              </a:ext>
            </a:extLst>
          </p:cNvPr>
          <p:cNvSpPr txBox="1"/>
          <p:nvPr/>
        </p:nvSpPr>
        <p:spPr>
          <a:xfrm>
            <a:off x="6074212" y="5369726"/>
            <a:ext cx="2364593" cy="338554"/>
          </a:xfrm>
          <a:prstGeom prst="rect">
            <a:avLst/>
          </a:prstGeom>
          <a:noFill/>
        </p:spPr>
        <p:txBody>
          <a:bodyPr wrap="square" rtlCol="0">
            <a:spAutoFit/>
          </a:bodyPr>
          <a:lstStyle/>
          <a:p>
            <a:pPr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Average trip duration</a:t>
            </a:r>
          </a:p>
        </p:txBody>
      </p:sp>
      <p:cxnSp>
        <p:nvCxnSpPr>
          <p:cNvPr id="17" name="Straight Arrow Connector 16">
            <a:extLst>
              <a:ext uri="{FF2B5EF4-FFF2-40B4-BE49-F238E27FC236}">
                <a16:creationId xmlns:a16="http://schemas.microsoft.com/office/drawing/2014/main" id="{47BE1419-66B9-997B-D72A-C2F5766B6CBE}"/>
              </a:ext>
            </a:extLst>
          </p:cNvPr>
          <p:cNvCxnSpPr>
            <a:cxnSpLocks/>
          </p:cNvCxnSpPr>
          <p:nvPr/>
        </p:nvCxnSpPr>
        <p:spPr>
          <a:xfrm flipV="1">
            <a:off x="4253904" y="5369726"/>
            <a:ext cx="506265" cy="6880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97277C9-859B-717B-FF4B-3BEDBFCA6AFB}"/>
              </a:ext>
            </a:extLst>
          </p:cNvPr>
          <p:cNvCxnSpPr>
            <a:cxnSpLocks/>
          </p:cNvCxnSpPr>
          <p:nvPr/>
        </p:nvCxnSpPr>
        <p:spPr>
          <a:xfrm>
            <a:off x="3773547" y="4579256"/>
            <a:ext cx="451781" cy="5331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08021F-6F95-2209-1FD1-A9623493F693}"/>
              </a:ext>
            </a:extLst>
          </p:cNvPr>
          <p:cNvCxnSpPr>
            <a:cxnSpLocks/>
          </p:cNvCxnSpPr>
          <p:nvPr/>
        </p:nvCxnSpPr>
        <p:spPr>
          <a:xfrm flipH="1">
            <a:off x="5750475" y="5525817"/>
            <a:ext cx="5967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0D76B89-7F6D-F88A-1032-41811A192C66}"/>
              </a:ext>
            </a:extLst>
          </p:cNvPr>
          <p:cNvSpPr txBox="1"/>
          <p:nvPr/>
        </p:nvSpPr>
        <p:spPr>
          <a:xfrm>
            <a:off x="7567520" y="4769687"/>
            <a:ext cx="1063740" cy="369332"/>
          </a:xfrm>
          <a:prstGeom prst="rect">
            <a:avLst/>
          </a:prstGeom>
          <a:noFill/>
        </p:spPr>
        <p:txBody>
          <a:bodyPr wrap="square" rtlCol="0">
            <a:spAutoFit/>
          </a:bodyPr>
          <a:lstStyle/>
          <a:p>
            <a:pPr algn="r"/>
            <a:r>
              <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rPr>
              <a:t>“1x” rate</a:t>
            </a:r>
            <a:endPar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0" name="Oval 19">
            <a:extLst>
              <a:ext uri="{FF2B5EF4-FFF2-40B4-BE49-F238E27FC236}">
                <a16:creationId xmlns:a16="http://schemas.microsoft.com/office/drawing/2014/main" id="{14937DB0-ADD5-9130-A6B7-546C246B44A8}"/>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21" name="Rectangle 20">
            <a:extLst>
              <a:ext uri="{FF2B5EF4-FFF2-40B4-BE49-F238E27FC236}">
                <a16:creationId xmlns:a16="http://schemas.microsoft.com/office/drawing/2014/main" id="{272CC88F-63F2-8CC6-73FA-97B0E4E63500}"/>
              </a:ext>
            </a:extLst>
          </p:cNvPr>
          <p:cNvSpPr/>
          <p:nvPr/>
        </p:nvSpPr>
        <p:spPr>
          <a:xfrm>
            <a:off x="4730506" y="690817"/>
            <a:ext cx="4053738" cy="584775"/>
          </a:xfrm>
          <a:prstGeom prst="rect">
            <a:avLst/>
          </a:prstGeom>
        </p:spPr>
        <p:txBody>
          <a:bodyPr wrap="none">
            <a:spAutoFit/>
          </a:bodyPr>
          <a:lstStyle/>
          <a:p>
            <a:pPr lvl="0"/>
            <a:r>
              <a:rPr lang="en-US" sz="3200" dirty="0">
                <a:latin typeface="Helvetica" charset="0"/>
                <a:ea typeface="Helvetica" charset="0"/>
                <a:cs typeface="Helvetica" charset="0"/>
              </a:rPr>
              <a:t>Managing Long-Term</a:t>
            </a:r>
            <a:endParaRPr lang="en-US" sz="2000" i="1" dirty="0">
              <a:latin typeface="Helvetica" charset="0"/>
              <a:ea typeface="Helvetica" charset="0"/>
              <a:cs typeface="Helvetica" charset="0"/>
            </a:endParaRPr>
          </a:p>
        </p:txBody>
      </p:sp>
      <p:pic>
        <p:nvPicPr>
          <p:cNvPr id="1026" name="Picture 2" descr="Intrivo's leading rapid COVID-19 self-test On/Go™ can now be delivered in  as little as 15-20 minutes to consumers nationwide by Gopuff">
            <a:extLst>
              <a:ext uri="{FF2B5EF4-FFF2-40B4-BE49-F238E27FC236}">
                <a16:creationId xmlns:a16="http://schemas.microsoft.com/office/drawing/2014/main" id="{9AC82375-D4E0-BAFF-3B38-312EE5CC3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1903" y="1710179"/>
            <a:ext cx="830621" cy="282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0 Off Postmates Promo Codes &amp; Free Delivery Coupons - June 2022 - Los  Angeles Times">
            <a:extLst>
              <a:ext uri="{FF2B5EF4-FFF2-40B4-BE49-F238E27FC236}">
                <a16:creationId xmlns:a16="http://schemas.microsoft.com/office/drawing/2014/main" id="{F35ED443-6276-B848-A948-2FAD8FE295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6514" y="1215222"/>
            <a:ext cx="1019398" cy="10193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9A5D4D7-5A88-E296-5205-6A9C242725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7924" y="1770989"/>
            <a:ext cx="843955" cy="1774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00CA7AF-FE27-07AD-DCE2-3DF2C3EB90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046" y="1774228"/>
            <a:ext cx="1644629" cy="1921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41D3798-538F-711B-C73E-BB2265A61C4E}"/>
              </a:ext>
            </a:extLst>
          </p:cNvPr>
          <p:cNvSpPr txBox="1"/>
          <p:nvPr/>
        </p:nvSpPr>
        <p:spPr>
          <a:xfrm>
            <a:off x="3681663" y="3802895"/>
            <a:ext cx="5268085" cy="707886"/>
          </a:xfrm>
          <a:prstGeom prst="rect">
            <a:avLst/>
          </a:prstGeom>
          <a:noFill/>
        </p:spPr>
        <p:txBody>
          <a:bodyPr wrap="square" rtlCol="0">
            <a:spAutoFit/>
          </a:bodyPr>
          <a:lstStyle/>
          <a:p>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How much should Pay per Work be to match outcomes of Guaranteed Pay (Base)?</a:t>
            </a:r>
            <a:endPar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Rectangle 3">
            <a:extLst>
              <a:ext uri="{FF2B5EF4-FFF2-40B4-BE49-F238E27FC236}">
                <a16:creationId xmlns:a16="http://schemas.microsoft.com/office/drawing/2014/main" id="{4DE374D6-30E2-7C0A-25D3-D0660C63F42E}"/>
              </a:ext>
            </a:extLst>
          </p:cNvPr>
          <p:cNvSpPr/>
          <p:nvPr/>
        </p:nvSpPr>
        <p:spPr>
          <a:xfrm>
            <a:off x="4110482" y="4859463"/>
            <a:ext cx="556295" cy="754021"/>
          </a:xfrm>
          <a:prstGeom prst="rect">
            <a:avLst/>
          </a:prstGeom>
          <a:solidFill>
            <a:schemeClr val="accent2">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hlinkClick r:id="rId8" action="ppaction://hlinksldjump"/>
            <a:extLst>
              <a:ext uri="{FF2B5EF4-FFF2-40B4-BE49-F238E27FC236}">
                <a16:creationId xmlns:a16="http://schemas.microsoft.com/office/drawing/2014/main" id="{FE949466-CD32-A95F-FE71-7D24CDBC0879}"/>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28" name="TextBox 27">
            <a:hlinkClick r:id="rId9" action="ppaction://hlinksldjump"/>
            <a:extLst>
              <a:ext uri="{FF2B5EF4-FFF2-40B4-BE49-F238E27FC236}">
                <a16:creationId xmlns:a16="http://schemas.microsoft.com/office/drawing/2014/main" id="{A5170647-6D88-CFFA-DAB7-3529FD6FC974}"/>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29" name="TextBox 28">
            <a:hlinkClick r:id="rId10" action="ppaction://hlinksldjump"/>
            <a:extLst>
              <a:ext uri="{FF2B5EF4-FFF2-40B4-BE49-F238E27FC236}">
                <a16:creationId xmlns:a16="http://schemas.microsoft.com/office/drawing/2014/main" id="{CDB792CB-AB47-3549-B84B-86F4803ED708}"/>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30" name="TextBox 29">
            <a:hlinkClick r:id="rId11" action="ppaction://hlinksldjump"/>
            <a:extLst>
              <a:ext uri="{FF2B5EF4-FFF2-40B4-BE49-F238E27FC236}">
                <a16:creationId xmlns:a16="http://schemas.microsoft.com/office/drawing/2014/main" id="{217F210F-8BCE-040B-2294-B85077746EA9}"/>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3127010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FA737-D892-FB87-F035-9B09BFD9885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BD6A57C-3C3A-02AE-B8BB-77E4EEE7B3CA}"/>
              </a:ext>
            </a:extLst>
          </p:cNvPr>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696124D-555F-253C-AC6B-E59F8B0BFF57}"/>
              </a:ext>
            </a:extLst>
          </p:cNvPr>
          <p:cNvSpPr/>
          <p:nvPr/>
        </p:nvSpPr>
        <p:spPr>
          <a:xfrm>
            <a:off x="-152400" y="-250370"/>
            <a:ext cx="9448800" cy="7206342"/>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D06E220-EDAF-7088-7CD2-78DA3F2096DF}"/>
              </a:ext>
            </a:extLst>
          </p:cNvPr>
          <p:cNvSpPr txBox="1"/>
          <p:nvPr/>
        </p:nvSpPr>
        <p:spPr>
          <a:xfrm>
            <a:off x="-664029" y="-566057"/>
            <a:ext cx="184731" cy="369332"/>
          </a:xfrm>
          <a:prstGeom prst="rect">
            <a:avLst/>
          </a:prstGeom>
          <a:noFill/>
        </p:spPr>
        <p:txBody>
          <a:bodyPr wrap="none" rtlCol="0">
            <a:spAutoFit/>
          </a:bodyPr>
          <a:lstStyle/>
          <a:p>
            <a:endParaRPr lang="en-TH" dirty="0"/>
          </a:p>
        </p:txBody>
      </p:sp>
      <p:sp>
        <p:nvSpPr>
          <p:cNvPr id="22" name="Rectangle 21">
            <a:extLst>
              <a:ext uri="{FF2B5EF4-FFF2-40B4-BE49-F238E27FC236}">
                <a16:creationId xmlns:a16="http://schemas.microsoft.com/office/drawing/2014/main" id="{A1DF68E3-C4E1-57A9-F774-7B14F3F3C366}"/>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019295F3-EAC7-5AE6-BEC1-E272B056B47C}"/>
              </a:ext>
            </a:extLst>
          </p:cNvPr>
          <p:cNvSpPr/>
          <p:nvPr/>
        </p:nvSpPr>
        <p:spPr>
          <a:xfrm>
            <a:off x="1245915" y="1927668"/>
            <a:ext cx="2276688" cy="523220"/>
          </a:xfrm>
          <a:prstGeom prst="rect">
            <a:avLst/>
          </a:prstGeom>
        </p:spPr>
        <p:txBody>
          <a:bodyPr wrap="square">
            <a:spAutoFit/>
          </a:bodyPr>
          <a:lstStyle/>
          <a:p>
            <a:pPr lvl="0" algn="ctr"/>
            <a:r>
              <a:rPr lang="en-US" sz="28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47" name="Rectangle 46">
            <a:extLst>
              <a:ext uri="{FF2B5EF4-FFF2-40B4-BE49-F238E27FC236}">
                <a16:creationId xmlns:a16="http://schemas.microsoft.com/office/drawing/2014/main" id="{64E91805-96DD-9FA6-4CFF-96AAD90A430E}"/>
              </a:ext>
            </a:extLst>
          </p:cNvPr>
          <p:cNvSpPr/>
          <p:nvPr/>
        </p:nvSpPr>
        <p:spPr>
          <a:xfrm>
            <a:off x="4755024" y="1922743"/>
            <a:ext cx="2875433" cy="523220"/>
          </a:xfrm>
          <a:prstGeom prst="rect">
            <a:avLst/>
          </a:prstGeom>
        </p:spPr>
        <p:txBody>
          <a:bodyPr wrap="square">
            <a:spAutoFit/>
          </a:bodyPr>
          <a:lstStyle/>
          <a:p>
            <a:pPr lvl="0" algn="ctr"/>
            <a:r>
              <a:rPr lang="en-US" sz="28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11" name="Oval 10">
            <a:extLst>
              <a:ext uri="{FF2B5EF4-FFF2-40B4-BE49-F238E27FC236}">
                <a16:creationId xmlns:a16="http://schemas.microsoft.com/office/drawing/2014/main" id="{47431051-4B76-3309-EFF6-7679792BE4E8}"/>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2" name="Oval 11">
            <a:extLst>
              <a:ext uri="{FF2B5EF4-FFF2-40B4-BE49-F238E27FC236}">
                <a16:creationId xmlns:a16="http://schemas.microsoft.com/office/drawing/2014/main" id="{F8F9BB89-30BC-4362-BAC5-07A2D16A2424}"/>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pic>
        <p:nvPicPr>
          <p:cNvPr id="10" name="Picture 4">
            <a:extLst>
              <a:ext uri="{FF2B5EF4-FFF2-40B4-BE49-F238E27FC236}">
                <a16:creationId xmlns:a16="http://schemas.microsoft.com/office/drawing/2014/main" id="{6BFA29AB-464B-B400-18B9-98A6777B0F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5E1EAFD5-72B9-A112-E673-BC1519E288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7716F25-4F9B-4FF4-5ACC-619DBEFA2A64}"/>
              </a:ext>
            </a:extLst>
          </p:cNvPr>
          <p:cNvPicPr>
            <a:picLocks noChangeAspect="1"/>
          </p:cNvPicPr>
          <p:nvPr/>
        </p:nvPicPr>
        <p:blipFill>
          <a:blip r:embed="rId5"/>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DF00577E-F788-941E-02B3-7202CE8DD475}"/>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5545D26C-231C-CD4B-DDC7-E7AF60C12850}"/>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15C89-DEA1-3D80-C18A-E80F47A9AB92}"/>
              </a:ext>
            </a:extLst>
          </p:cNvPr>
          <p:cNvSpPr/>
          <p:nvPr/>
        </p:nvSpPr>
        <p:spPr>
          <a:xfrm>
            <a:off x="717610" y="2950925"/>
            <a:ext cx="3333299" cy="218521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MU Sans Serif Medium" panose="02000603000000000000" pitchFamily="2" charset="0"/>
                <a:ea typeface="CMU Sans Serif Medium" panose="02000603000000000000" pitchFamily="2" charset="0"/>
                <a:cs typeface="CMU Sans Serif Medium" panose="02000603000000000000" pitchFamily="2" charset="0"/>
              </a:rPr>
              <a:t>dynamic </a:t>
            </a:r>
            <a:br>
              <a:rPr kumimoji="0" lang="en-US" sz="2400" b="0" i="0" u="none" strike="noStrike" kern="1200" cap="none" spc="0" normalizeH="0" baseline="0" noProof="0" dirty="0">
                <a:ln>
                  <a:noFill/>
                </a:ln>
                <a:solidFill>
                  <a:prstClr val="white"/>
                </a:solidFill>
                <a:effectLst/>
                <a:uLnTx/>
                <a:uFillTx/>
                <a:latin typeface="CMU Sans Serif Medium" panose="02000603000000000000" pitchFamily="2" charset="0"/>
                <a:ea typeface="CMU Sans Serif Medium" panose="02000603000000000000" pitchFamily="2" charset="0"/>
                <a:cs typeface="CMU Sans Serif Medium" panose="02000603000000000000" pitchFamily="2" charset="0"/>
              </a:rPr>
            </a:br>
            <a:r>
              <a:rPr kumimoji="0" lang="en-US" sz="2400" b="0" i="0" u="none" strike="noStrike" kern="1200" cap="none" spc="0" normalizeH="0" baseline="0" noProof="0" dirty="0">
                <a:ln>
                  <a:noFill/>
                </a:ln>
                <a:solidFill>
                  <a:prstClr val="white"/>
                </a:solidFill>
                <a:effectLst/>
                <a:uLnTx/>
                <a:uFillTx/>
                <a:latin typeface="CMU Sans Serif Medium" panose="02000603000000000000" pitchFamily="2" charset="0"/>
                <a:ea typeface="CMU Sans Serif Medium" panose="02000603000000000000" pitchFamily="2" charset="0"/>
                <a:cs typeface="CMU Sans Serif Medium" panose="02000603000000000000" pitchFamily="2" charset="0"/>
              </a:rPr>
              <a:t>guaranteed hourly</a:t>
            </a:r>
            <a:br>
              <a:rPr kumimoji="0" lang="en-US" sz="2400" b="0" i="0" u="none" strike="noStrike" kern="1200" cap="none" spc="0" normalizeH="0" baseline="0" noProof="0" dirty="0">
                <a:ln>
                  <a:noFill/>
                </a:ln>
                <a:solidFill>
                  <a:prstClr val="white"/>
                </a:solidFill>
                <a:effectLst/>
                <a:uLnTx/>
                <a:uFillTx/>
                <a:latin typeface="CMU Sans Serif Medium" panose="02000603000000000000" pitchFamily="2" charset="0"/>
                <a:ea typeface="CMU Sans Serif Medium" panose="02000603000000000000" pitchFamily="2" charset="0"/>
                <a:cs typeface="CMU Sans Serif Medium" panose="02000603000000000000" pitchFamily="2" charset="0"/>
              </a:rPr>
            </a:br>
            <a:r>
              <a:rPr kumimoji="0" lang="en-US" sz="2400" b="0" i="0" u="none" strike="noStrike" kern="1200" cap="none" spc="0" normalizeH="0" baseline="0" noProof="0" dirty="0">
                <a:ln>
                  <a:noFill/>
                </a:ln>
                <a:solidFill>
                  <a:prstClr val="white"/>
                </a:solidFill>
                <a:effectLst/>
                <a:uLnTx/>
                <a:uFillTx/>
                <a:latin typeface="CMU Sans Serif Medium" panose="02000603000000000000" pitchFamily="2" charset="0"/>
                <a:ea typeface="CMU Sans Serif Medium" panose="02000603000000000000" pitchFamily="2" charset="0"/>
                <a:cs typeface="CMU Sans Serif Medium" panose="02000603000000000000" pitchFamily="2" charset="0"/>
              </a:rPr>
              <a:t>pay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472C4">
                    <a:lumMod val="20000"/>
                    <a:lumOff val="80000"/>
                  </a:srgbClr>
                </a:solidFill>
                <a:effectLst/>
                <a:uLnTx/>
                <a:uFillTx/>
                <a:latin typeface="CMU Sans Serif Medium" panose="02000603000000000000" pitchFamily="2" charset="0"/>
                <a:ea typeface="CMU Sans Serif Medium" panose="02000603000000000000" pitchFamily="2" charset="0"/>
                <a:cs typeface="CMU Sans Serif Medium" panose="02000603000000000000" pitchFamily="2" charset="0"/>
              </a:rPr>
              <a:t>(e.g., $25/hour if online between 7-9am)</a:t>
            </a:r>
          </a:p>
        </p:txBody>
      </p:sp>
      <p:sp>
        <p:nvSpPr>
          <p:cNvPr id="2" name="Rectangle 1">
            <a:extLst>
              <a:ext uri="{FF2B5EF4-FFF2-40B4-BE49-F238E27FC236}">
                <a16:creationId xmlns:a16="http://schemas.microsoft.com/office/drawing/2014/main" id="{9BEC939E-A515-113A-BD27-11EAEC1121AD}"/>
              </a:ext>
            </a:extLst>
          </p:cNvPr>
          <p:cNvSpPr/>
          <p:nvPr/>
        </p:nvSpPr>
        <p:spPr>
          <a:xfrm>
            <a:off x="2896860" y="684765"/>
            <a:ext cx="4712316" cy="584775"/>
          </a:xfrm>
          <a:prstGeom prst="rect">
            <a:avLst/>
          </a:prstGeom>
        </p:spPr>
        <p:txBody>
          <a:bodyPr wrap="none">
            <a:spAutoFit/>
          </a:bodyPr>
          <a:lstStyle/>
          <a:p>
            <a:pPr lvl="0"/>
            <a:r>
              <a:rPr lang="en-US" sz="3200" dirty="0">
                <a:solidFill>
                  <a:schemeClr val="bg1"/>
                </a:solidFill>
                <a:latin typeface="Helvetica" charset="0"/>
                <a:ea typeface="Helvetica" charset="0"/>
                <a:cs typeface="Helvetica" charset="0"/>
              </a:rPr>
              <a:t>Ride-Hailing w/ Diff. Pay</a:t>
            </a:r>
            <a:endParaRPr lang="en-US" sz="2000" i="1"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39736596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178FABC-2672-9CAF-DADE-9B6D1E71906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D84591F-189F-F160-1163-9CCF97E53409}"/>
              </a:ext>
            </a:extLst>
          </p:cNvPr>
          <p:cNvSpPr/>
          <p:nvPr/>
        </p:nvSpPr>
        <p:spPr>
          <a:xfrm>
            <a:off x="512740" y="4859463"/>
            <a:ext cx="3299715" cy="754021"/>
          </a:xfrm>
          <a:prstGeom prst="rect">
            <a:avLst/>
          </a:prstGeom>
          <a:solidFill>
            <a:schemeClr val="accent5">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5A4A02-58F9-A453-B487-63192B53821D}"/>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Firm’s Policies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710E0230-64F3-E5C2-E694-D604AFFCDC22}"/>
              </a:ext>
            </a:extLst>
          </p:cNvPr>
          <p:cNvSpPr/>
          <p:nvPr/>
        </p:nvSpPr>
        <p:spPr>
          <a:xfrm>
            <a:off x="4346065" y="2098550"/>
            <a:ext cx="3971655" cy="513659"/>
          </a:xfrm>
          <a:prstGeom prst="rect">
            <a:avLst/>
          </a:prstGeom>
          <a:solidFill>
            <a:schemeClr val="accent5">
              <a:lumMod val="20000"/>
              <a:lumOff val="80000"/>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Dynamic Guaranteed Pay</a:t>
            </a:r>
          </a:p>
        </p:txBody>
      </p:sp>
      <p:sp>
        <p:nvSpPr>
          <p:cNvPr id="8" name="Rectangle 7">
            <a:extLst>
              <a:ext uri="{FF2B5EF4-FFF2-40B4-BE49-F238E27FC236}">
                <a16:creationId xmlns:a16="http://schemas.microsoft.com/office/drawing/2014/main" id="{E14B5DC9-21CE-383C-94D2-004DF8F06C60}"/>
              </a:ext>
            </a:extLst>
          </p:cNvPr>
          <p:cNvSpPr/>
          <p:nvPr/>
        </p:nvSpPr>
        <p:spPr>
          <a:xfrm>
            <a:off x="1115794" y="2091612"/>
            <a:ext cx="246608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9" name="Rectangle 8">
            <a:extLst>
              <a:ext uri="{FF2B5EF4-FFF2-40B4-BE49-F238E27FC236}">
                <a16:creationId xmlns:a16="http://schemas.microsoft.com/office/drawing/2014/main" id="{E5D5638F-EEEE-8278-A7C5-2718C8ED1EF2}"/>
              </a:ext>
            </a:extLst>
          </p:cNvPr>
          <p:cNvSpPr/>
          <p:nvPr/>
        </p:nvSpPr>
        <p:spPr>
          <a:xfrm>
            <a:off x="4087000" y="2711594"/>
            <a:ext cx="4489785"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guaranteed a fixed rate of hourly compensation during the shifts</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as long as they stay online</a:t>
            </a:r>
          </a:p>
        </p:txBody>
      </p:sp>
      <p:sp>
        <p:nvSpPr>
          <p:cNvPr id="10" name="Rectangle 9">
            <a:extLst>
              <a:ext uri="{FF2B5EF4-FFF2-40B4-BE49-F238E27FC236}">
                <a16:creationId xmlns:a16="http://schemas.microsoft.com/office/drawing/2014/main" id="{6F2FF34A-9EEF-CDDA-722F-B4E20E0FBE37}"/>
              </a:ext>
            </a:extLst>
          </p:cNvPr>
          <p:cNvSpPr/>
          <p:nvPr/>
        </p:nvSpPr>
        <p:spPr>
          <a:xfrm>
            <a:off x="769621" y="2711594"/>
            <a:ext cx="3066584"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compensated for each work they performed</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(e.g., each rider trip)</a:t>
            </a:r>
          </a:p>
        </p:txBody>
      </p:sp>
      <p:pic>
        <p:nvPicPr>
          <p:cNvPr id="3" name="Picture 2">
            <a:extLst>
              <a:ext uri="{FF2B5EF4-FFF2-40B4-BE49-F238E27FC236}">
                <a16:creationId xmlns:a16="http://schemas.microsoft.com/office/drawing/2014/main" id="{1D1604E5-FA0F-49CC-6826-164CCB893E4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09203" y="4550308"/>
            <a:ext cx="2541272" cy="1209936"/>
          </a:xfrm>
          <a:prstGeom prst="rect">
            <a:avLst/>
          </a:prstGeom>
        </p:spPr>
      </p:pic>
      <p:sp>
        <p:nvSpPr>
          <p:cNvPr id="11" name="TextBox 10">
            <a:extLst>
              <a:ext uri="{FF2B5EF4-FFF2-40B4-BE49-F238E27FC236}">
                <a16:creationId xmlns:a16="http://schemas.microsoft.com/office/drawing/2014/main" id="{E613955C-35CC-948A-009C-6432164CADC8}"/>
              </a:ext>
            </a:extLst>
          </p:cNvPr>
          <p:cNvSpPr txBox="1"/>
          <p:nvPr/>
        </p:nvSpPr>
        <p:spPr>
          <a:xfrm>
            <a:off x="536490" y="4943403"/>
            <a:ext cx="2228850" cy="646331"/>
          </a:xfrm>
          <a:prstGeom prst="rect">
            <a:avLst/>
          </a:prstGeom>
          <a:noFill/>
        </p:spPr>
        <p:txBody>
          <a:bodyPr wrap="square" rtlCol="0">
            <a:spAutoFit/>
          </a:bodyPr>
          <a:lstStyle/>
          <a:p>
            <a:pPr algn="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Dynamic guaranteed hourly rate</a:t>
            </a:r>
          </a:p>
        </p:txBody>
      </p:sp>
      <p:cxnSp>
        <p:nvCxnSpPr>
          <p:cNvPr id="13" name="Straight Arrow Connector 12">
            <a:extLst>
              <a:ext uri="{FF2B5EF4-FFF2-40B4-BE49-F238E27FC236}">
                <a16:creationId xmlns:a16="http://schemas.microsoft.com/office/drawing/2014/main" id="{C8F485F4-99FB-FFFB-DC24-5E1EA61A90E2}"/>
              </a:ext>
            </a:extLst>
          </p:cNvPr>
          <p:cNvCxnSpPr/>
          <p:nvPr/>
        </p:nvCxnSpPr>
        <p:spPr>
          <a:xfrm>
            <a:off x="2674362" y="5266568"/>
            <a:ext cx="5348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84C49EA-79F0-B434-DD37-34EB26137A7A}"/>
              </a:ext>
            </a:extLst>
          </p:cNvPr>
          <p:cNvSpPr txBox="1"/>
          <p:nvPr/>
        </p:nvSpPr>
        <p:spPr>
          <a:xfrm>
            <a:off x="2060126" y="4409979"/>
            <a:ext cx="1664504" cy="338554"/>
          </a:xfrm>
          <a:prstGeom prst="rect">
            <a:avLst/>
          </a:prstGeom>
          <a:noFill/>
        </p:spPr>
        <p:txBody>
          <a:bodyPr wrap="square" rtlCol="0">
            <a:spAutoFit/>
          </a:bodyPr>
          <a:lstStyle/>
          <a:p>
            <a:pPr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15" name="TextBox 14">
            <a:extLst>
              <a:ext uri="{FF2B5EF4-FFF2-40B4-BE49-F238E27FC236}">
                <a16:creationId xmlns:a16="http://schemas.microsoft.com/office/drawing/2014/main" id="{A840D437-96EB-CB8D-AC7A-1AE6C71FABAE}"/>
              </a:ext>
            </a:extLst>
          </p:cNvPr>
          <p:cNvSpPr txBox="1"/>
          <p:nvPr/>
        </p:nvSpPr>
        <p:spPr>
          <a:xfrm>
            <a:off x="2926959" y="5983338"/>
            <a:ext cx="2193143" cy="338554"/>
          </a:xfrm>
          <a:prstGeom prst="rect">
            <a:avLst/>
          </a:prstGeom>
          <a:noFill/>
        </p:spPr>
        <p:txBody>
          <a:bodyPr wrap="square" rtlCol="0">
            <a:spAutoFit/>
          </a:bodyPr>
          <a:lstStyle/>
          <a:p>
            <a:pPr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P(getting a match)</a:t>
            </a:r>
          </a:p>
        </p:txBody>
      </p:sp>
      <p:sp>
        <p:nvSpPr>
          <p:cNvPr id="16" name="TextBox 15">
            <a:extLst>
              <a:ext uri="{FF2B5EF4-FFF2-40B4-BE49-F238E27FC236}">
                <a16:creationId xmlns:a16="http://schemas.microsoft.com/office/drawing/2014/main" id="{555633B2-2DFA-6E97-02B0-EAF77CE20ED1}"/>
              </a:ext>
            </a:extLst>
          </p:cNvPr>
          <p:cNvSpPr txBox="1"/>
          <p:nvPr/>
        </p:nvSpPr>
        <p:spPr>
          <a:xfrm>
            <a:off x="6074212" y="5369726"/>
            <a:ext cx="2364593" cy="338554"/>
          </a:xfrm>
          <a:prstGeom prst="rect">
            <a:avLst/>
          </a:prstGeom>
          <a:noFill/>
        </p:spPr>
        <p:txBody>
          <a:bodyPr wrap="square" rtlCol="0">
            <a:spAutoFit/>
          </a:bodyPr>
          <a:lstStyle/>
          <a:p>
            <a:pPr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Average trip duration</a:t>
            </a:r>
          </a:p>
        </p:txBody>
      </p:sp>
      <p:cxnSp>
        <p:nvCxnSpPr>
          <p:cNvPr id="17" name="Straight Arrow Connector 16">
            <a:extLst>
              <a:ext uri="{FF2B5EF4-FFF2-40B4-BE49-F238E27FC236}">
                <a16:creationId xmlns:a16="http://schemas.microsoft.com/office/drawing/2014/main" id="{3120E805-DE8D-740C-5662-4F59BADE5483}"/>
              </a:ext>
            </a:extLst>
          </p:cNvPr>
          <p:cNvCxnSpPr>
            <a:cxnSpLocks/>
          </p:cNvCxnSpPr>
          <p:nvPr/>
        </p:nvCxnSpPr>
        <p:spPr>
          <a:xfrm flipV="1">
            <a:off x="4253904" y="5369726"/>
            <a:ext cx="506265" cy="6880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5C22EDF-DE46-64CE-69D0-FF3B57C3675C}"/>
              </a:ext>
            </a:extLst>
          </p:cNvPr>
          <p:cNvCxnSpPr>
            <a:cxnSpLocks/>
          </p:cNvCxnSpPr>
          <p:nvPr/>
        </p:nvCxnSpPr>
        <p:spPr>
          <a:xfrm>
            <a:off x="3773547" y="4579256"/>
            <a:ext cx="451781" cy="5331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0803DD-E87B-E470-6807-2FEBB03BA9C8}"/>
              </a:ext>
            </a:extLst>
          </p:cNvPr>
          <p:cNvCxnSpPr>
            <a:cxnSpLocks/>
          </p:cNvCxnSpPr>
          <p:nvPr/>
        </p:nvCxnSpPr>
        <p:spPr>
          <a:xfrm flipH="1">
            <a:off x="5750475" y="5525817"/>
            <a:ext cx="5967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6C837A9-7F40-5E1F-29DF-22195E3B66C9}"/>
              </a:ext>
            </a:extLst>
          </p:cNvPr>
          <p:cNvSpPr txBox="1"/>
          <p:nvPr/>
        </p:nvSpPr>
        <p:spPr>
          <a:xfrm>
            <a:off x="7567520" y="4769687"/>
            <a:ext cx="1063740" cy="369332"/>
          </a:xfrm>
          <a:prstGeom prst="rect">
            <a:avLst/>
          </a:prstGeom>
          <a:noFill/>
        </p:spPr>
        <p:txBody>
          <a:bodyPr wrap="square" rtlCol="0">
            <a:spAutoFit/>
          </a:bodyPr>
          <a:lstStyle/>
          <a:p>
            <a:pPr algn="r"/>
            <a:r>
              <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rPr>
              <a:t>“1x” rate</a:t>
            </a:r>
            <a:endPar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0" name="Oval 19">
            <a:extLst>
              <a:ext uri="{FF2B5EF4-FFF2-40B4-BE49-F238E27FC236}">
                <a16:creationId xmlns:a16="http://schemas.microsoft.com/office/drawing/2014/main" id="{8A2D5B65-0EE0-8536-85D4-8F430F29FF3A}"/>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21" name="Rectangle 20">
            <a:extLst>
              <a:ext uri="{FF2B5EF4-FFF2-40B4-BE49-F238E27FC236}">
                <a16:creationId xmlns:a16="http://schemas.microsoft.com/office/drawing/2014/main" id="{46BF0820-D051-20AC-ED30-BEF777F69662}"/>
              </a:ext>
            </a:extLst>
          </p:cNvPr>
          <p:cNvSpPr/>
          <p:nvPr/>
        </p:nvSpPr>
        <p:spPr>
          <a:xfrm>
            <a:off x="4730506" y="690817"/>
            <a:ext cx="4053738" cy="584775"/>
          </a:xfrm>
          <a:prstGeom prst="rect">
            <a:avLst/>
          </a:prstGeom>
        </p:spPr>
        <p:txBody>
          <a:bodyPr wrap="none">
            <a:spAutoFit/>
          </a:bodyPr>
          <a:lstStyle/>
          <a:p>
            <a:pPr lvl="0"/>
            <a:r>
              <a:rPr lang="en-US" sz="3200" dirty="0">
                <a:latin typeface="Helvetica" charset="0"/>
                <a:ea typeface="Helvetica" charset="0"/>
                <a:cs typeface="Helvetica" charset="0"/>
              </a:rPr>
              <a:t>Managing Long-Term</a:t>
            </a:r>
            <a:endParaRPr lang="en-US" sz="2000" i="1" dirty="0">
              <a:latin typeface="Helvetica" charset="0"/>
              <a:ea typeface="Helvetica" charset="0"/>
              <a:cs typeface="Helvetica" charset="0"/>
            </a:endParaRPr>
          </a:p>
        </p:txBody>
      </p:sp>
      <p:pic>
        <p:nvPicPr>
          <p:cNvPr id="1026" name="Picture 2" descr="Intrivo's leading rapid COVID-19 self-test On/Go™ can now be delivered in  as little as 15-20 minutes to consumers nationwide by Gopuff">
            <a:extLst>
              <a:ext uri="{FF2B5EF4-FFF2-40B4-BE49-F238E27FC236}">
                <a16:creationId xmlns:a16="http://schemas.microsoft.com/office/drawing/2014/main" id="{B72FB6F3-AC21-A4D0-3B43-947661DE0B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1903" y="1710179"/>
            <a:ext cx="830621" cy="282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0 Off Postmates Promo Codes &amp; Free Delivery Coupons - June 2022 - Los  Angeles Times">
            <a:extLst>
              <a:ext uri="{FF2B5EF4-FFF2-40B4-BE49-F238E27FC236}">
                <a16:creationId xmlns:a16="http://schemas.microsoft.com/office/drawing/2014/main" id="{49F49DC7-B656-2FE9-06EC-86D36BF74D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6514" y="1215222"/>
            <a:ext cx="1019398" cy="10193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4EB7389-A6B4-DA4C-5EE2-B0C2C39436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7924" y="1770989"/>
            <a:ext cx="843955" cy="1774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C2E8CA6-5F79-C90F-C84D-7D7252D3FA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046" y="1774228"/>
            <a:ext cx="1644629" cy="1921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7BD167-4EDF-F780-42A9-5A643756419E}"/>
              </a:ext>
            </a:extLst>
          </p:cNvPr>
          <p:cNvSpPr txBox="1"/>
          <p:nvPr/>
        </p:nvSpPr>
        <p:spPr>
          <a:xfrm>
            <a:off x="5719459" y="6057764"/>
            <a:ext cx="3009578" cy="369332"/>
          </a:xfrm>
          <a:prstGeom prst="rect">
            <a:avLst/>
          </a:prstGeom>
          <a:noFill/>
        </p:spPr>
        <p:txBody>
          <a:bodyPr wrap="square" rtlCol="0">
            <a:spAutoFit/>
          </a:bodyPr>
          <a:lstStyle/>
          <a:p>
            <a:r>
              <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rPr>
              <a:t>“_x” rate</a:t>
            </a:r>
            <a:r>
              <a:rPr lang="en-US"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rPr>
              <a:t> = multiplier of 1x</a:t>
            </a:r>
            <a:endPar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2" name="TextBox 11">
            <a:extLst>
              <a:ext uri="{FF2B5EF4-FFF2-40B4-BE49-F238E27FC236}">
                <a16:creationId xmlns:a16="http://schemas.microsoft.com/office/drawing/2014/main" id="{1EEEDB47-F165-F0B3-2239-C7D2B90854D1}"/>
              </a:ext>
            </a:extLst>
          </p:cNvPr>
          <p:cNvSpPr txBox="1"/>
          <p:nvPr/>
        </p:nvSpPr>
        <p:spPr>
          <a:xfrm>
            <a:off x="3681663" y="3802895"/>
            <a:ext cx="5268085" cy="707886"/>
          </a:xfrm>
          <a:prstGeom prst="rect">
            <a:avLst/>
          </a:prstGeom>
          <a:noFill/>
        </p:spPr>
        <p:txBody>
          <a:bodyPr wrap="square" rtlCol="0">
            <a:spAutoFit/>
          </a:bodyPr>
          <a:lstStyle/>
          <a:p>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How much should Pay per Work be to match outcomes of Guaranteed Pay (Base)?</a:t>
            </a:r>
            <a:endPar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Rectangle 3">
            <a:extLst>
              <a:ext uri="{FF2B5EF4-FFF2-40B4-BE49-F238E27FC236}">
                <a16:creationId xmlns:a16="http://schemas.microsoft.com/office/drawing/2014/main" id="{C9582AB0-3102-7FAE-E5A2-12E99AACB3AC}"/>
              </a:ext>
            </a:extLst>
          </p:cNvPr>
          <p:cNvSpPr/>
          <p:nvPr/>
        </p:nvSpPr>
        <p:spPr>
          <a:xfrm>
            <a:off x="4110482" y="4859463"/>
            <a:ext cx="556295" cy="754021"/>
          </a:xfrm>
          <a:prstGeom prst="rect">
            <a:avLst/>
          </a:prstGeom>
          <a:solidFill>
            <a:schemeClr val="accent2">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hlinkClick r:id="rId8" action="ppaction://hlinksldjump"/>
            <a:extLst>
              <a:ext uri="{FF2B5EF4-FFF2-40B4-BE49-F238E27FC236}">
                <a16:creationId xmlns:a16="http://schemas.microsoft.com/office/drawing/2014/main" id="{4FAD9268-D88A-E75F-AAD2-206CD6B2185A}"/>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28" name="TextBox 27">
            <a:hlinkClick r:id="rId9" action="ppaction://hlinksldjump"/>
            <a:extLst>
              <a:ext uri="{FF2B5EF4-FFF2-40B4-BE49-F238E27FC236}">
                <a16:creationId xmlns:a16="http://schemas.microsoft.com/office/drawing/2014/main" id="{37FE645D-6BDF-BC12-4495-CBD9401AA296}"/>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29" name="TextBox 28">
            <a:hlinkClick r:id="rId10" action="ppaction://hlinksldjump"/>
            <a:extLst>
              <a:ext uri="{FF2B5EF4-FFF2-40B4-BE49-F238E27FC236}">
                <a16:creationId xmlns:a16="http://schemas.microsoft.com/office/drawing/2014/main" id="{CDD83BAC-AC6D-2E8A-13B2-4034467E124B}"/>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30" name="TextBox 29">
            <a:hlinkClick r:id="rId11" action="ppaction://hlinksldjump"/>
            <a:extLst>
              <a:ext uri="{FF2B5EF4-FFF2-40B4-BE49-F238E27FC236}">
                <a16:creationId xmlns:a16="http://schemas.microsoft.com/office/drawing/2014/main" id="{A02443B3-342F-2F2A-03A5-4546926AEB14}"/>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24889836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F7B6CC8-71AF-F0CD-48F6-F6952D4B75D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D04D513-361E-C325-0791-E7B4AE8517D2}"/>
              </a:ext>
            </a:extLst>
          </p:cNvPr>
          <p:cNvPicPr>
            <a:picLocks noChangeAspect="1"/>
          </p:cNvPicPr>
          <p:nvPr/>
        </p:nvPicPr>
        <p:blipFill>
          <a:blip r:embed="rId3"/>
          <a:stretch>
            <a:fillRect/>
          </a:stretch>
        </p:blipFill>
        <p:spPr>
          <a:xfrm>
            <a:off x="793487" y="4225397"/>
            <a:ext cx="7557025" cy="2453215"/>
          </a:xfrm>
          <a:prstGeom prst="rect">
            <a:avLst/>
          </a:prstGeom>
        </p:spPr>
      </p:pic>
      <p:sp>
        <p:nvSpPr>
          <p:cNvPr id="5" name="Rectangle 4">
            <a:extLst>
              <a:ext uri="{FF2B5EF4-FFF2-40B4-BE49-F238E27FC236}">
                <a16:creationId xmlns:a16="http://schemas.microsoft.com/office/drawing/2014/main" id="{B99EF4C8-6038-A43E-94DC-EC6D9D24915A}"/>
              </a:ext>
            </a:extLst>
          </p:cNvPr>
          <p:cNvSpPr/>
          <p:nvPr/>
        </p:nvSpPr>
        <p:spPr>
          <a:xfrm>
            <a:off x="446746" y="609978"/>
            <a:ext cx="3982379"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Pay Schemes</a:t>
            </a:r>
            <a:endParaRPr lang="en-US" sz="2800" b="1" dirty="0">
              <a:solidFill>
                <a:srgbClr val="FFC000"/>
              </a:solidFill>
              <a:latin typeface="Helvetica" charset="0"/>
              <a:ea typeface="Helvetica" charset="0"/>
              <a:cs typeface="Helvetica" charset="0"/>
            </a:endParaRPr>
          </a:p>
        </p:txBody>
      </p:sp>
      <p:pic>
        <p:nvPicPr>
          <p:cNvPr id="2" name="Picture 1">
            <a:extLst>
              <a:ext uri="{FF2B5EF4-FFF2-40B4-BE49-F238E27FC236}">
                <a16:creationId xmlns:a16="http://schemas.microsoft.com/office/drawing/2014/main" id="{1893684F-356D-EF41-EA0C-086178502AD7}"/>
              </a:ext>
            </a:extLst>
          </p:cNvPr>
          <p:cNvPicPr>
            <a:picLocks noChangeAspect="1"/>
          </p:cNvPicPr>
          <p:nvPr/>
        </p:nvPicPr>
        <p:blipFill>
          <a:blip r:embed="rId4"/>
          <a:stretch>
            <a:fillRect/>
          </a:stretch>
        </p:blipFill>
        <p:spPr>
          <a:xfrm>
            <a:off x="415637" y="1637356"/>
            <a:ext cx="8312727" cy="2325986"/>
          </a:xfrm>
          <a:prstGeom prst="rect">
            <a:avLst/>
          </a:prstGeom>
        </p:spPr>
      </p:pic>
      <p:sp>
        <p:nvSpPr>
          <p:cNvPr id="20" name="Rectangle 19">
            <a:extLst>
              <a:ext uri="{FF2B5EF4-FFF2-40B4-BE49-F238E27FC236}">
                <a16:creationId xmlns:a16="http://schemas.microsoft.com/office/drawing/2014/main" id="{A17A59EC-9EE3-E0B1-7026-4D49FD9B6142}"/>
              </a:ext>
            </a:extLst>
          </p:cNvPr>
          <p:cNvSpPr/>
          <p:nvPr/>
        </p:nvSpPr>
        <p:spPr>
          <a:xfrm>
            <a:off x="5598165" y="609978"/>
            <a:ext cx="3099089" cy="1015663"/>
          </a:xfrm>
          <a:prstGeom prst="rect">
            <a:avLst/>
          </a:prstGeom>
        </p:spPr>
        <p:txBody>
          <a:bodyPr wrap="square">
            <a:spAutoFit/>
          </a:bodyPr>
          <a:lstStyle/>
          <a:p>
            <a:pPr lvl="0"/>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Need 1.25-1.5x pay per work rate to match work duration of guaranteed pay</a:t>
            </a:r>
          </a:p>
        </p:txBody>
      </p:sp>
      <p:sp>
        <p:nvSpPr>
          <p:cNvPr id="22" name="Rectangle 21">
            <a:extLst>
              <a:ext uri="{FF2B5EF4-FFF2-40B4-BE49-F238E27FC236}">
                <a16:creationId xmlns:a16="http://schemas.microsoft.com/office/drawing/2014/main" id="{9D6B8A1D-E8A6-0D33-1792-ACD2EA85BC7F}"/>
              </a:ext>
            </a:extLst>
          </p:cNvPr>
          <p:cNvSpPr/>
          <p:nvPr/>
        </p:nvSpPr>
        <p:spPr>
          <a:xfrm>
            <a:off x="7355529" y="4282834"/>
            <a:ext cx="1788471" cy="1015663"/>
          </a:xfrm>
          <a:prstGeom prst="rect">
            <a:avLst/>
          </a:prstGeom>
        </p:spPr>
        <p:txBody>
          <a:bodyPr wrap="square">
            <a:spAutoFit/>
          </a:bodyPr>
          <a:lstStyle/>
          <a:p>
            <a:pPr lvl="0"/>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1.5-2x to keep those who switch 50%+</a:t>
            </a:r>
          </a:p>
        </p:txBody>
      </p:sp>
      <p:sp>
        <p:nvSpPr>
          <p:cNvPr id="9" name="Rectangle 8">
            <a:extLst>
              <a:ext uri="{FF2B5EF4-FFF2-40B4-BE49-F238E27FC236}">
                <a16:creationId xmlns:a16="http://schemas.microsoft.com/office/drawing/2014/main" id="{48B6767B-70DB-2134-6F42-996C5E4681F1}"/>
              </a:ext>
            </a:extLst>
          </p:cNvPr>
          <p:cNvSpPr/>
          <p:nvPr/>
        </p:nvSpPr>
        <p:spPr>
          <a:xfrm>
            <a:off x="832753" y="1684852"/>
            <a:ext cx="948236" cy="1889077"/>
          </a:xfrm>
          <a:prstGeom prst="rect">
            <a:avLst/>
          </a:prstGeom>
          <a:solidFill>
            <a:srgbClr val="E2F0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66C6EF-B0B6-1485-CA6B-684EA855C9C3}"/>
              </a:ext>
            </a:extLst>
          </p:cNvPr>
          <p:cNvSpPr/>
          <p:nvPr/>
        </p:nvSpPr>
        <p:spPr>
          <a:xfrm>
            <a:off x="1145229" y="4225397"/>
            <a:ext cx="378771" cy="1670062"/>
          </a:xfrm>
          <a:prstGeom prst="rect">
            <a:avLst/>
          </a:prstGeom>
          <a:solidFill>
            <a:srgbClr val="E2F0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9264EB9-D49D-F640-A8F8-864161FEAA60}"/>
              </a:ext>
            </a:extLst>
          </p:cNvPr>
          <p:cNvSpPr/>
          <p:nvPr/>
        </p:nvSpPr>
        <p:spPr>
          <a:xfrm>
            <a:off x="1154754" y="4282834"/>
            <a:ext cx="2202810" cy="707886"/>
          </a:xfrm>
          <a:prstGeom prst="rect">
            <a:avLst/>
          </a:prstGeom>
        </p:spPr>
        <p:txBody>
          <a:bodyPr wrap="square">
            <a:spAutoFit/>
          </a:bodyPr>
          <a:lstStyle/>
          <a:p>
            <a:pPr lvl="0"/>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2.5-3x to keep most loyal workers</a:t>
            </a:r>
          </a:p>
        </p:txBody>
      </p:sp>
      <p:sp>
        <p:nvSpPr>
          <p:cNvPr id="11" name="Rectangle 10">
            <a:extLst>
              <a:ext uri="{FF2B5EF4-FFF2-40B4-BE49-F238E27FC236}">
                <a16:creationId xmlns:a16="http://schemas.microsoft.com/office/drawing/2014/main" id="{630E4AA0-7DAA-700D-AD30-64F2F3039CF7}"/>
              </a:ext>
            </a:extLst>
          </p:cNvPr>
          <p:cNvSpPr/>
          <p:nvPr/>
        </p:nvSpPr>
        <p:spPr>
          <a:xfrm>
            <a:off x="5031429" y="4225397"/>
            <a:ext cx="378771" cy="1670062"/>
          </a:xfrm>
          <a:prstGeom prst="rect">
            <a:avLst/>
          </a:prstGeom>
          <a:solidFill>
            <a:srgbClr val="E2F0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C799053-9E72-AF37-02EC-90DC36D91DB2}"/>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13" name="Rectangle 12">
            <a:extLst>
              <a:ext uri="{FF2B5EF4-FFF2-40B4-BE49-F238E27FC236}">
                <a16:creationId xmlns:a16="http://schemas.microsoft.com/office/drawing/2014/main" id="{17C16D66-55CB-5099-C7BC-11D36EE379F8}"/>
              </a:ext>
            </a:extLst>
          </p:cNvPr>
          <p:cNvSpPr/>
          <p:nvPr/>
        </p:nvSpPr>
        <p:spPr>
          <a:xfrm>
            <a:off x="1047218" y="5925276"/>
            <a:ext cx="496660" cy="253916"/>
          </a:xfrm>
          <a:prstGeom prst="rect">
            <a:avLst/>
          </a:prstGeom>
          <a:solidFill>
            <a:schemeClr val="bg1"/>
          </a:solidFill>
        </p:spPr>
        <p:txBody>
          <a:bodyPr wrap="square">
            <a:spAutoFit/>
          </a:bodyPr>
          <a:lstStyle/>
          <a:p>
            <a:pPr lvl="0"/>
            <a:r>
              <a:rPr lang="en-US" sz="1050" dirty="0">
                <a:latin typeface="CMU Sans Serif Medium" panose="02000603000000000000" pitchFamily="2" charset="0"/>
                <a:ea typeface="CMU Sans Serif Medium" panose="02000603000000000000" pitchFamily="2" charset="0"/>
                <a:cs typeface="CMU Sans Serif Medium" panose="02000603000000000000" pitchFamily="2" charset="0"/>
              </a:rPr>
              <a:t>Base</a:t>
            </a:r>
          </a:p>
        </p:txBody>
      </p:sp>
      <p:sp>
        <p:nvSpPr>
          <p:cNvPr id="14" name="Rectangle 13">
            <a:extLst>
              <a:ext uri="{FF2B5EF4-FFF2-40B4-BE49-F238E27FC236}">
                <a16:creationId xmlns:a16="http://schemas.microsoft.com/office/drawing/2014/main" id="{AD13F48E-2837-AFB1-C69A-C7D72CEC6F75}"/>
              </a:ext>
            </a:extLst>
          </p:cNvPr>
          <p:cNvSpPr/>
          <p:nvPr/>
        </p:nvSpPr>
        <p:spPr>
          <a:xfrm>
            <a:off x="1228745" y="3618897"/>
            <a:ext cx="496660" cy="253916"/>
          </a:xfrm>
          <a:prstGeom prst="rect">
            <a:avLst/>
          </a:prstGeom>
          <a:solidFill>
            <a:schemeClr val="bg1"/>
          </a:solidFill>
        </p:spPr>
        <p:txBody>
          <a:bodyPr wrap="square">
            <a:spAutoFit/>
          </a:bodyPr>
          <a:lstStyle/>
          <a:p>
            <a:pPr lvl="0"/>
            <a:r>
              <a:rPr lang="en-US" sz="1050" dirty="0">
                <a:latin typeface="CMU Sans Serif Medium" panose="02000603000000000000" pitchFamily="2" charset="0"/>
                <a:ea typeface="CMU Sans Serif Medium" panose="02000603000000000000" pitchFamily="2" charset="0"/>
                <a:cs typeface="CMU Sans Serif Medium" panose="02000603000000000000" pitchFamily="2" charset="0"/>
              </a:rPr>
              <a:t>Base</a:t>
            </a:r>
          </a:p>
        </p:txBody>
      </p:sp>
      <p:sp>
        <p:nvSpPr>
          <p:cNvPr id="15" name="Rectangle 14">
            <a:extLst>
              <a:ext uri="{FF2B5EF4-FFF2-40B4-BE49-F238E27FC236}">
                <a16:creationId xmlns:a16="http://schemas.microsoft.com/office/drawing/2014/main" id="{F5BF76A1-5B26-B09D-E722-16504CD4C884}"/>
              </a:ext>
            </a:extLst>
          </p:cNvPr>
          <p:cNvSpPr/>
          <p:nvPr/>
        </p:nvSpPr>
        <p:spPr>
          <a:xfrm>
            <a:off x="4983114" y="5925276"/>
            <a:ext cx="496660" cy="253916"/>
          </a:xfrm>
          <a:prstGeom prst="rect">
            <a:avLst/>
          </a:prstGeom>
          <a:solidFill>
            <a:schemeClr val="bg1"/>
          </a:solidFill>
        </p:spPr>
        <p:txBody>
          <a:bodyPr wrap="square">
            <a:spAutoFit/>
          </a:bodyPr>
          <a:lstStyle/>
          <a:p>
            <a:pPr lvl="0"/>
            <a:r>
              <a:rPr lang="en-US" sz="1050" dirty="0">
                <a:latin typeface="CMU Sans Serif Medium" panose="02000603000000000000" pitchFamily="2" charset="0"/>
                <a:ea typeface="CMU Sans Serif Medium" panose="02000603000000000000" pitchFamily="2" charset="0"/>
                <a:cs typeface="CMU Sans Serif Medium" panose="02000603000000000000" pitchFamily="2" charset="0"/>
              </a:rPr>
              <a:t>Base</a:t>
            </a:r>
          </a:p>
        </p:txBody>
      </p:sp>
      <p:sp>
        <p:nvSpPr>
          <p:cNvPr id="3" name="Rectangle 2">
            <a:extLst>
              <a:ext uri="{FF2B5EF4-FFF2-40B4-BE49-F238E27FC236}">
                <a16:creationId xmlns:a16="http://schemas.microsoft.com/office/drawing/2014/main" id="{301FA14D-8764-4CAC-9255-EBE843F26523}"/>
              </a:ext>
            </a:extLst>
          </p:cNvPr>
          <p:cNvSpPr/>
          <p:nvPr/>
        </p:nvSpPr>
        <p:spPr>
          <a:xfrm>
            <a:off x="720588" y="1357660"/>
            <a:ext cx="2289249" cy="338554"/>
          </a:xfrm>
          <a:prstGeom prst="rect">
            <a:avLst/>
          </a:prstGeom>
        </p:spPr>
        <p:txBody>
          <a:bodyPr wrap="square">
            <a:spAutoFit/>
          </a:bodyPr>
          <a:lstStyle/>
          <a:p>
            <a:pPr lvl="0"/>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Work Duration (hours)</a:t>
            </a:r>
          </a:p>
        </p:txBody>
      </p:sp>
      <p:sp>
        <p:nvSpPr>
          <p:cNvPr id="7" name="Rectangle 6">
            <a:extLst>
              <a:ext uri="{FF2B5EF4-FFF2-40B4-BE49-F238E27FC236}">
                <a16:creationId xmlns:a16="http://schemas.microsoft.com/office/drawing/2014/main" id="{BEC827E4-4777-99C9-87F1-DD4ED06F141E}"/>
              </a:ext>
            </a:extLst>
          </p:cNvPr>
          <p:cNvSpPr/>
          <p:nvPr/>
        </p:nvSpPr>
        <p:spPr>
          <a:xfrm>
            <a:off x="793487" y="1726079"/>
            <a:ext cx="1324781" cy="461665"/>
          </a:xfrm>
          <a:prstGeom prst="rect">
            <a:avLst/>
          </a:prstGeom>
        </p:spPr>
        <p:txBody>
          <a:bodyPr wrap="square">
            <a:spAutoFit/>
          </a:bodyPr>
          <a:lstStyle/>
          <a:p>
            <a:pPr lvl="0"/>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Guaranteed</a:t>
            </a:r>
            <a:b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a:t>
            </a:r>
          </a:p>
        </p:txBody>
      </p:sp>
      <p:sp>
        <p:nvSpPr>
          <p:cNvPr id="8" name="Rectangle 7">
            <a:extLst>
              <a:ext uri="{FF2B5EF4-FFF2-40B4-BE49-F238E27FC236}">
                <a16:creationId xmlns:a16="http://schemas.microsoft.com/office/drawing/2014/main" id="{D357111F-2FAC-8921-A961-2959C5A917C0}"/>
              </a:ext>
            </a:extLst>
          </p:cNvPr>
          <p:cNvSpPr/>
          <p:nvPr/>
        </p:nvSpPr>
        <p:spPr>
          <a:xfrm>
            <a:off x="1865212" y="1726079"/>
            <a:ext cx="1324781" cy="276999"/>
          </a:xfrm>
          <a:prstGeom prst="rect">
            <a:avLst/>
          </a:prstGeom>
        </p:spPr>
        <p:txBody>
          <a:bodyPr wrap="square">
            <a:spAutoFit/>
          </a:bodyPr>
          <a:lstStyle/>
          <a:p>
            <a:pPr lvl="0"/>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16" name="Rectangle 15">
            <a:extLst>
              <a:ext uri="{FF2B5EF4-FFF2-40B4-BE49-F238E27FC236}">
                <a16:creationId xmlns:a16="http://schemas.microsoft.com/office/drawing/2014/main" id="{9CD24E6B-9BE3-BE2D-76D6-B7C7BDB858C8}"/>
              </a:ext>
            </a:extLst>
          </p:cNvPr>
          <p:cNvSpPr/>
          <p:nvPr/>
        </p:nvSpPr>
        <p:spPr>
          <a:xfrm>
            <a:off x="1101719" y="5424916"/>
            <a:ext cx="1324781" cy="461665"/>
          </a:xfrm>
          <a:prstGeom prst="rect">
            <a:avLst/>
          </a:prstGeom>
        </p:spPr>
        <p:txBody>
          <a:bodyPr wrap="square">
            <a:spAutoFit/>
          </a:bodyPr>
          <a:lstStyle/>
          <a:p>
            <a:pPr lvl="0"/>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Guaranteed</a:t>
            </a:r>
            <a:b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a:t>
            </a:r>
          </a:p>
        </p:txBody>
      </p:sp>
      <p:sp>
        <p:nvSpPr>
          <p:cNvPr id="17" name="Rectangle 16">
            <a:extLst>
              <a:ext uri="{FF2B5EF4-FFF2-40B4-BE49-F238E27FC236}">
                <a16:creationId xmlns:a16="http://schemas.microsoft.com/office/drawing/2014/main" id="{FFF539CD-B860-319A-B7D6-4816EC756202}"/>
              </a:ext>
            </a:extLst>
          </p:cNvPr>
          <p:cNvSpPr/>
          <p:nvPr/>
        </p:nvSpPr>
        <p:spPr>
          <a:xfrm>
            <a:off x="3234265" y="5618327"/>
            <a:ext cx="1324781" cy="276999"/>
          </a:xfrm>
          <a:prstGeom prst="rect">
            <a:avLst/>
          </a:prstGeom>
        </p:spPr>
        <p:txBody>
          <a:bodyPr wrap="square">
            <a:spAutoFit/>
          </a:bodyPr>
          <a:lstStyle/>
          <a:p>
            <a:pPr lvl="0"/>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18" name="Rectangle 17">
            <a:extLst>
              <a:ext uri="{FF2B5EF4-FFF2-40B4-BE49-F238E27FC236}">
                <a16:creationId xmlns:a16="http://schemas.microsoft.com/office/drawing/2014/main" id="{8F6B7A91-E467-B204-198F-D89B9B04430F}"/>
              </a:ext>
            </a:extLst>
          </p:cNvPr>
          <p:cNvSpPr/>
          <p:nvPr/>
        </p:nvSpPr>
        <p:spPr>
          <a:xfrm>
            <a:off x="5016588" y="5424916"/>
            <a:ext cx="1324781" cy="461665"/>
          </a:xfrm>
          <a:prstGeom prst="rect">
            <a:avLst/>
          </a:prstGeom>
        </p:spPr>
        <p:txBody>
          <a:bodyPr wrap="square">
            <a:spAutoFit/>
          </a:bodyPr>
          <a:lstStyle/>
          <a:p>
            <a:pPr lvl="0"/>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Guaranteed</a:t>
            </a:r>
            <a:b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a:t>
            </a:r>
          </a:p>
        </p:txBody>
      </p:sp>
      <p:sp>
        <p:nvSpPr>
          <p:cNvPr id="19" name="Rectangle 18">
            <a:extLst>
              <a:ext uri="{FF2B5EF4-FFF2-40B4-BE49-F238E27FC236}">
                <a16:creationId xmlns:a16="http://schemas.microsoft.com/office/drawing/2014/main" id="{556D7C26-AF47-4B3C-A3A6-ECFDC26E07D2}"/>
              </a:ext>
            </a:extLst>
          </p:cNvPr>
          <p:cNvSpPr/>
          <p:nvPr/>
        </p:nvSpPr>
        <p:spPr>
          <a:xfrm>
            <a:off x="6030748" y="5618327"/>
            <a:ext cx="1324781" cy="276999"/>
          </a:xfrm>
          <a:prstGeom prst="rect">
            <a:avLst/>
          </a:prstGeom>
        </p:spPr>
        <p:txBody>
          <a:bodyPr wrap="square">
            <a:spAutoFit/>
          </a:bodyPr>
          <a:lstStyle/>
          <a:p>
            <a:pPr lvl="0"/>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23" name="TextBox 22">
            <a:hlinkClick r:id="rId5" action="ppaction://hlinksldjump"/>
            <a:extLst>
              <a:ext uri="{FF2B5EF4-FFF2-40B4-BE49-F238E27FC236}">
                <a16:creationId xmlns:a16="http://schemas.microsoft.com/office/drawing/2014/main" id="{C316AF06-2BF9-B177-C0E8-FD08147265B1}"/>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24" name="TextBox 23">
            <a:hlinkClick r:id="rId6" action="ppaction://hlinksldjump"/>
            <a:extLst>
              <a:ext uri="{FF2B5EF4-FFF2-40B4-BE49-F238E27FC236}">
                <a16:creationId xmlns:a16="http://schemas.microsoft.com/office/drawing/2014/main" id="{D1AC7F58-680D-3DB7-5B4A-321A3D4B96E2}"/>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25" name="TextBox 24">
            <a:hlinkClick r:id="rId7" action="ppaction://hlinksldjump"/>
            <a:extLst>
              <a:ext uri="{FF2B5EF4-FFF2-40B4-BE49-F238E27FC236}">
                <a16:creationId xmlns:a16="http://schemas.microsoft.com/office/drawing/2014/main" id="{94736E81-3EE5-D525-1685-9BA5F4D79C07}"/>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26" name="TextBox 25">
            <a:hlinkClick r:id="rId8" action="ppaction://hlinksldjump"/>
            <a:extLst>
              <a:ext uri="{FF2B5EF4-FFF2-40B4-BE49-F238E27FC236}">
                <a16:creationId xmlns:a16="http://schemas.microsoft.com/office/drawing/2014/main" id="{5517E0FB-76F0-D3FA-8368-5DC4716C5475}"/>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200144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 grpId="0" animBg="1"/>
      <p:bldP spid="21" grpId="0"/>
      <p:bldP spid="11" grpId="0" animBg="1"/>
      <p:bldP spid="13" grpId="0" animBg="1"/>
      <p:bldP spid="15" grpId="0" animBg="1"/>
      <p:bldP spid="16" grpId="0"/>
      <p:bldP spid="17" grpId="0"/>
      <p:bldP spid="18" grpId="0"/>
      <p:bldP spid="19"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4036958-DB55-2D8E-E226-41AFAD12979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792E6A8-8F3B-0C33-3E5C-968A67460D05}"/>
              </a:ext>
            </a:extLst>
          </p:cNvPr>
          <p:cNvPicPr>
            <a:picLocks noChangeAspect="1"/>
          </p:cNvPicPr>
          <p:nvPr/>
        </p:nvPicPr>
        <p:blipFill>
          <a:blip r:embed="rId3"/>
          <a:stretch>
            <a:fillRect/>
          </a:stretch>
        </p:blipFill>
        <p:spPr>
          <a:xfrm>
            <a:off x="3147405" y="2757515"/>
            <a:ext cx="5790943" cy="3668106"/>
          </a:xfrm>
          <a:prstGeom prst="rect">
            <a:avLst/>
          </a:prstGeom>
        </p:spPr>
      </p:pic>
      <p:sp>
        <p:nvSpPr>
          <p:cNvPr id="22" name="Rectangle 21">
            <a:extLst>
              <a:ext uri="{FF2B5EF4-FFF2-40B4-BE49-F238E27FC236}">
                <a16:creationId xmlns:a16="http://schemas.microsoft.com/office/drawing/2014/main" id="{07DDFD14-B605-0512-60E5-4061669D0381}"/>
              </a:ext>
            </a:extLst>
          </p:cNvPr>
          <p:cNvSpPr/>
          <p:nvPr/>
        </p:nvSpPr>
        <p:spPr>
          <a:xfrm>
            <a:off x="446746" y="609978"/>
            <a:ext cx="5072311"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Estimation Results</a:t>
            </a:r>
            <a:endParaRPr lang="en-US" sz="2800" b="1" dirty="0">
              <a:solidFill>
                <a:srgbClr val="FFC000"/>
              </a:solidFill>
              <a:latin typeface="Helvetica" charset="0"/>
              <a:ea typeface="Helvetica" charset="0"/>
              <a:cs typeface="Helvetica" charset="0"/>
            </a:endParaRPr>
          </a:p>
        </p:txBody>
      </p:sp>
      <mc:AlternateContent xmlns:mc="http://schemas.openxmlformats.org/markup-compatibility/2006" xmlns:a14="http://schemas.microsoft.com/office/drawing/2010/main">
        <mc:Choice Requires="a14">
          <p:graphicFrame>
            <p:nvGraphicFramePr>
              <p:cNvPr id="20" name="Table 2">
                <a:extLst>
                  <a:ext uri="{FF2B5EF4-FFF2-40B4-BE49-F238E27FC236}">
                    <a16:creationId xmlns:a16="http://schemas.microsoft.com/office/drawing/2014/main" id="{BECAE1CF-238F-30CD-AE90-9DF0CBF24E04}"/>
                  </a:ext>
                </a:extLst>
              </p:cNvPr>
              <p:cNvGraphicFramePr>
                <a:graphicFrameLocks noGrp="1"/>
              </p:cNvGraphicFramePr>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708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370840">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𝛽</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0.94985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(0.00187)</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𝜇</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0.55358</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(0.01145)</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𝜎</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0.664725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(0.01197)</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2982968"/>
                      </a:ext>
                    </a:extLst>
                  </a:tr>
                </a:tbl>
              </a:graphicData>
            </a:graphic>
          </p:graphicFrame>
        </mc:Choice>
        <mc:Fallback xmlns="">
          <p:graphicFrame>
            <p:nvGraphicFramePr>
              <p:cNvPr id="20" name="Table 2">
                <a:extLst>
                  <a:ext uri="{FF2B5EF4-FFF2-40B4-BE49-F238E27FC236}">
                    <a16:creationId xmlns:a16="http://schemas.microsoft.com/office/drawing/2014/main" id="{D16B9EBC-07F2-B045-BE0B-0643E750F81B}"/>
                  </a:ext>
                </a:extLst>
              </p:cNvPr>
              <p:cNvGraphicFramePr>
                <a:graphicFrameLocks noGrp="1"/>
              </p:cNvGraphicFramePr>
              <p:nvPr>
                <p:extLst>
                  <p:ext uri="{D42A27DB-BD31-4B8C-83A1-F6EECF244321}">
                    <p14:modId xmlns:p14="http://schemas.microsoft.com/office/powerpoint/2010/main" val="2505922677"/>
                  </p:ext>
                </p:extLst>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962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640080">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t="-66667" r="-201695"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l="-99438" t="-66667" r="-100562"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l="-200565" t="-66667" r="-1130" b="-13725"/>
                          </a:stretch>
                        </a:blipFill>
                      </a:tcPr>
                    </a:tc>
                    <a:extLst>
                      <a:ext uri="{0D108BD9-81ED-4DB2-BD59-A6C34878D82A}">
                        <a16:rowId xmlns:a16="http://schemas.microsoft.com/office/drawing/2014/main" val="2792982968"/>
                      </a:ext>
                    </a:extLst>
                  </a:tr>
                </a:tbl>
              </a:graphicData>
            </a:graphic>
          </p:graphicFrame>
        </mc:Fallback>
      </mc:AlternateContent>
      <p:sp>
        <p:nvSpPr>
          <p:cNvPr id="12" name="Rectangle 11">
            <a:extLst>
              <a:ext uri="{FF2B5EF4-FFF2-40B4-BE49-F238E27FC236}">
                <a16:creationId xmlns:a16="http://schemas.microsoft.com/office/drawing/2014/main" id="{8D2F691A-892D-FDD2-AB7A-4B9FAD941855}"/>
              </a:ext>
            </a:extLst>
          </p:cNvPr>
          <p:cNvSpPr/>
          <p:nvPr/>
        </p:nvSpPr>
        <p:spPr>
          <a:xfrm>
            <a:off x="14278086" y="2970332"/>
            <a:ext cx="2195809" cy="27559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4F7DBF7-59ED-7605-A084-4D554E45CBD0}"/>
              </a:ext>
            </a:extLst>
          </p:cNvPr>
          <p:cNvSpPr/>
          <p:nvPr/>
        </p:nvSpPr>
        <p:spPr>
          <a:xfrm>
            <a:off x="11897697" y="2970332"/>
            <a:ext cx="1269725" cy="400110"/>
          </a:xfrm>
          <a:prstGeom prst="rect">
            <a:avLst/>
          </a:prstGeom>
          <a:noFill/>
        </p:spPr>
        <p:txBody>
          <a:bodyPr wrap="square">
            <a:spAutoFit/>
          </a:bodyPr>
          <a:lstStyle/>
          <a:p>
            <a:pPr lvl="0" algn="ctr"/>
            <a:r>
              <a:rPr lang="en-US" sz="2000" b="1" dirty="0">
                <a:solidFill>
                  <a:srgbClr val="00B0F0"/>
                </a:solidFill>
                <a:latin typeface="CMU Sans Serif Medium" panose="02000603000000000000" pitchFamily="2" charset="0"/>
                <a:ea typeface="CMU Sans Serif Medium" panose="02000603000000000000" pitchFamily="2" charset="0"/>
                <a:cs typeface="CMU Sans Serif Medium" panose="02000603000000000000" pitchFamily="2" charset="0"/>
              </a:rPr>
              <a:t>Low-cost</a:t>
            </a:r>
          </a:p>
        </p:txBody>
      </p:sp>
      <p:sp>
        <p:nvSpPr>
          <p:cNvPr id="14" name="Rectangle 13">
            <a:extLst>
              <a:ext uri="{FF2B5EF4-FFF2-40B4-BE49-F238E27FC236}">
                <a16:creationId xmlns:a16="http://schemas.microsoft.com/office/drawing/2014/main" id="{F62651CF-BEC7-06D2-2FD9-CCE30CA9BE7E}"/>
              </a:ext>
            </a:extLst>
          </p:cNvPr>
          <p:cNvSpPr/>
          <p:nvPr/>
        </p:nvSpPr>
        <p:spPr>
          <a:xfrm>
            <a:off x="15204170" y="2970332"/>
            <a:ext cx="1269725" cy="400110"/>
          </a:xfrm>
          <a:prstGeom prst="rect">
            <a:avLst/>
          </a:prstGeom>
          <a:noFill/>
        </p:spPr>
        <p:txBody>
          <a:bodyPr wrap="square">
            <a:spAutoFit/>
          </a:bodyPr>
          <a:lstStyle/>
          <a:p>
            <a:pPr lvl="0" algn="ctr"/>
            <a:r>
              <a:rPr lang="en-US" sz="2000" b="1"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High-cost</a:t>
            </a:r>
          </a:p>
        </p:txBody>
      </p:sp>
      <p:sp>
        <p:nvSpPr>
          <p:cNvPr id="15" name="Rectangle 14">
            <a:extLst>
              <a:ext uri="{FF2B5EF4-FFF2-40B4-BE49-F238E27FC236}">
                <a16:creationId xmlns:a16="http://schemas.microsoft.com/office/drawing/2014/main" id="{6F65374C-1505-2F14-5FF4-960EA54C49D0}"/>
              </a:ext>
            </a:extLst>
          </p:cNvPr>
          <p:cNvSpPr/>
          <p:nvPr/>
        </p:nvSpPr>
        <p:spPr>
          <a:xfrm>
            <a:off x="1127361" y="2691581"/>
            <a:ext cx="2100942" cy="1015663"/>
          </a:xfrm>
          <a:prstGeom prst="rect">
            <a:avLst/>
          </a:prstGeom>
          <a:noFill/>
        </p:spPr>
        <p:txBody>
          <a:bodyPr wrap="square">
            <a:spAutoFit/>
          </a:bodyPr>
          <a:lstStyle/>
          <a:p>
            <a:pPr lvl="0" algn="ctr"/>
            <a:r>
              <a:rPr lang="en-US" sz="2000" dirty="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rPr>
              <a:t>$1 in 2 hours</a:t>
            </a:r>
          </a:p>
          <a:p>
            <a:pPr lvl="0" algn="ctr"/>
            <a:r>
              <a:rPr lang="en-US" sz="2000" dirty="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 73 cents now</a:t>
            </a:r>
            <a:endParaRPr lang="en-US" sz="2000" dirty="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6" name="Rectangle 15">
            <a:extLst>
              <a:ext uri="{FF2B5EF4-FFF2-40B4-BE49-F238E27FC236}">
                <a16:creationId xmlns:a16="http://schemas.microsoft.com/office/drawing/2014/main" id="{060EC6EC-C6CE-FC08-0346-9F3A9F1074D2}"/>
              </a:ext>
            </a:extLst>
          </p:cNvPr>
          <p:cNvSpPr/>
          <p:nvPr/>
        </p:nvSpPr>
        <p:spPr>
          <a:xfrm>
            <a:off x="16601651" y="4228085"/>
            <a:ext cx="1736315" cy="830997"/>
          </a:xfrm>
          <a:prstGeom prst="rect">
            <a:avLst/>
          </a:prstGeom>
        </p:spPr>
        <p:txBody>
          <a:bodyPr wrap="square">
            <a:spAutoFit/>
          </a:bodyPr>
          <a:lstStyle/>
          <a:p>
            <a:pPr lvl="0"/>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UWS, LWS, Brooklyn</a:t>
            </a:r>
          </a:p>
          <a:p>
            <a:pPr lvl="0"/>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JFK Airport</a:t>
            </a:r>
          </a:p>
        </p:txBody>
      </p:sp>
      <p:sp>
        <p:nvSpPr>
          <p:cNvPr id="17" name="Rectangle 16">
            <a:extLst>
              <a:ext uri="{FF2B5EF4-FFF2-40B4-BE49-F238E27FC236}">
                <a16:creationId xmlns:a16="http://schemas.microsoft.com/office/drawing/2014/main" id="{7910F109-A6A3-E59B-734B-5D843E685A86}"/>
              </a:ext>
            </a:extLst>
          </p:cNvPr>
          <p:cNvSpPr/>
          <p:nvPr/>
        </p:nvSpPr>
        <p:spPr>
          <a:xfrm>
            <a:off x="11954523" y="2970332"/>
            <a:ext cx="2323564" cy="27559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1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55C3DAA-DC20-C8FA-ACF6-A0198DC1FEB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7A36234-7530-347F-CF37-6A3D649AE0D6}"/>
              </a:ext>
            </a:extLst>
          </p:cNvPr>
          <p:cNvPicPr>
            <a:picLocks noChangeAspect="1"/>
          </p:cNvPicPr>
          <p:nvPr/>
        </p:nvPicPr>
        <p:blipFill>
          <a:blip r:embed="rId2"/>
          <a:stretch>
            <a:fillRect/>
          </a:stretch>
        </p:blipFill>
        <p:spPr>
          <a:xfrm>
            <a:off x="187492" y="4370380"/>
            <a:ext cx="8749758" cy="1803678"/>
          </a:xfrm>
          <a:prstGeom prst="rect">
            <a:avLst/>
          </a:prstGeom>
        </p:spPr>
      </p:pic>
      <p:sp>
        <p:nvSpPr>
          <p:cNvPr id="9" name="TextBox 8">
            <a:extLst>
              <a:ext uri="{FF2B5EF4-FFF2-40B4-BE49-F238E27FC236}">
                <a16:creationId xmlns:a16="http://schemas.microsoft.com/office/drawing/2014/main" id="{7B7DC904-F03F-8D2A-54F5-5E7BFF6EAA1A}"/>
              </a:ext>
            </a:extLst>
          </p:cNvPr>
          <p:cNvSpPr txBox="1"/>
          <p:nvPr/>
        </p:nvSpPr>
        <p:spPr>
          <a:xfrm>
            <a:off x="522946" y="4071948"/>
            <a:ext cx="3911648" cy="369332"/>
          </a:xfrm>
          <a:prstGeom prst="rect">
            <a:avLst/>
          </a:prstGeom>
          <a:noFill/>
        </p:spPr>
        <p:txBody>
          <a:bodyPr wrap="none" rtlCol="0">
            <a:spAutoFit/>
          </a:bodyPr>
          <a:lstStyle/>
          <a:p>
            <a:r>
              <a:rPr lang="en-US" b="1"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P(switching to B)</a:t>
            </a:r>
            <a:r>
              <a:rPr lang="en-US"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on average weekday</a:t>
            </a:r>
          </a:p>
        </p:txBody>
      </p:sp>
      <p:sp>
        <p:nvSpPr>
          <p:cNvPr id="18" name="Rectangle 17">
            <a:extLst>
              <a:ext uri="{FF2B5EF4-FFF2-40B4-BE49-F238E27FC236}">
                <a16:creationId xmlns:a16="http://schemas.microsoft.com/office/drawing/2014/main" id="{488E6C52-E0DD-C86F-0732-96E9DAFE3172}"/>
              </a:ext>
            </a:extLst>
          </p:cNvPr>
          <p:cNvSpPr/>
          <p:nvPr/>
        </p:nvSpPr>
        <p:spPr>
          <a:xfrm>
            <a:off x="1325880" y="3375118"/>
            <a:ext cx="6583680" cy="441960"/>
          </a:xfrm>
          <a:prstGeom prst="rect">
            <a:avLst/>
          </a:prstGeom>
          <a:gradFill flip="none" rotWithShape="1">
            <a:gsLst>
              <a:gs pos="0">
                <a:srgbClr val="00B050">
                  <a:shade val="30000"/>
                  <a:satMod val="115000"/>
                </a:srgbClr>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Fraction of workdays multihoming</a:t>
            </a:r>
          </a:p>
        </p:txBody>
      </p:sp>
      <p:sp>
        <p:nvSpPr>
          <p:cNvPr id="20" name="TextBox 19">
            <a:extLst>
              <a:ext uri="{FF2B5EF4-FFF2-40B4-BE49-F238E27FC236}">
                <a16:creationId xmlns:a16="http://schemas.microsoft.com/office/drawing/2014/main" id="{FC730910-CCA7-7DD3-B51B-969C4C3C862E}"/>
              </a:ext>
            </a:extLst>
          </p:cNvPr>
          <p:cNvSpPr txBox="1"/>
          <p:nvPr/>
        </p:nvSpPr>
        <p:spPr>
          <a:xfrm>
            <a:off x="6916962" y="3441856"/>
            <a:ext cx="1863276" cy="400110"/>
          </a:xfrm>
          <a:prstGeom prst="rect">
            <a:avLst/>
          </a:prstGeom>
          <a:noFill/>
        </p:spPr>
        <p:txBody>
          <a:bodyPr wrap="square" rtlCol="0">
            <a:spAutoFit/>
          </a:bodyPr>
          <a:lstStyle/>
          <a:p>
            <a:pPr algn="ctr"/>
            <a:r>
              <a:rPr lang="en-US" sz="20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42.23% </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always</a:t>
            </a:r>
          </a:p>
        </p:txBody>
      </p:sp>
      <p:sp>
        <p:nvSpPr>
          <p:cNvPr id="22" name="Left Brace 21">
            <a:extLst>
              <a:ext uri="{FF2B5EF4-FFF2-40B4-BE49-F238E27FC236}">
                <a16:creationId xmlns:a16="http://schemas.microsoft.com/office/drawing/2014/main" id="{2024C838-B0CE-7B8D-100C-6EB98BE3E0EF}"/>
              </a:ext>
            </a:extLst>
          </p:cNvPr>
          <p:cNvSpPr/>
          <p:nvPr/>
        </p:nvSpPr>
        <p:spPr>
          <a:xfrm rot="5400000">
            <a:off x="6190646" y="1646233"/>
            <a:ext cx="124410" cy="3270262"/>
          </a:xfrm>
          <a:prstGeom prst="leftBrace">
            <a:avLst>
              <a:gd name="adj1" fmla="val 14705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3398E882-EE10-B83D-A450-B90DA68A902E}"/>
              </a:ext>
            </a:extLst>
          </p:cNvPr>
          <p:cNvSpPr txBox="1"/>
          <p:nvPr/>
        </p:nvSpPr>
        <p:spPr>
          <a:xfrm>
            <a:off x="5178054" y="2875032"/>
            <a:ext cx="2149591" cy="400110"/>
          </a:xfrm>
          <a:prstGeom prst="rect">
            <a:avLst/>
          </a:prstGeom>
          <a:noFill/>
        </p:spPr>
        <p:txBody>
          <a:bodyPr wrap="square" rtlCol="0">
            <a:spAutoFit/>
          </a:bodyPr>
          <a:lstStyle/>
          <a:p>
            <a:pPr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66.59% most days</a:t>
            </a:r>
          </a:p>
        </p:txBody>
      </p:sp>
      <p:sp>
        <p:nvSpPr>
          <p:cNvPr id="24" name="TextBox 23">
            <a:extLst>
              <a:ext uri="{FF2B5EF4-FFF2-40B4-BE49-F238E27FC236}">
                <a16:creationId xmlns:a16="http://schemas.microsoft.com/office/drawing/2014/main" id="{990E9502-9053-243A-569C-DE80457A866A}"/>
              </a:ext>
            </a:extLst>
          </p:cNvPr>
          <p:cNvSpPr txBox="1"/>
          <p:nvPr/>
        </p:nvSpPr>
        <p:spPr>
          <a:xfrm>
            <a:off x="955156" y="4392209"/>
            <a:ext cx="1002800" cy="461665"/>
          </a:xfrm>
          <a:prstGeom prst="rect">
            <a:avLst/>
          </a:prstGeom>
          <a:noFill/>
        </p:spPr>
        <p:txBody>
          <a:bodyPr wrap="square" rtlCol="0">
            <a:spAutoFit/>
          </a:bodyPr>
          <a:lstStyle/>
          <a:p>
            <a:pPr algn="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Hourly rate </a:t>
            </a:r>
            <a:b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changes</a:t>
            </a:r>
          </a:p>
        </p:txBody>
      </p:sp>
      <p:sp>
        <p:nvSpPr>
          <p:cNvPr id="27" name="TextBox 26">
            <a:extLst>
              <a:ext uri="{FF2B5EF4-FFF2-40B4-BE49-F238E27FC236}">
                <a16:creationId xmlns:a16="http://schemas.microsoft.com/office/drawing/2014/main" id="{50DC58D6-5F9D-585F-FA99-B46ECEE91B86}"/>
              </a:ext>
            </a:extLst>
          </p:cNvPr>
          <p:cNvSpPr txBox="1"/>
          <p:nvPr/>
        </p:nvSpPr>
        <p:spPr>
          <a:xfrm>
            <a:off x="4551796" y="4392209"/>
            <a:ext cx="1002800" cy="461665"/>
          </a:xfrm>
          <a:prstGeom prst="rect">
            <a:avLst/>
          </a:prstGeom>
          <a:noFill/>
        </p:spPr>
        <p:txBody>
          <a:bodyPr wrap="square" rtlCol="0">
            <a:spAutoFit/>
          </a:bodyPr>
          <a:lstStyle/>
          <a:p>
            <a:pPr algn="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Hourly rate </a:t>
            </a:r>
            <a:b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changes</a:t>
            </a:r>
          </a:p>
        </p:txBody>
      </p:sp>
      <p:sp>
        <p:nvSpPr>
          <p:cNvPr id="30" name="TextBox 29">
            <a:extLst>
              <a:ext uri="{FF2B5EF4-FFF2-40B4-BE49-F238E27FC236}">
                <a16:creationId xmlns:a16="http://schemas.microsoft.com/office/drawing/2014/main" id="{6B1D24B8-8E1A-7A35-136E-4411089B774D}"/>
              </a:ext>
            </a:extLst>
          </p:cNvPr>
          <p:cNvSpPr txBox="1"/>
          <p:nvPr/>
        </p:nvSpPr>
        <p:spPr>
          <a:xfrm>
            <a:off x="5831956" y="4392209"/>
            <a:ext cx="1002800" cy="461665"/>
          </a:xfrm>
          <a:prstGeom prst="rect">
            <a:avLst/>
          </a:prstGeom>
          <a:noFill/>
        </p:spPr>
        <p:txBody>
          <a:bodyPr wrap="square" rtlCol="0">
            <a:spAutoFit/>
          </a:bodyPr>
          <a:lstStyle/>
          <a:p>
            <a:pPr algn="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Hourly rate </a:t>
            </a:r>
            <a:b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changes</a:t>
            </a:r>
          </a:p>
        </p:txBody>
      </p:sp>
      <p:sp>
        <p:nvSpPr>
          <p:cNvPr id="15" name="TextBox 14">
            <a:extLst>
              <a:ext uri="{FF2B5EF4-FFF2-40B4-BE49-F238E27FC236}">
                <a16:creationId xmlns:a16="http://schemas.microsoft.com/office/drawing/2014/main" id="{359EC105-E7BC-F022-6B60-7C6C3113850F}"/>
              </a:ext>
            </a:extLst>
          </p:cNvPr>
          <p:cNvSpPr txBox="1"/>
          <p:nvPr/>
        </p:nvSpPr>
        <p:spPr>
          <a:xfrm>
            <a:off x="302802" y="3393077"/>
            <a:ext cx="1863276" cy="400110"/>
          </a:xfrm>
          <a:prstGeom prst="rect">
            <a:avLst/>
          </a:prstGeom>
          <a:noFill/>
        </p:spPr>
        <p:txBody>
          <a:bodyPr wrap="square" rtlCol="0">
            <a:spAutoFit/>
          </a:bodyPr>
          <a:lstStyle/>
          <a:p>
            <a:pPr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16.01% never</a:t>
            </a:r>
          </a:p>
        </p:txBody>
      </p:sp>
      <p:sp>
        <p:nvSpPr>
          <p:cNvPr id="31" name="TextBox 30">
            <a:extLst>
              <a:ext uri="{FF2B5EF4-FFF2-40B4-BE49-F238E27FC236}">
                <a16:creationId xmlns:a16="http://schemas.microsoft.com/office/drawing/2014/main" id="{508181DF-7F5E-CBCC-2842-E15B6238C75C}"/>
              </a:ext>
            </a:extLst>
          </p:cNvPr>
          <p:cNvSpPr txBox="1"/>
          <p:nvPr/>
        </p:nvSpPr>
        <p:spPr>
          <a:xfrm>
            <a:off x="7279756" y="4392209"/>
            <a:ext cx="1002800" cy="461665"/>
          </a:xfrm>
          <a:prstGeom prst="rect">
            <a:avLst/>
          </a:prstGeom>
          <a:noFill/>
        </p:spPr>
        <p:txBody>
          <a:bodyPr wrap="square" rtlCol="0">
            <a:spAutoFit/>
          </a:bodyPr>
          <a:lstStyle/>
          <a:p>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Hourly rate </a:t>
            </a:r>
            <a:b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changes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6B78123A-408B-8D3B-8314-2C9BC3DDE4AE}"/>
                  </a:ext>
                </a:extLst>
              </p:cNvPr>
              <p:cNvGraphicFramePr>
                <a:graphicFrameLocks noGrp="1"/>
              </p:cNvGraphicFramePr>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708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370840">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𝛽</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0.94985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(0.00187)</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𝜇</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0.55358</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(0.01145)</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𝜎</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0.664725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(0.01197)</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2982968"/>
                      </a:ext>
                    </a:extLst>
                  </a:tr>
                </a:tbl>
              </a:graphicData>
            </a:graphic>
          </p:graphicFrame>
        </mc:Choice>
        <mc:Fallback xmlns="">
          <p:graphicFrame>
            <p:nvGraphicFramePr>
              <p:cNvPr id="2" name="Table 2">
                <a:extLst>
                  <a:ext uri="{FF2B5EF4-FFF2-40B4-BE49-F238E27FC236}">
                    <a16:creationId xmlns:a16="http://schemas.microsoft.com/office/drawing/2014/main" id="{C1B8848B-080E-6B64-8F1A-A55B99341C77}"/>
                  </a:ext>
                </a:extLst>
              </p:cNvPr>
              <p:cNvGraphicFramePr>
                <a:graphicFrameLocks noGrp="1"/>
              </p:cNvGraphicFramePr>
              <p:nvPr>
                <p:extLst>
                  <p:ext uri="{D42A27DB-BD31-4B8C-83A1-F6EECF244321}">
                    <p14:modId xmlns:p14="http://schemas.microsoft.com/office/powerpoint/2010/main" val="2032296306"/>
                  </p:ext>
                </p:extLst>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962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64008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66667" r="-201695"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99438" t="-66667" r="-100562"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00565" t="-66667" r="-1130" b="-13725"/>
                          </a:stretch>
                        </a:blipFill>
                      </a:tcPr>
                    </a:tc>
                    <a:extLst>
                      <a:ext uri="{0D108BD9-81ED-4DB2-BD59-A6C34878D82A}">
                        <a16:rowId xmlns:a16="http://schemas.microsoft.com/office/drawing/2014/main" val="2792982968"/>
                      </a:ext>
                    </a:extLst>
                  </a:tr>
                </a:tbl>
              </a:graphicData>
            </a:graphic>
          </p:graphicFrame>
        </mc:Fallback>
      </mc:AlternateContent>
      <p:sp>
        <p:nvSpPr>
          <p:cNvPr id="3" name="Rectangle 2">
            <a:extLst>
              <a:ext uri="{FF2B5EF4-FFF2-40B4-BE49-F238E27FC236}">
                <a16:creationId xmlns:a16="http://schemas.microsoft.com/office/drawing/2014/main" id="{B61E453C-2730-471F-1D19-4FC57250B126}"/>
              </a:ext>
            </a:extLst>
          </p:cNvPr>
          <p:cNvSpPr/>
          <p:nvPr/>
        </p:nvSpPr>
        <p:spPr>
          <a:xfrm>
            <a:off x="446746" y="609978"/>
            <a:ext cx="5072311"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Estimation Results</a:t>
            </a:r>
            <a:endParaRPr lang="en-US" sz="2800" b="1" dirty="0">
              <a:solidFill>
                <a:srgbClr val="FFC000"/>
              </a:solidFill>
              <a:latin typeface="Helvetica" charset="0"/>
              <a:ea typeface="Helvetica" charset="0"/>
              <a:cs typeface="Helvetica" charset="0"/>
            </a:endParaRPr>
          </a:p>
        </p:txBody>
      </p:sp>
      <p:sp>
        <p:nvSpPr>
          <p:cNvPr id="4" name="TextBox 3">
            <a:hlinkClick r:id="rId4" action="ppaction://hlinksldjump"/>
            <a:extLst>
              <a:ext uri="{FF2B5EF4-FFF2-40B4-BE49-F238E27FC236}">
                <a16:creationId xmlns:a16="http://schemas.microsoft.com/office/drawing/2014/main" id="{86B2C1C9-FE22-9DED-76D9-451F5562CBDD}"/>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p>
        </p:txBody>
      </p:sp>
      <p:sp>
        <p:nvSpPr>
          <p:cNvPr id="5" name="TextBox 4">
            <a:hlinkClick r:id="rId5" action="ppaction://hlinksldjump"/>
            <a:extLst>
              <a:ext uri="{FF2B5EF4-FFF2-40B4-BE49-F238E27FC236}">
                <a16:creationId xmlns:a16="http://schemas.microsoft.com/office/drawing/2014/main" id="{EAA09566-8CC7-72F9-A7A0-18548739F119}"/>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7" name="TextBox 6">
            <a:hlinkClick r:id="rId6" action="ppaction://hlinksldjump"/>
            <a:extLst>
              <a:ext uri="{FF2B5EF4-FFF2-40B4-BE49-F238E27FC236}">
                <a16:creationId xmlns:a16="http://schemas.microsoft.com/office/drawing/2014/main" id="{031CC9A3-29A6-3EA1-73C5-24105F564597}"/>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8" name="TextBox 7">
            <a:hlinkClick r:id="rId7" action="ppaction://hlinksldjump"/>
            <a:extLst>
              <a:ext uri="{FF2B5EF4-FFF2-40B4-BE49-F238E27FC236}">
                <a16:creationId xmlns:a16="http://schemas.microsoft.com/office/drawing/2014/main" id="{F36413A1-82C2-0561-DD74-50EB31D8579F}"/>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372672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4" grpId="0"/>
      <p:bldP spid="27" grpId="0"/>
      <p:bldP spid="30" grpId="0"/>
      <p:bldP spid="15" grpId="0"/>
      <p:bldP spid="31" grpId="0"/>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D4CA28-00B5-14BF-F1AE-7FFD8CDEA9A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98F7F18-8A51-79AA-465D-001655B56CED}"/>
              </a:ext>
            </a:extLst>
          </p:cNvPr>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6742174-819F-F71A-AC54-F79D0EFE4C80}"/>
              </a:ext>
            </a:extLst>
          </p:cNvPr>
          <p:cNvSpPr/>
          <p:nvPr/>
        </p:nvSpPr>
        <p:spPr>
          <a:xfrm>
            <a:off x="-152400" y="-679034"/>
            <a:ext cx="9448800" cy="9138409"/>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8654852-EB44-90AA-FE16-30060DC1ECCC}"/>
              </a:ext>
            </a:extLst>
          </p:cNvPr>
          <p:cNvSpPr/>
          <p:nvPr/>
        </p:nvSpPr>
        <p:spPr>
          <a:xfrm>
            <a:off x="748748" y="1170385"/>
            <a:ext cx="7646505" cy="707886"/>
          </a:xfrm>
          <a:prstGeom prst="rect">
            <a:avLst/>
          </a:prstGeom>
          <a:solidFill>
            <a:schemeClr val="tx1"/>
          </a:solidFill>
        </p:spPr>
        <p:txBody>
          <a:bodyPr wrap="square">
            <a:noAutofit/>
          </a:bodyPr>
          <a:lstStyle/>
          <a:p>
            <a:pPr algn="ctr"/>
            <a:r>
              <a:rPr lang="en-US" sz="4000" b="1" dirty="0">
                <a:solidFill>
                  <a:schemeClr val="bg1"/>
                </a:solidFill>
                <a:latin typeface="Helvetica" charset="0"/>
                <a:ea typeface="Helvetica" charset="0"/>
                <a:cs typeface="Helvetica" charset="0"/>
              </a:rPr>
              <a:t>Multihoming… Good or Bad?</a:t>
            </a:r>
            <a:endParaRPr lang="en-US" sz="2800" b="1" i="1" dirty="0">
              <a:solidFill>
                <a:schemeClr val="bg1"/>
              </a:solidFill>
              <a:latin typeface="Helvetica" charset="0"/>
              <a:ea typeface="Helvetica" charset="0"/>
              <a:cs typeface="Helvetica" charset="0"/>
            </a:endParaRPr>
          </a:p>
        </p:txBody>
      </p:sp>
      <p:pic>
        <p:nvPicPr>
          <p:cNvPr id="40" name="Picture 39">
            <a:extLst>
              <a:ext uri="{FF2B5EF4-FFF2-40B4-BE49-F238E27FC236}">
                <a16:creationId xmlns:a16="http://schemas.microsoft.com/office/drawing/2014/main" id="{2D739A6D-13E6-3F45-775E-77C2A78083E8}"/>
              </a:ext>
            </a:extLst>
          </p:cNvPr>
          <p:cNvPicPr>
            <a:picLocks noChangeAspect="1"/>
          </p:cNvPicPr>
          <p:nvPr/>
        </p:nvPicPr>
        <p:blipFill rotWithShape="1">
          <a:blip r:embed="rId3"/>
          <a:srcRect l="10960" t="34975" r="71120" b="37273"/>
          <a:stretch/>
        </p:blipFill>
        <p:spPr>
          <a:xfrm>
            <a:off x="13529594" y="2751588"/>
            <a:ext cx="579106" cy="597886"/>
          </a:xfrm>
          <a:prstGeom prst="rect">
            <a:avLst/>
          </a:prstGeom>
        </p:spPr>
      </p:pic>
      <p:pic>
        <p:nvPicPr>
          <p:cNvPr id="42" name="Picture 41">
            <a:extLst>
              <a:ext uri="{FF2B5EF4-FFF2-40B4-BE49-F238E27FC236}">
                <a16:creationId xmlns:a16="http://schemas.microsoft.com/office/drawing/2014/main" id="{ECB249EC-DA68-F346-2BB0-CD302A524B23}"/>
              </a:ext>
            </a:extLst>
          </p:cNvPr>
          <p:cNvPicPr>
            <a:picLocks noChangeAspect="1"/>
          </p:cNvPicPr>
          <p:nvPr/>
        </p:nvPicPr>
        <p:blipFill>
          <a:blip r:embed="rId4"/>
          <a:stretch>
            <a:fillRect/>
          </a:stretch>
        </p:blipFill>
        <p:spPr>
          <a:xfrm>
            <a:off x="13257495" y="3299283"/>
            <a:ext cx="1123304" cy="739965"/>
          </a:xfrm>
          <a:prstGeom prst="rect">
            <a:avLst/>
          </a:prstGeom>
        </p:spPr>
      </p:pic>
    </p:spTree>
    <p:extLst>
      <p:ext uri="{BB962C8B-B14F-4D97-AF65-F5344CB8AC3E}">
        <p14:creationId xmlns:p14="http://schemas.microsoft.com/office/powerpoint/2010/main" val="1883844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BFD24D-FF31-05C7-6275-0F52267C980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EB146E4-19D4-F0EE-B8D0-BF20D20D0D09}"/>
              </a:ext>
            </a:extLst>
          </p:cNvPr>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BC22B74-1DF1-2EA7-2BAB-3B8DA399484F}"/>
              </a:ext>
            </a:extLst>
          </p:cNvPr>
          <p:cNvSpPr/>
          <p:nvPr/>
        </p:nvSpPr>
        <p:spPr>
          <a:xfrm>
            <a:off x="-152400" y="-679034"/>
            <a:ext cx="9448800" cy="9138409"/>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0FB53C2-5C8D-0945-A120-C18F0609C351}"/>
              </a:ext>
            </a:extLst>
          </p:cNvPr>
          <p:cNvSpPr/>
          <p:nvPr/>
        </p:nvSpPr>
        <p:spPr>
          <a:xfrm>
            <a:off x="748748" y="1170385"/>
            <a:ext cx="7646505" cy="707886"/>
          </a:xfrm>
          <a:prstGeom prst="rect">
            <a:avLst/>
          </a:prstGeom>
          <a:solidFill>
            <a:schemeClr val="tx1"/>
          </a:solidFill>
        </p:spPr>
        <p:txBody>
          <a:bodyPr wrap="square">
            <a:noAutofit/>
          </a:bodyPr>
          <a:lstStyle/>
          <a:p>
            <a:pPr algn="ctr"/>
            <a:r>
              <a:rPr lang="en-US" sz="4000" b="1" dirty="0">
                <a:solidFill>
                  <a:schemeClr val="bg1"/>
                </a:solidFill>
                <a:latin typeface="Helvetica" charset="0"/>
                <a:ea typeface="Helvetica" charset="0"/>
                <a:cs typeface="Helvetica" charset="0"/>
              </a:rPr>
              <a:t>Multihoming… Good or Bad?</a:t>
            </a:r>
            <a:endParaRPr lang="en-US" sz="2800" b="1" i="1" dirty="0">
              <a:solidFill>
                <a:schemeClr val="bg1"/>
              </a:solidFill>
              <a:latin typeface="Helvetica" charset="0"/>
              <a:ea typeface="Helvetica" charset="0"/>
              <a:cs typeface="Helvetica" charset="0"/>
            </a:endParaRPr>
          </a:p>
        </p:txBody>
      </p:sp>
      <p:pic>
        <p:nvPicPr>
          <p:cNvPr id="40" name="Picture 39">
            <a:extLst>
              <a:ext uri="{FF2B5EF4-FFF2-40B4-BE49-F238E27FC236}">
                <a16:creationId xmlns:a16="http://schemas.microsoft.com/office/drawing/2014/main" id="{DCD67D37-03F1-55F1-1A11-CD317967AF52}"/>
              </a:ext>
            </a:extLst>
          </p:cNvPr>
          <p:cNvPicPr>
            <a:picLocks noChangeAspect="1"/>
          </p:cNvPicPr>
          <p:nvPr/>
        </p:nvPicPr>
        <p:blipFill rotWithShape="1">
          <a:blip r:embed="rId3"/>
          <a:srcRect l="10960" t="34975" r="71120" b="37273"/>
          <a:stretch/>
        </p:blipFill>
        <p:spPr>
          <a:xfrm>
            <a:off x="13529594" y="2751588"/>
            <a:ext cx="579106" cy="597886"/>
          </a:xfrm>
          <a:prstGeom prst="rect">
            <a:avLst/>
          </a:prstGeom>
        </p:spPr>
      </p:pic>
      <p:pic>
        <p:nvPicPr>
          <p:cNvPr id="42" name="Picture 41">
            <a:extLst>
              <a:ext uri="{FF2B5EF4-FFF2-40B4-BE49-F238E27FC236}">
                <a16:creationId xmlns:a16="http://schemas.microsoft.com/office/drawing/2014/main" id="{45006980-70E9-6418-4059-20C581EE9287}"/>
              </a:ext>
            </a:extLst>
          </p:cNvPr>
          <p:cNvPicPr>
            <a:picLocks noChangeAspect="1"/>
          </p:cNvPicPr>
          <p:nvPr/>
        </p:nvPicPr>
        <p:blipFill>
          <a:blip r:embed="rId4"/>
          <a:stretch>
            <a:fillRect/>
          </a:stretch>
        </p:blipFill>
        <p:spPr>
          <a:xfrm>
            <a:off x="13257495" y="3299283"/>
            <a:ext cx="1123304" cy="739965"/>
          </a:xfrm>
          <a:prstGeom prst="rect">
            <a:avLst/>
          </a:prstGeom>
        </p:spPr>
      </p:pic>
      <p:sp>
        <p:nvSpPr>
          <p:cNvPr id="2" name="Content Placeholder 2">
            <a:extLst>
              <a:ext uri="{FF2B5EF4-FFF2-40B4-BE49-F238E27FC236}">
                <a16:creationId xmlns:a16="http://schemas.microsoft.com/office/drawing/2014/main" id="{55C4B54D-8E48-4983-AA75-3FBCD07E9D2B}"/>
              </a:ext>
            </a:extLst>
          </p:cNvPr>
          <p:cNvSpPr txBox="1">
            <a:spLocks/>
          </p:cNvSpPr>
          <p:nvPr/>
        </p:nvSpPr>
        <p:spPr>
          <a:xfrm>
            <a:off x="628650" y="1878271"/>
            <a:ext cx="7886700" cy="4002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 </a:t>
            </a:r>
          </a:p>
          <a:p>
            <a:pPr defTabSz="457200">
              <a:lnSpc>
                <a:spcPct val="100000"/>
              </a:lnSpc>
              <a:spcBef>
                <a:spcPts val="0"/>
              </a:spcBef>
            </a:pP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Workers spend less time idling. </a:t>
            </a:r>
            <a:r>
              <a:rPr lang="en-US" sz="12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(Liu, </a:t>
            </a:r>
            <a:r>
              <a:rPr lang="en-US" sz="1200" dirty="0" err="1">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Loginova</a:t>
            </a:r>
            <a:r>
              <a:rPr lang="en-US" sz="12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 &amp; Wang 2017, Bryan &amp; </a:t>
            </a:r>
            <a:r>
              <a:rPr lang="en-US" sz="1200" dirty="0" err="1">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Gans</a:t>
            </a:r>
            <a:r>
              <a:rPr lang="en-US" sz="12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 2018)</a:t>
            </a:r>
            <a:endParaRPr lang="en-US" sz="1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Workers work more but earn less. </a:t>
            </a:r>
            <a:r>
              <a:rPr lang="en-US" sz="12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(Benjaafar, Xiao &amp; Yang 2020)</a:t>
            </a:r>
          </a:p>
        </p:txBody>
      </p:sp>
    </p:spTree>
    <p:extLst>
      <p:ext uri="{BB962C8B-B14F-4D97-AF65-F5344CB8AC3E}">
        <p14:creationId xmlns:p14="http://schemas.microsoft.com/office/powerpoint/2010/main" val="31774588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D699773-C1A8-1BA1-4A79-A66E34F4CC3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E9E2261-DF39-240E-5B3E-3D8B9D8BC423}"/>
              </a:ext>
            </a:extLst>
          </p:cNvPr>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828E4F-9733-E71F-9A62-965B648F80F5}"/>
              </a:ext>
            </a:extLst>
          </p:cNvPr>
          <p:cNvSpPr/>
          <p:nvPr/>
        </p:nvSpPr>
        <p:spPr>
          <a:xfrm>
            <a:off x="-152400" y="-679034"/>
            <a:ext cx="9448800" cy="9138409"/>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5BC4236-BFB3-9C2E-543F-259532EB59BC}"/>
              </a:ext>
            </a:extLst>
          </p:cNvPr>
          <p:cNvSpPr/>
          <p:nvPr/>
        </p:nvSpPr>
        <p:spPr>
          <a:xfrm>
            <a:off x="748748" y="1170385"/>
            <a:ext cx="7646505" cy="707886"/>
          </a:xfrm>
          <a:prstGeom prst="rect">
            <a:avLst/>
          </a:prstGeom>
          <a:solidFill>
            <a:schemeClr val="tx1"/>
          </a:solidFill>
        </p:spPr>
        <p:txBody>
          <a:bodyPr wrap="square">
            <a:noAutofit/>
          </a:bodyPr>
          <a:lstStyle/>
          <a:p>
            <a:pPr algn="ctr"/>
            <a:r>
              <a:rPr lang="en-US" sz="4000" b="1" dirty="0">
                <a:solidFill>
                  <a:schemeClr val="bg1"/>
                </a:solidFill>
                <a:latin typeface="Helvetica" charset="0"/>
                <a:ea typeface="Helvetica" charset="0"/>
                <a:cs typeface="Helvetica" charset="0"/>
              </a:rPr>
              <a:t>Multihoming… Good or Bad?</a:t>
            </a:r>
            <a:endParaRPr lang="en-US" sz="2800" b="1" i="1" dirty="0">
              <a:solidFill>
                <a:schemeClr val="bg1"/>
              </a:solidFill>
              <a:latin typeface="Helvetica" charset="0"/>
              <a:ea typeface="Helvetica" charset="0"/>
              <a:cs typeface="Helvetica" charset="0"/>
            </a:endParaRPr>
          </a:p>
        </p:txBody>
      </p:sp>
      <p:pic>
        <p:nvPicPr>
          <p:cNvPr id="40" name="Picture 39">
            <a:extLst>
              <a:ext uri="{FF2B5EF4-FFF2-40B4-BE49-F238E27FC236}">
                <a16:creationId xmlns:a16="http://schemas.microsoft.com/office/drawing/2014/main" id="{CD22F7CC-445E-3A0F-BAD2-B45AFC849078}"/>
              </a:ext>
            </a:extLst>
          </p:cNvPr>
          <p:cNvPicPr>
            <a:picLocks noChangeAspect="1"/>
          </p:cNvPicPr>
          <p:nvPr/>
        </p:nvPicPr>
        <p:blipFill rotWithShape="1">
          <a:blip r:embed="rId3"/>
          <a:srcRect l="10960" t="34975" r="71120" b="37273"/>
          <a:stretch/>
        </p:blipFill>
        <p:spPr>
          <a:xfrm>
            <a:off x="13529594" y="2751588"/>
            <a:ext cx="579106" cy="597886"/>
          </a:xfrm>
          <a:prstGeom prst="rect">
            <a:avLst/>
          </a:prstGeom>
        </p:spPr>
      </p:pic>
      <p:pic>
        <p:nvPicPr>
          <p:cNvPr id="42" name="Picture 41">
            <a:extLst>
              <a:ext uri="{FF2B5EF4-FFF2-40B4-BE49-F238E27FC236}">
                <a16:creationId xmlns:a16="http://schemas.microsoft.com/office/drawing/2014/main" id="{163E76CB-C45B-626F-663E-58295D532675}"/>
              </a:ext>
            </a:extLst>
          </p:cNvPr>
          <p:cNvPicPr>
            <a:picLocks noChangeAspect="1"/>
          </p:cNvPicPr>
          <p:nvPr/>
        </p:nvPicPr>
        <p:blipFill>
          <a:blip r:embed="rId4"/>
          <a:stretch>
            <a:fillRect/>
          </a:stretch>
        </p:blipFill>
        <p:spPr>
          <a:xfrm>
            <a:off x="13257495" y="3299283"/>
            <a:ext cx="1123304" cy="739965"/>
          </a:xfrm>
          <a:prstGeom prst="rect">
            <a:avLst/>
          </a:prstGeom>
        </p:spPr>
      </p:pic>
      <p:sp>
        <p:nvSpPr>
          <p:cNvPr id="2" name="Content Placeholder 2">
            <a:extLst>
              <a:ext uri="{FF2B5EF4-FFF2-40B4-BE49-F238E27FC236}">
                <a16:creationId xmlns:a16="http://schemas.microsoft.com/office/drawing/2014/main" id="{71EEC0B2-893F-57C4-6466-E7E2D579E41B}"/>
              </a:ext>
            </a:extLst>
          </p:cNvPr>
          <p:cNvSpPr txBox="1">
            <a:spLocks/>
          </p:cNvSpPr>
          <p:nvPr/>
        </p:nvSpPr>
        <p:spPr>
          <a:xfrm>
            <a:off x="628650" y="1878271"/>
            <a:ext cx="7886700" cy="4002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 </a:t>
            </a:r>
          </a:p>
          <a:p>
            <a:pPr defTabSz="457200">
              <a:lnSpc>
                <a:spcPct val="100000"/>
              </a:lnSpc>
              <a:spcBef>
                <a:spcPts val="0"/>
              </a:spcBef>
            </a:pP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Workers spend less time idling. </a:t>
            </a:r>
            <a:r>
              <a:rPr lang="en-US" sz="12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(Liu, </a:t>
            </a:r>
            <a:r>
              <a:rPr lang="en-US" sz="1200" dirty="0" err="1">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Loginova</a:t>
            </a:r>
            <a:r>
              <a:rPr lang="en-US" sz="12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 &amp; Wang 2017, Bryan &amp; </a:t>
            </a:r>
            <a:r>
              <a:rPr lang="en-US" sz="1200" dirty="0" err="1">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Gans</a:t>
            </a:r>
            <a:r>
              <a:rPr lang="en-US" sz="12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 2018)</a:t>
            </a:r>
            <a:endParaRPr lang="en-US" sz="1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Workers work more but earn less. </a:t>
            </a:r>
            <a:r>
              <a:rPr lang="en-US" sz="12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(Benjaafar, Xiao &amp; Yang 2020)</a:t>
            </a:r>
          </a:p>
        </p:txBody>
      </p:sp>
      <p:pic>
        <p:nvPicPr>
          <p:cNvPr id="5" name="Picture 4">
            <a:extLst>
              <a:ext uri="{FF2B5EF4-FFF2-40B4-BE49-F238E27FC236}">
                <a16:creationId xmlns:a16="http://schemas.microsoft.com/office/drawing/2014/main" id="{4F515F20-AAB9-10FF-DB07-483C2FF7C3C8}"/>
              </a:ext>
            </a:extLst>
          </p:cNvPr>
          <p:cNvPicPr>
            <a:picLocks noChangeAspect="1"/>
          </p:cNvPicPr>
          <p:nvPr/>
        </p:nvPicPr>
        <p:blipFill>
          <a:blip r:embed="rId5"/>
          <a:stretch>
            <a:fillRect/>
          </a:stretch>
        </p:blipFill>
        <p:spPr>
          <a:xfrm>
            <a:off x="1035042" y="3467245"/>
            <a:ext cx="6870023" cy="2117368"/>
          </a:xfrm>
          <a:prstGeom prst="rect">
            <a:avLst/>
          </a:prstGeom>
        </p:spPr>
      </p:pic>
    </p:spTree>
    <p:extLst>
      <p:ext uri="{BB962C8B-B14F-4D97-AF65-F5344CB8AC3E}">
        <p14:creationId xmlns:p14="http://schemas.microsoft.com/office/powerpoint/2010/main" val="16677833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F76627C-EF65-3A0F-5C5D-6C4006D9371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094374C-E383-C561-ACA2-2FFF62996691}"/>
              </a:ext>
            </a:extLst>
          </p:cNvPr>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EA536A-3340-33CC-DDB9-EC1C77F3232C}"/>
              </a:ext>
            </a:extLst>
          </p:cNvPr>
          <p:cNvSpPr/>
          <p:nvPr/>
        </p:nvSpPr>
        <p:spPr>
          <a:xfrm>
            <a:off x="-152400" y="-679034"/>
            <a:ext cx="9448800" cy="9138409"/>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E5F63A8-66C7-74C6-2CBA-C3628FDFEC08}"/>
              </a:ext>
            </a:extLst>
          </p:cNvPr>
          <p:cNvSpPr/>
          <p:nvPr/>
        </p:nvSpPr>
        <p:spPr>
          <a:xfrm>
            <a:off x="748748" y="1170385"/>
            <a:ext cx="7646505" cy="707886"/>
          </a:xfrm>
          <a:prstGeom prst="rect">
            <a:avLst/>
          </a:prstGeom>
          <a:solidFill>
            <a:schemeClr val="tx1"/>
          </a:solidFill>
        </p:spPr>
        <p:txBody>
          <a:bodyPr wrap="square">
            <a:noAutofit/>
          </a:bodyPr>
          <a:lstStyle/>
          <a:p>
            <a:pPr algn="ctr"/>
            <a:r>
              <a:rPr lang="en-US" sz="4000" b="1" dirty="0">
                <a:solidFill>
                  <a:schemeClr val="bg1"/>
                </a:solidFill>
                <a:latin typeface="Helvetica" charset="0"/>
                <a:ea typeface="Helvetica" charset="0"/>
                <a:cs typeface="Helvetica" charset="0"/>
              </a:rPr>
              <a:t>Multihoming… Good or Bad?</a:t>
            </a:r>
            <a:endParaRPr lang="en-US" sz="2800" b="1" i="1" dirty="0">
              <a:solidFill>
                <a:schemeClr val="bg1"/>
              </a:solidFill>
              <a:latin typeface="Helvetica" charset="0"/>
              <a:ea typeface="Helvetica" charset="0"/>
              <a:cs typeface="Helvetica" charset="0"/>
            </a:endParaRPr>
          </a:p>
        </p:txBody>
      </p:sp>
      <p:pic>
        <p:nvPicPr>
          <p:cNvPr id="40" name="Picture 39">
            <a:extLst>
              <a:ext uri="{FF2B5EF4-FFF2-40B4-BE49-F238E27FC236}">
                <a16:creationId xmlns:a16="http://schemas.microsoft.com/office/drawing/2014/main" id="{399D32F7-07B7-C21E-D7CD-8FC28FA083BB}"/>
              </a:ext>
            </a:extLst>
          </p:cNvPr>
          <p:cNvPicPr>
            <a:picLocks noChangeAspect="1"/>
          </p:cNvPicPr>
          <p:nvPr/>
        </p:nvPicPr>
        <p:blipFill rotWithShape="1">
          <a:blip r:embed="rId3"/>
          <a:srcRect l="10960" t="34975" r="71120" b="37273"/>
          <a:stretch/>
        </p:blipFill>
        <p:spPr>
          <a:xfrm>
            <a:off x="13529594" y="2751588"/>
            <a:ext cx="579106" cy="597886"/>
          </a:xfrm>
          <a:prstGeom prst="rect">
            <a:avLst/>
          </a:prstGeom>
        </p:spPr>
      </p:pic>
      <p:pic>
        <p:nvPicPr>
          <p:cNvPr id="42" name="Picture 41">
            <a:extLst>
              <a:ext uri="{FF2B5EF4-FFF2-40B4-BE49-F238E27FC236}">
                <a16:creationId xmlns:a16="http://schemas.microsoft.com/office/drawing/2014/main" id="{35A73FC0-93AE-FD3D-8446-8DBF9177A674}"/>
              </a:ext>
            </a:extLst>
          </p:cNvPr>
          <p:cNvPicPr>
            <a:picLocks noChangeAspect="1"/>
          </p:cNvPicPr>
          <p:nvPr/>
        </p:nvPicPr>
        <p:blipFill>
          <a:blip r:embed="rId4"/>
          <a:stretch>
            <a:fillRect/>
          </a:stretch>
        </p:blipFill>
        <p:spPr>
          <a:xfrm>
            <a:off x="13257495" y="3299283"/>
            <a:ext cx="1123304" cy="739965"/>
          </a:xfrm>
          <a:prstGeom prst="rect">
            <a:avLst/>
          </a:prstGeom>
        </p:spPr>
      </p:pic>
      <p:sp>
        <p:nvSpPr>
          <p:cNvPr id="2" name="Content Placeholder 2">
            <a:extLst>
              <a:ext uri="{FF2B5EF4-FFF2-40B4-BE49-F238E27FC236}">
                <a16:creationId xmlns:a16="http://schemas.microsoft.com/office/drawing/2014/main" id="{94636480-4FE3-A21F-57F5-C71B6ECF91BC}"/>
              </a:ext>
            </a:extLst>
          </p:cNvPr>
          <p:cNvSpPr txBox="1">
            <a:spLocks/>
          </p:cNvSpPr>
          <p:nvPr/>
        </p:nvSpPr>
        <p:spPr>
          <a:xfrm>
            <a:off x="628650" y="1878271"/>
            <a:ext cx="7886700" cy="4002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 </a:t>
            </a:r>
          </a:p>
          <a:p>
            <a:pPr defTabSz="457200">
              <a:lnSpc>
                <a:spcPct val="100000"/>
              </a:lnSpc>
              <a:spcBef>
                <a:spcPts val="0"/>
              </a:spcBef>
            </a:pP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Workers spend less time idling. </a:t>
            </a:r>
            <a:r>
              <a:rPr lang="en-US" sz="12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(Liu, </a:t>
            </a:r>
            <a:r>
              <a:rPr lang="en-US" sz="1200" dirty="0" err="1">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Loginova</a:t>
            </a:r>
            <a:r>
              <a:rPr lang="en-US" sz="12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 &amp; Wang 2017, Bryan &amp; </a:t>
            </a:r>
            <a:r>
              <a:rPr lang="en-US" sz="1200" dirty="0" err="1">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Gans</a:t>
            </a:r>
            <a:r>
              <a:rPr lang="en-US" sz="12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 2018)</a:t>
            </a:r>
            <a:endParaRPr lang="en-US" sz="1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Workers work more but earn less. </a:t>
            </a:r>
            <a:r>
              <a:rPr lang="en-US" sz="12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(Benjaafar, Xiao &amp; Yang 2020)</a:t>
            </a:r>
          </a:p>
        </p:txBody>
      </p:sp>
      <p:sp>
        <p:nvSpPr>
          <p:cNvPr id="4" name="Rectangle 3">
            <a:extLst>
              <a:ext uri="{FF2B5EF4-FFF2-40B4-BE49-F238E27FC236}">
                <a16:creationId xmlns:a16="http://schemas.microsoft.com/office/drawing/2014/main" id="{78AB0CAC-B8B2-905E-EC7D-BD4C1C718187}"/>
              </a:ext>
            </a:extLst>
          </p:cNvPr>
          <p:cNvSpPr/>
          <p:nvPr/>
        </p:nvSpPr>
        <p:spPr>
          <a:xfrm>
            <a:off x="1208362" y="5804372"/>
            <a:ext cx="6770765" cy="584775"/>
          </a:xfrm>
          <a:prstGeom prst="rect">
            <a:avLst/>
          </a:prstGeom>
          <a:noFill/>
          <a:ln>
            <a:noFill/>
          </a:ln>
        </p:spPr>
        <p:txBody>
          <a:bodyPr wrap="square">
            <a:spAutoFit/>
          </a:bodyPr>
          <a:lstStyle/>
          <a:p>
            <a:pPr algn="ctr"/>
            <a:r>
              <a:rPr lang="en-US" sz="32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How to control multihoming?</a:t>
            </a:r>
            <a:endParaRPr lang="en-US" sz="3200" i="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5" name="Picture 4">
            <a:extLst>
              <a:ext uri="{FF2B5EF4-FFF2-40B4-BE49-F238E27FC236}">
                <a16:creationId xmlns:a16="http://schemas.microsoft.com/office/drawing/2014/main" id="{B87D770E-3FCF-D817-1E9E-9427343A8133}"/>
              </a:ext>
            </a:extLst>
          </p:cNvPr>
          <p:cNvPicPr>
            <a:picLocks noChangeAspect="1"/>
          </p:cNvPicPr>
          <p:nvPr/>
        </p:nvPicPr>
        <p:blipFill>
          <a:blip r:embed="rId5"/>
          <a:stretch>
            <a:fillRect/>
          </a:stretch>
        </p:blipFill>
        <p:spPr>
          <a:xfrm>
            <a:off x="1035042" y="3467245"/>
            <a:ext cx="6870023" cy="2117368"/>
          </a:xfrm>
          <a:prstGeom prst="rect">
            <a:avLst/>
          </a:prstGeom>
        </p:spPr>
      </p:pic>
    </p:spTree>
    <p:extLst>
      <p:ext uri="{BB962C8B-B14F-4D97-AF65-F5344CB8AC3E}">
        <p14:creationId xmlns:p14="http://schemas.microsoft.com/office/powerpoint/2010/main" val="3143916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E780-CF5E-5959-B723-4CE9C1FFFFD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A2F22A3-3C29-28AA-BBC9-D2F6E43096C0}"/>
              </a:ext>
            </a:extLst>
          </p:cNvPr>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C7B75C-BB80-869D-2429-C3E879A2EBF3}"/>
              </a:ext>
            </a:extLst>
          </p:cNvPr>
          <p:cNvSpPr/>
          <p:nvPr/>
        </p:nvSpPr>
        <p:spPr>
          <a:xfrm>
            <a:off x="-152400" y="-250370"/>
            <a:ext cx="9448800" cy="7206342"/>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363F608-6714-891E-CB03-52CF95A56BC4}"/>
              </a:ext>
            </a:extLst>
          </p:cNvPr>
          <p:cNvSpPr txBox="1"/>
          <p:nvPr/>
        </p:nvSpPr>
        <p:spPr>
          <a:xfrm>
            <a:off x="-664029" y="-566057"/>
            <a:ext cx="184731" cy="369332"/>
          </a:xfrm>
          <a:prstGeom prst="rect">
            <a:avLst/>
          </a:prstGeom>
          <a:noFill/>
        </p:spPr>
        <p:txBody>
          <a:bodyPr wrap="none" rtlCol="0">
            <a:spAutoFit/>
          </a:bodyPr>
          <a:lstStyle/>
          <a:p>
            <a:endParaRPr lang="en-TH" dirty="0"/>
          </a:p>
        </p:txBody>
      </p:sp>
      <p:sp>
        <p:nvSpPr>
          <p:cNvPr id="22" name="Rectangle 21">
            <a:extLst>
              <a:ext uri="{FF2B5EF4-FFF2-40B4-BE49-F238E27FC236}">
                <a16:creationId xmlns:a16="http://schemas.microsoft.com/office/drawing/2014/main" id="{7410D517-AF13-DCBC-4B86-0751C4C31F15}"/>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DE9C693A-FB5C-E7A2-5365-D72B2236A767}"/>
              </a:ext>
            </a:extLst>
          </p:cNvPr>
          <p:cNvSpPr/>
          <p:nvPr/>
        </p:nvSpPr>
        <p:spPr>
          <a:xfrm>
            <a:off x="1245915" y="1927668"/>
            <a:ext cx="2276688" cy="523220"/>
          </a:xfrm>
          <a:prstGeom prst="rect">
            <a:avLst/>
          </a:prstGeom>
        </p:spPr>
        <p:txBody>
          <a:bodyPr wrap="square">
            <a:spAutoFit/>
          </a:bodyPr>
          <a:lstStyle/>
          <a:p>
            <a:pPr lvl="0" algn="ctr"/>
            <a:r>
              <a:rPr lang="en-US" sz="28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47" name="Rectangle 46">
            <a:extLst>
              <a:ext uri="{FF2B5EF4-FFF2-40B4-BE49-F238E27FC236}">
                <a16:creationId xmlns:a16="http://schemas.microsoft.com/office/drawing/2014/main" id="{94826475-9C72-62EC-E25B-BFE2C969BA3E}"/>
              </a:ext>
            </a:extLst>
          </p:cNvPr>
          <p:cNvSpPr/>
          <p:nvPr/>
        </p:nvSpPr>
        <p:spPr>
          <a:xfrm>
            <a:off x="4755024" y="1922743"/>
            <a:ext cx="2875433" cy="523220"/>
          </a:xfrm>
          <a:prstGeom prst="rect">
            <a:avLst/>
          </a:prstGeom>
        </p:spPr>
        <p:txBody>
          <a:bodyPr wrap="square">
            <a:spAutoFit/>
          </a:bodyPr>
          <a:lstStyle/>
          <a:p>
            <a:pPr lvl="0" algn="ctr"/>
            <a:r>
              <a:rPr lang="en-US" sz="28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54" name="Rectangle 53">
            <a:extLst>
              <a:ext uri="{FF2B5EF4-FFF2-40B4-BE49-F238E27FC236}">
                <a16:creationId xmlns:a16="http://schemas.microsoft.com/office/drawing/2014/main" id="{0BD3FE9C-5E33-7E8D-9298-16660E366D85}"/>
              </a:ext>
            </a:extLst>
          </p:cNvPr>
          <p:cNvSpPr/>
          <p:nvPr/>
        </p:nvSpPr>
        <p:spPr>
          <a:xfrm>
            <a:off x="2896860" y="684765"/>
            <a:ext cx="4712316" cy="584775"/>
          </a:xfrm>
          <a:prstGeom prst="rect">
            <a:avLst/>
          </a:prstGeom>
        </p:spPr>
        <p:txBody>
          <a:bodyPr wrap="none">
            <a:spAutoFit/>
          </a:bodyPr>
          <a:lstStyle/>
          <a:p>
            <a:pPr lvl="0"/>
            <a:r>
              <a:rPr lang="en-US" sz="3200" dirty="0">
                <a:solidFill>
                  <a:schemeClr val="bg1"/>
                </a:solidFill>
                <a:latin typeface="Helvetica" charset="0"/>
                <a:ea typeface="Helvetica" charset="0"/>
                <a:cs typeface="Helvetica" charset="0"/>
              </a:rPr>
              <a:t>Ride-Hailing w/ Diff. Pay</a:t>
            </a:r>
            <a:endParaRPr lang="en-US" sz="2000" i="1" dirty="0">
              <a:solidFill>
                <a:schemeClr val="bg1"/>
              </a:solidFill>
              <a:latin typeface="Helvetica" charset="0"/>
              <a:ea typeface="Helvetica" charset="0"/>
              <a:cs typeface="Helvetica" charset="0"/>
            </a:endParaRPr>
          </a:p>
        </p:txBody>
      </p:sp>
      <p:sp>
        <p:nvSpPr>
          <p:cNvPr id="11" name="Oval 10">
            <a:extLst>
              <a:ext uri="{FF2B5EF4-FFF2-40B4-BE49-F238E27FC236}">
                <a16:creationId xmlns:a16="http://schemas.microsoft.com/office/drawing/2014/main" id="{AD6C73C0-3AFD-345D-773B-CDCD5DAB18C8}"/>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2" name="Oval 11">
            <a:extLst>
              <a:ext uri="{FF2B5EF4-FFF2-40B4-BE49-F238E27FC236}">
                <a16:creationId xmlns:a16="http://schemas.microsoft.com/office/drawing/2014/main" id="{EA074AF4-562B-3749-EC0A-27B5264C2B72}"/>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pic>
        <p:nvPicPr>
          <p:cNvPr id="10" name="Picture 4">
            <a:extLst>
              <a:ext uri="{FF2B5EF4-FFF2-40B4-BE49-F238E27FC236}">
                <a16:creationId xmlns:a16="http://schemas.microsoft.com/office/drawing/2014/main" id="{8684F1F2-D5AC-B647-18FA-5FB9BF405A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512BADA-171C-A536-A60E-DBF203EA9B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A0A93EA1-EAE6-5C69-051E-3FB1D66052B8}"/>
              </a:ext>
            </a:extLst>
          </p:cNvPr>
          <p:cNvPicPr>
            <a:picLocks noChangeAspect="1"/>
          </p:cNvPicPr>
          <p:nvPr/>
        </p:nvPicPr>
        <p:blipFill>
          <a:blip r:embed="rId5"/>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D118B154-C875-F4D9-BB46-67005A7D48E7}"/>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A1CF4ABB-2BAC-3F4A-FBEE-3AED3CD695A3}"/>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55CABE-D6A5-1E12-F677-6508C0DBA38E}"/>
              </a:ext>
            </a:extLst>
          </p:cNvPr>
          <p:cNvSpPr/>
          <p:nvPr/>
        </p:nvSpPr>
        <p:spPr>
          <a:xfrm>
            <a:off x="717610" y="2950925"/>
            <a:ext cx="3333299" cy="2185214"/>
          </a:xfrm>
          <a:prstGeom prst="rect">
            <a:avLst/>
          </a:prstGeom>
        </p:spPr>
        <p:txBody>
          <a:bodyPr wrap="square">
            <a:spAutoFit/>
          </a:bodyPr>
          <a:lstStyle/>
          <a:p>
            <a:pPr lvl="0" algn="ct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dynamic </a:t>
            </a:r>
            <a:b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guaranteed hourly</a:t>
            </a:r>
            <a:b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pay</a:t>
            </a:r>
          </a:p>
          <a:p>
            <a:pPr lvl="0" algn="ctr"/>
            <a:endPar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dirty="0">
                <a:solidFill>
                  <a:schemeClr val="accent5">
                    <a:lumMod val="20000"/>
                    <a:lumOff val="8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(e.g., $25/hour if online between 7-9am)</a:t>
            </a:r>
          </a:p>
        </p:txBody>
      </p:sp>
      <p:sp>
        <p:nvSpPr>
          <p:cNvPr id="19" name="Rectangle 18">
            <a:extLst>
              <a:ext uri="{FF2B5EF4-FFF2-40B4-BE49-F238E27FC236}">
                <a16:creationId xmlns:a16="http://schemas.microsoft.com/office/drawing/2014/main" id="{206CE7C8-AD86-ADF8-2CD7-CE232EED2CE3}"/>
              </a:ext>
            </a:extLst>
          </p:cNvPr>
          <p:cNvSpPr/>
          <p:nvPr/>
        </p:nvSpPr>
        <p:spPr>
          <a:xfrm>
            <a:off x="4087780" y="2946000"/>
            <a:ext cx="4209921" cy="2492990"/>
          </a:xfrm>
          <a:prstGeom prst="rect">
            <a:avLst/>
          </a:prstGeom>
        </p:spPr>
        <p:txBody>
          <a:bodyPr wrap="square">
            <a:spAutoFit/>
          </a:bodyPr>
          <a:lstStyle/>
          <a:p>
            <a:pPr lvl="0" algn="ct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dynamic</a:t>
            </a:r>
            <a:b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per-trip</a:t>
            </a:r>
            <a:b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pay</a:t>
            </a:r>
          </a:p>
          <a:p>
            <a:pPr lvl="0" algn="ctr"/>
            <a:endPar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p>
            <a:pPr algn="ctr"/>
            <a:r>
              <a:rPr lang="en-US" sz="2000" dirty="0">
                <a:solidFill>
                  <a:schemeClr val="accent4">
                    <a:lumMod val="20000"/>
                    <a:lumOff val="8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(e.g., base fare </a:t>
            </a:r>
            <a:br>
              <a:rPr lang="en-US" sz="2000" dirty="0">
                <a:solidFill>
                  <a:schemeClr val="accent4">
                    <a:lumMod val="20000"/>
                    <a:lumOff val="8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accent4">
                    <a:lumMod val="20000"/>
                    <a:lumOff val="8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extra $/minute </a:t>
            </a:r>
            <a:br>
              <a:rPr lang="en-US" sz="2000" dirty="0">
                <a:solidFill>
                  <a:schemeClr val="accent4">
                    <a:lumMod val="20000"/>
                    <a:lumOff val="8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accent4">
                    <a:lumMod val="20000"/>
                    <a:lumOff val="8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extra $/distance)</a:t>
            </a:r>
          </a:p>
        </p:txBody>
      </p:sp>
    </p:spTree>
    <p:extLst>
      <p:ext uri="{BB962C8B-B14F-4D97-AF65-F5344CB8AC3E}">
        <p14:creationId xmlns:p14="http://schemas.microsoft.com/office/powerpoint/2010/main" val="3726249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47" name="Rectangle 46">
            <a:extLst>
              <a:ext uri="{FF2B5EF4-FFF2-40B4-BE49-F238E27FC236}">
                <a16:creationId xmlns:a16="http://schemas.microsoft.com/office/drawing/2014/main" id="{673FCE29-111C-3C43-BD59-5DE98B1325B5}"/>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13</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2" name="Oval 11">
            <a:extLst>
              <a:ext uri="{FF2B5EF4-FFF2-40B4-BE49-F238E27FC236}">
                <a16:creationId xmlns:a16="http://schemas.microsoft.com/office/drawing/2014/main" id="{E93459F9-2D21-C440-9EF9-6DC0605D53FD}"/>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6491" y="4441002"/>
            <a:ext cx="479684" cy="523291"/>
          </a:xfrm>
          <a:prstGeom prst="rect">
            <a:avLst/>
          </a:prstGeom>
        </p:spPr>
      </p:pic>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8:20AM</a:t>
            </a:r>
          </a:p>
        </p:txBody>
      </p:sp>
      <p:sp>
        <p:nvSpPr>
          <p:cNvPr id="6" name="TextBox 5">
            <a:extLst>
              <a:ext uri="{FF2B5EF4-FFF2-40B4-BE49-F238E27FC236}">
                <a16:creationId xmlns:a16="http://schemas.microsoft.com/office/drawing/2014/main" id="{22A195AF-5B21-99EC-55E8-55861752167D}"/>
              </a:ext>
            </a:extLst>
          </p:cNvPr>
          <p:cNvSpPr txBox="1"/>
          <p:nvPr/>
        </p:nvSpPr>
        <p:spPr>
          <a:xfrm>
            <a:off x="6526621" y="5034535"/>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225 S 4</a:t>
            </a:r>
            <a:r>
              <a:rPr lang="en-US" b="1" baseline="30000" dirty="0">
                <a:latin typeface="CMU Sans Serif Medium" panose="02000603000000000000" pitchFamily="2" charset="0"/>
                <a:ea typeface="CMU Sans Serif Medium" panose="02000603000000000000" pitchFamily="2" charset="0"/>
                <a:cs typeface="CMU Sans Serif Medium" panose="02000603000000000000" pitchFamily="2" charset="0"/>
              </a:rPr>
              <a:t>th</a:t>
            </a: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1358893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47" name="Rectangle 46">
            <a:extLst>
              <a:ext uri="{FF2B5EF4-FFF2-40B4-BE49-F238E27FC236}">
                <a16:creationId xmlns:a16="http://schemas.microsoft.com/office/drawing/2014/main" id="{673FCE29-111C-3C43-BD59-5DE98B1325B5}"/>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14</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2" name="Oval 11">
            <a:extLst>
              <a:ext uri="{FF2B5EF4-FFF2-40B4-BE49-F238E27FC236}">
                <a16:creationId xmlns:a16="http://schemas.microsoft.com/office/drawing/2014/main" id="{E93459F9-2D21-C440-9EF9-6DC0605D53FD}"/>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6491" y="4441002"/>
            <a:ext cx="479684" cy="523291"/>
          </a:xfrm>
          <a:prstGeom prst="rect">
            <a:avLst/>
          </a:prstGeom>
        </p:spPr>
      </p:pic>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8:20AM</a:t>
            </a:r>
          </a:p>
        </p:txBody>
      </p:sp>
      <p:sp>
        <p:nvSpPr>
          <p:cNvPr id="9" name="TextBox 8">
            <a:extLst>
              <a:ext uri="{FF2B5EF4-FFF2-40B4-BE49-F238E27FC236}">
                <a16:creationId xmlns:a16="http://schemas.microsoft.com/office/drawing/2014/main" id="{097D612E-55F8-71DA-84B9-2370C293E165}"/>
              </a:ext>
            </a:extLst>
          </p:cNvPr>
          <p:cNvSpPr txBox="1"/>
          <p:nvPr/>
        </p:nvSpPr>
        <p:spPr>
          <a:xfrm>
            <a:off x="1530180" y="2590396"/>
            <a:ext cx="1549606"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$25/hour</a:t>
            </a:r>
            <a:b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7-9AM</a:t>
            </a:r>
          </a:p>
        </p:txBody>
      </p:sp>
      <p:sp>
        <p:nvSpPr>
          <p:cNvPr id="18" name="TextBox 17">
            <a:extLst>
              <a:ext uri="{FF2B5EF4-FFF2-40B4-BE49-F238E27FC236}">
                <a16:creationId xmlns:a16="http://schemas.microsoft.com/office/drawing/2014/main" id="{7C3158AA-9721-D61C-B57F-5D8443C94238}"/>
              </a:ext>
            </a:extLst>
          </p:cNvPr>
          <p:cNvSpPr txBox="1"/>
          <p:nvPr/>
        </p:nvSpPr>
        <p:spPr>
          <a:xfrm>
            <a:off x="6526621" y="5034535"/>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225 S 4</a:t>
            </a:r>
            <a:r>
              <a:rPr lang="en-US" b="1" baseline="30000" dirty="0">
                <a:latin typeface="CMU Sans Serif Medium" panose="02000603000000000000" pitchFamily="2" charset="0"/>
                <a:ea typeface="CMU Sans Serif Medium" panose="02000603000000000000" pitchFamily="2" charset="0"/>
                <a:cs typeface="CMU Sans Serif Medium" panose="02000603000000000000" pitchFamily="2" charset="0"/>
              </a:rPr>
              <a:t>th</a:t>
            </a: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1050064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47" name="Rectangle 46">
            <a:extLst>
              <a:ext uri="{FF2B5EF4-FFF2-40B4-BE49-F238E27FC236}">
                <a16:creationId xmlns:a16="http://schemas.microsoft.com/office/drawing/2014/main" id="{673FCE29-111C-3C43-BD59-5DE98B1325B5}"/>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15</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2" name="Oval 11">
            <a:extLst>
              <a:ext uri="{FF2B5EF4-FFF2-40B4-BE49-F238E27FC236}">
                <a16:creationId xmlns:a16="http://schemas.microsoft.com/office/drawing/2014/main" id="{E93459F9-2D21-C440-9EF9-6DC0605D53FD}"/>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6491" y="4441002"/>
            <a:ext cx="479684" cy="523291"/>
          </a:xfrm>
          <a:prstGeom prst="rect">
            <a:avLst/>
          </a:prstGeom>
        </p:spPr>
      </p:pic>
      <p:sp>
        <p:nvSpPr>
          <p:cNvPr id="5" name="TextBox 4">
            <a:extLst>
              <a:ext uri="{FF2B5EF4-FFF2-40B4-BE49-F238E27FC236}">
                <a16:creationId xmlns:a16="http://schemas.microsoft.com/office/drawing/2014/main" id="{32C3BFD5-F69E-A6CA-D8E6-03AEFDC49D8F}"/>
              </a:ext>
            </a:extLst>
          </p:cNvPr>
          <p:cNvSpPr txBox="1"/>
          <p:nvPr/>
        </p:nvSpPr>
        <p:spPr>
          <a:xfrm>
            <a:off x="6526621" y="5034535"/>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225 S 4</a:t>
            </a:r>
            <a:r>
              <a:rPr lang="en-US" b="1" baseline="30000" dirty="0">
                <a:latin typeface="CMU Sans Serif Medium" panose="02000603000000000000" pitchFamily="2" charset="0"/>
                <a:ea typeface="CMU Sans Serif Medium" panose="02000603000000000000" pitchFamily="2" charset="0"/>
                <a:cs typeface="CMU Sans Serif Medium" panose="02000603000000000000" pitchFamily="2" charset="0"/>
              </a:rPr>
              <a:t>th</a:t>
            </a: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8:20AM</a:t>
            </a:r>
          </a:p>
        </p:txBody>
      </p:sp>
      <p:sp>
        <p:nvSpPr>
          <p:cNvPr id="9" name="TextBox 8">
            <a:extLst>
              <a:ext uri="{FF2B5EF4-FFF2-40B4-BE49-F238E27FC236}">
                <a16:creationId xmlns:a16="http://schemas.microsoft.com/office/drawing/2014/main" id="{097D612E-55F8-71DA-84B9-2370C293E165}"/>
              </a:ext>
            </a:extLst>
          </p:cNvPr>
          <p:cNvSpPr txBox="1"/>
          <p:nvPr/>
        </p:nvSpPr>
        <p:spPr>
          <a:xfrm>
            <a:off x="1530180" y="2590396"/>
            <a:ext cx="1549606"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$25/hour</a:t>
            </a:r>
            <a:b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7-9AM</a:t>
            </a:r>
          </a:p>
        </p:txBody>
      </p:sp>
      <p:pic>
        <p:nvPicPr>
          <p:cNvPr id="6" name="Picture 4">
            <a:extLst>
              <a:ext uri="{FF2B5EF4-FFF2-40B4-BE49-F238E27FC236}">
                <a16:creationId xmlns:a16="http://schemas.microsoft.com/office/drawing/2014/main" id="{3746462E-CABC-6859-8BBF-48447DB235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5525245" y="2334094"/>
            <a:ext cx="1207081" cy="24036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656C0A3-44EA-B5CE-2C8B-EBFABCE621D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5621399" y="2782183"/>
            <a:ext cx="960568" cy="149291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EB31CAF-0ED5-5A95-DFD0-B63D17C0E21C}"/>
              </a:ext>
            </a:extLst>
          </p:cNvPr>
          <p:cNvSpPr txBox="1"/>
          <p:nvPr/>
        </p:nvSpPr>
        <p:spPr>
          <a:xfrm>
            <a:off x="6550350" y="3346177"/>
            <a:ext cx="1958472"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Avg. Surge</a:t>
            </a:r>
          </a:p>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+25%</a:t>
            </a:r>
          </a:p>
        </p:txBody>
      </p:sp>
    </p:spTree>
    <p:extLst>
      <p:ext uri="{BB962C8B-B14F-4D97-AF65-F5344CB8AC3E}">
        <p14:creationId xmlns:p14="http://schemas.microsoft.com/office/powerpoint/2010/main" val="2241795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16</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6491" y="4441002"/>
            <a:ext cx="479684" cy="523291"/>
          </a:xfrm>
          <a:prstGeom prst="rect">
            <a:avLst/>
          </a:prstGeom>
        </p:spPr>
      </p:pic>
      <p:sp>
        <p:nvSpPr>
          <p:cNvPr id="5" name="TextBox 4">
            <a:extLst>
              <a:ext uri="{FF2B5EF4-FFF2-40B4-BE49-F238E27FC236}">
                <a16:creationId xmlns:a16="http://schemas.microsoft.com/office/drawing/2014/main" id="{32C3BFD5-F69E-A6CA-D8E6-03AEFDC49D8F}"/>
              </a:ext>
            </a:extLst>
          </p:cNvPr>
          <p:cNvSpPr txBox="1"/>
          <p:nvPr/>
        </p:nvSpPr>
        <p:spPr>
          <a:xfrm>
            <a:off x="6526621" y="5034535"/>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225 S 4</a:t>
            </a:r>
            <a:r>
              <a:rPr lang="en-US" b="1" baseline="30000" dirty="0">
                <a:latin typeface="CMU Sans Serif Medium" panose="02000603000000000000" pitchFamily="2" charset="0"/>
                <a:ea typeface="CMU Sans Serif Medium" panose="02000603000000000000" pitchFamily="2" charset="0"/>
                <a:cs typeface="CMU Sans Serif Medium" panose="02000603000000000000" pitchFamily="2" charset="0"/>
              </a:rPr>
              <a:t>th</a:t>
            </a: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8:21AM</a:t>
            </a:r>
          </a:p>
        </p:txBody>
      </p:sp>
      <p:sp>
        <p:nvSpPr>
          <p:cNvPr id="9" name="TextBox 8">
            <a:extLst>
              <a:ext uri="{FF2B5EF4-FFF2-40B4-BE49-F238E27FC236}">
                <a16:creationId xmlns:a16="http://schemas.microsoft.com/office/drawing/2014/main" id="{097D612E-55F8-71DA-84B9-2370C293E165}"/>
              </a:ext>
            </a:extLst>
          </p:cNvPr>
          <p:cNvSpPr txBox="1"/>
          <p:nvPr/>
        </p:nvSpPr>
        <p:spPr>
          <a:xfrm>
            <a:off x="1530180" y="2590396"/>
            <a:ext cx="1549606"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$25/hour</a:t>
            </a:r>
            <a:b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7-9AM</a:t>
            </a:r>
          </a:p>
        </p:txBody>
      </p:sp>
      <p:sp>
        <p:nvSpPr>
          <p:cNvPr id="19" name="TextBox 18">
            <a:extLst>
              <a:ext uri="{FF2B5EF4-FFF2-40B4-BE49-F238E27FC236}">
                <a16:creationId xmlns:a16="http://schemas.microsoft.com/office/drawing/2014/main" id="{85814996-9316-E79D-E0E4-ADDA59F22554}"/>
              </a:ext>
            </a:extLst>
          </p:cNvPr>
          <p:cNvSpPr txBox="1"/>
          <p:nvPr/>
        </p:nvSpPr>
        <p:spPr>
          <a:xfrm>
            <a:off x="2398577" y="3736992"/>
            <a:ext cx="1124026" cy="461665"/>
          </a:xfrm>
          <a:prstGeom prst="rect">
            <a:avLst/>
          </a:prstGeom>
          <a:noFill/>
        </p:spPr>
        <p:txBody>
          <a:bodyPr wrap="none" rtlCol="0">
            <a:spAutoFit/>
          </a:bodyPr>
          <a:lstStyle/>
          <a:p>
            <a:r>
              <a:rPr lang="en-US" sz="2400" b="1" dirty="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rPr>
              <a:t>pick-up</a:t>
            </a:r>
          </a:p>
        </p:txBody>
      </p:sp>
      <p:sp>
        <p:nvSpPr>
          <p:cNvPr id="20" name="Oval 19">
            <a:extLst>
              <a:ext uri="{FF2B5EF4-FFF2-40B4-BE49-F238E27FC236}">
                <a16:creationId xmlns:a16="http://schemas.microsoft.com/office/drawing/2014/main" id="{C790E026-D749-1FFC-76E3-56F5625E0ED8}"/>
              </a:ext>
            </a:extLst>
          </p:cNvPr>
          <p:cNvSpPr/>
          <p:nvPr/>
        </p:nvSpPr>
        <p:spPr>
          <a:xfrm>
            <a:off x="2922776" y="4169536"/>
            <a:ext cx="138545" cy="1385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 name="TextBox 20">
            <a:extLst>
              <a:ext uri="{FF2B5EF4-FFF2-40B4-BE49-F238E27FC236}">
                <a16:creationId xmlns:a16="http://schemas.microsoft.com/office/drawing/2014/main" id="{17F0ACE2-208E-7A2D-97E3-E1C3339AC3B1}"/>
              </a:ext>
            </a:extLst>
          </p:cNvPr>
          <p:cNvSpPr txBox="1"/>
          <p:nvPr/>
        </p:nvSpPr>
        <p:spPr>
          <a:xfrm>
            <a:off x="2159608" y="4337139"/>
            <a:ext cx="16578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18 E Broadway</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New York,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3" name="Oval 22">
            <a:extLst>
              <a:ext uri="{FF2B5EF4-FFF2-40B4-BE49-F238E27FC236}">
                <a16:creationId xmlns:a16="http://schemas.microsoft.com/office/drawing/2014/main" id="{3F1B5D6C-02D7-06A2-DEF1-29132F3B50B5}"/>
              </a:ext>
            </a:extLst>
          </p:cNvPr>
          <p:cNvSpPr/>
          <p:nvPr/>
        </p:nvSpPr>
        <p:spPr>
          <a:xfrm>
            <a:off x="7478071" y="4244274"/>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Tree>
    <p:extLst>
      <p:ext uri="{BB962C8B-B14F-4D97-AF65-F5344CB8AC3E}">
        <p14:creationId xmlns:p14="http://schemas.microsoft.com/office/powerpoint/2010/main" val="2139007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17</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0748" y="3559875"/>
            <a:ext cx="479684" cy="523291"/>
          </a:xfrm>
          <a:prstGeom prst="rect">
            <a:avLst/>
          </a:prstGeom>
        </p:spPr>
      </p:pic>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8:40AM</a:t>
            </a:r>
          </a:p>
        </p:txBody>
      </p:sp>
      <p:sp>
        <p:nvSpPr>
          <p:cNvPr id="9" name="TextBox 8">
            <a:extLst>
              <a:ext uri="{FF2B5EF4-FFF2-40B4-BE49-F238E27FC236}">
                <a16:creationId xmlns:a16="http://schemas.microsoft.com/office/drawing/2014/main" id="{097D612E-55F8-71DA-84B9-2370C293E165}"/>
              </a:ext>
            </a:extLst>
          </p:cNvPr>
          <p:cNvSpPr txBox="1"/>
          <p:nvPr/>
        </p:nvSpPr>
        <p:spPr>
          <a:xfrm>
            <a:off x="1530180" y="2590396"/>
            <a:ext cx="1549606"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$25/hour</a:t>
            </a:r>
            <a:b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7-9AM</a:t>
            </a:r>
          </a:p>
        </p:txBody>
      </p:sp>
      <p:sp>
        <p:nvSpPr>
          <p:cNvPr id="20" name="Oval 19">
            <a:extLst>
              <a:ext uri="{FF2B5EF4-FFF2-40B4-BE49-F238E27FC236}">
                <a16:creationId xmlns:a16="http://schemas.microsoft.com/office/drawing/2014/main" id="{C790E026-D749-1FFC-76E3-56F5625E0ED8}"/>
              </a:ext>
            </a:extLst>
          </p:cNvPr>
          <p:cNvSpPr/>
          <p:nvPr/>
        </p:nvSpPr>
        <p:spPr>
          <a:xfrm>
            <a:off x="2922776" y="4169536"/>
            <a:ext cx="138545" cy="1385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 name="TextBox 20">
            <a:extLst>
              <a:ext uri="{FF2B5EF4-FFF2-40B4-BE49-F238E27FC236}">
                <a16:creationId xmlns:a16="http://schemas.microsoft.com/office/drawing/2014/main" id="{17F0ACE2-208E-7A2D-97E3-E1C3339AC3B1}"/>
              </a:ext>
            </a:extLst>
          </p:cNvPr>
          <p:cNvSpPr txBox="1"/>
          <p:nvPr/>
        </p:nvSpPr>
        <p:spPr>
          <a:xfrm>
            <a:off x="2159608" y="4337139"/>
            <a:ext cx="16578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18 E Broadway</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New York,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8" name="TextBox 17">
            <a:extLst>
              <a:ext uri="{FF2B5EF4-FFF2-40B4-BE49-F238E27FC236}">
                <a16:creationId xmlns:a16="http://schemas.microsoft.com/office/drawing/2014/main" id="{29268720-925E-A3F2-D18A-08C594D4DAEF}"/>
              </a:ext>
            </a:extLst>
          </p:cNvPr>
          <p:cNvSpPr txBox="1"/>
          <p:nvPr/>
        </p:nvSpPr>
        <p:spPr>
          <a:xfrm>
            <a:off x="6880623" y="2599995"/>
            <a:ext cx="1207382" cy="461665"/>
          </a:xfrm>
          <a:prstGeom prst="rect">
            <a:avLst/>
          </a:prstGeom>
          <a:noFill/>
        </p:spPr>
        <p:txBody>
          <a:bodyPr wrap="none" rtlCol="0">
            <a:spAutoFit/>
          </a:bodyPr>
          <a:lstStyle/>
          <a:p>
            <a:r>
              <a:rPr lang="en-US" sz="2400" b="1" dirty="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rPr>
              <a:t>drop-off</a:t>
            </a:r>
          </a:p>
        </p:txBody>
      </p:sp>
      <p:sp>
        <p:nvSpPr>
          <p:cNvPr id="23" name="Oval 22">
            <a:extLst>
              <a:ext uri="{FF2B5EF4-FFF2-40B4-BE49-F238E27FC236}">
                <a16:creationId xmlns:a16="http://schemas.microsoft.com/office/drawing/2014/main" id="{B645E825-DD7B-F866-0E62-577A172CEEB5}"/>
              </a:ext>
            </a:extLst>
          </p:cNvPr>
          <p:cNvSpPr/>
          <p:nvPr/>
        </p:nvSpPr>
        <p:spPr>
          <a:xfrm>
            <a:off x="7398681" y="3038209"/>
            <a:ext cx="138545" cy="1385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4" name="TextBox 23">
            <a:extLst>
              <a:ext uri="{FF2B5EF4-FFF2-40B4-BE49-F238E27FC236}">
                <a16:creationId xmlns:a16="http://schemas.microsoft.com/office/drawing/2014/main" id="{D7128E9A-1306-8419-12B6-FE8271C884BA}"/>
              </a:ext>
            </a:extLst>
          </p:cNvPr>
          <p:cNvSpPr txBox="1"/>
          <p:nvPr/>
        </p:nvSpPr>
        <p:spPr>
          <a:xfrm>
            <a:off x="6735551" y="3198184"/>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4 Berry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3397818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18</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4472" y="2696290"/>
            <a:ext cx="479684" cy="523291"/>
          </a:xfrm>
          <a:prstGeom prst="rect">
            <a:avLst/>
          </a:prstGeom>
        </p:spPr>
      </p:pic>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9:05AM</a:t>
            </a:r>
          </a:p>
        </p:txBody>
      </p:sp>
      <p:sp>
        <p:nvSpPr>
          <p:cNvPr id="24" name="TextBox 23">
            <a:extLst>
              <a:ext uri="{FF2B5EF4-FFF2-40B4-BE49-F238E27FC236}">
                <a16:creationId xmlns:a16="http://schemas.microsoft.com/office/drawing/2014/main" id="{D7128E9A-1306-8419-12B6-FE8271C884BA}"/>
              </a:ext>
            </a:extLst>
          </p:cNvPr>
          <p:cNvSpPr txBox="1"/>
          <p:nvPr/>
        </p:nvSpPr>
        <p:spPr>
          <a:xfrm>
            <a:off x="6735551" y="3198184"/>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4 Berry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896003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B59B9BA6-E4E6-5C3B-423A-8F59D51F4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287191"/>
            <a:ext cx="6858001" cy="45708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18BB183-4B36-900C-A252-4E9FA58367B5}"/>
              </a:ext>
            </a:extLst>
          </p:cNvPr>
          <p:cNvSpPr/>
          <p:nvPr/>
        </p:nvSpPr>
        <p:spPr>
          <a:xfrm>
            <a:off x="4316802" y="1589412"/>
            <a:ext cx="3652155" cy="769441"/>
          </a:xfrm>
          <a:prstGeom prst="rect">
            <a:avLst/>
          </a:prstGeom>
          <a:solidFill>
            <a:schemeClr val="tx1"/>
          </a:solidFill>
        </p:spPr>
        <p:txBody>
          <a:bodyPr wrap="square">
            <a:spAutoFit/>
          </a:bodyPr>
          <a:lstStyle/>
          <a:p>
            <a:pPr algn="ctr"/>
            <a:r>
              <a:rPr lang="en-US" sz="4400" b="1" dirty="0">
                <a:solidFill>
                  <a:schemeClr val="accent2"/>
                </a:solidFill>
                <a:latin typeface="Helvetica" pitchFamily="2" charset="0"/>
                <a:ea typeface="Helvetica Neue" charset="0"/>
                <a:cs typeface="Helvetica Neue" charset="0"/>
              </a:rPr>
              <a:t>Multihoming</a:t>
            </a:r>
            <a:endParaRPr lang="en-US" sz="3200" b="1" i="1" dirty="0">
              <a:solidFill>
                <a:schemeClr val="accent2"/>
              </a:solidFill>
              <a:latin typeface="Helvetica" pitchFamily="2" charset="0"/>
              <a:ea typeface="Helvetica Neue" charset="0"/>
              <a:cs typeface="Helvetica Neue" charset="0"/>
            </a:endParaRPr>
          </a:p>
        </p:txBody>
      </p:sp>
      <p:sp>
        <p:nvSpPr>
          <p:cNvPr id="3" name="Rectangle 2">
            <a:extLst>
              <a:ext uri="{FF2B5EF4-FFF2-40B4-BE49-F238E27FC236}">
                <a16:creationId xmlns:a16="http://schemas.microsoft.com/office/drawing/2014/main" id="{3880DDFE-AB53-3A41-8714-2C47447E1290}"/>
              </a:ext>
            </a:extLst>
          </p:cNvPr>
          <p:cNvSpPr/>
          <p:nvPr/>
        </p:nvSpPr>
        <p:spPr>
          <a:xfrm>
            <a:off x="4316803" y="2346559"/>
            <a:ext cx="2541198" cy="769441"/>
          </a:xfrm>
          <a:prstGeom prst="rect">
            <a:avLst/>
          </a:prstGeom>
          <a:solidFill>
            <a:schemeClr val="tx1"/>
          </a:solidFill>
        </p:spPr>
        <p:txBody>
          <a:bodyPr wrap="square">
            <a:spAutoFit/>
          </a:bodyPr>
          <a:lstStyle/>
          <a:p>
            <a:pPr algn="ctr"/>
            <a:r>
              <a:rPr lang="en-US" sz="4400" b="1" dirty="0">
                <a:solidFill>
                  <a:schemeClr val="accent2"/>
                </a:solidFill>
                <a:latin typeface="Helvetica" pitchFamily="2" charset="0"/>
                <a:ea typeface="Helvetica Neue" charset="0"/>
                <a:cs typeface="Helvetica Neue" charset="0"/>
              </a:rPr>
              <a:t>Workers</a:t>
            </a:r>
            <a:endParaRPr lang="en-US" sz="3200" b="1" i="1" dirty="0">
              <a:solidFill>
                <a:srgbClr val="FFFFFF"/>
              </a:solidFill>
              <a:latin typeface="Helvetica" pitchFamily="2" charset="0"/>
              <a:ea typeface="Helvetica Neue" charset="0"/>
              <a:cs typeface="Helvetica Neue" charset="0"/>
            </a:endParaRPr>
          </a:p>
        </p:txBody>
      </p:sp>
    </p:spTree>
    <p:extLst>
      <p:ext uri="{BB962C8B-B14F-4D97-AF65-F5344CB8AC3E}">
        <p14:creationId xmlns:p14="http://schemas.microsoft.com/office/powerpoint/2010/main" val="1534736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19</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4472" y="2696290"/>
            <a:ext cx="479684" cy="523291"/>
          </a:xfrm>
          <a:prstGeom prst="rect">
            <a:avLst/>
          </a:prstGeom>
        </p:spPr>
      </p:pic>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9:05AM</a:t>
            </a:r>
          </a:p>
        </p:txBody>
      </p:sp>
      <p:sp>
        <p:nvSpPr>
          <p:cNvPr id="9" name="TextBox 8">
            <a:extLst>
              <a:ext uri="{FF2B5EF4-FFF2-40B4-BE49-F238E27FC236}">
                <a16:creationId xmlns:a16="http://schemas.microsoft.com/office/drawing/2014/main" id="{097D612E-55F8-71DA-84B9-2370C293E165}"/>
              </a:ext>
            </a:extLst>
          </p:cNvPr>
          <p:cNvSpPr txBox="1"/>
          <p:nvPr/>
        </p:nvSpPr>
        <p:spPr>
          <a:xfrm>
            <a:off x="1530180" y="2590396"/>
            <a:ext cx="1549606"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$15/hour</a:t>
            </a:r>
            <a:b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9-11AM</a:t>
            </a:r>
          </a:p>
        </p:txBody>
      </p:sp>
      <p:sp>
        <p:nvSpPr>
          <p:cNvPr id="24" name="TextBox 23">
            <a:extLst>
              <a:ext uri="{FF2B5EF4-FFF2-40B4-BE49-F238E27FC236}">
                <a16:creationId xmlns:a16="http://schemas.microsoft.com/office/drawing/2014/main" id="{D7128E9A-1306-8419-12B6-FE8271C884BA}"/>
              </a:ext>
            </a:extLst>
          </p:cNvPr>
          <p:cNvSpPr txBox="1"/>
          <p:nvPr/>
        </p:nvSpPr>
        <p:spPr>
          <a:xfrm>
            <a:off x="6735551" y="3198184"/>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4 Berry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3300181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20</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4472" y="2696290"/>
            <a:ext cx="479684" cy="523291"/>
          </a:xfrm>
          <a:prstGeom prst="rect">
            <a:avLst/>
          </a:prstGeom>
        </p:spPr>
      </p:pic>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9:05AM</a:t>
            </a:r>
          </a:p>
        </p:txBody>
      </p:sp>
      <p:sp>
        <p:nvSpPr>
          <p:cNvPr id="9" name="TextBox 8">
            <a:extLst>
              <a:ext uri="{FF2B5EF4-FFF2-40B4-BE49-F238E27FC236}">
                <a16:creationId xmlns:a16="http://schemas.microsoft.com/office/drawing/2014/main" id="{097D612E-55F8-71DA-84B9-2370C293E165}"/>
              </a:ext>
            </a:extLst>
          </p:cNvPr>
          <p:cNvSpPr txBox="1"/>
          <p:nvPr/>
        </p:nvSpPr>
        <p:spPr>
          <a:xfrm>
            <a:off x="1530180" y="2590396"/>
            <a:ext cx="1549606"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$15/hour</a:t>
            </a:r>
            <a:b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9-11AM</a:t>
            </a:r>
          </a:p>
        </p:txBody>
      </p:sp>
      <p:sp>
        <p:nvSpPr>
          <p:cNvPr id="24" name="TextBox 23">
            <a:extLst>
              <a:ext uri="{FF2B5EF4-FFF2-40B4-BE49-F238E27FC236}">
                <a16:creationId xmlns:a16="http://schemas.microsoft.com/office/drawing/2014/main" id="{D7128E9A-1306-8419-12B6-FE8271C884BA}"/>
              </a:ext>
            </a:extLst>
          </p:cNvPr>
          <p:cNvSpPr txBox="1"/>
          <p:nvPr/>
        </p:nvSpPr>
        <p:spPr>
          <a:xfrm>
            <a:off x="6735551" y="3198184"/>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4 Berry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 name="Rectangle 4">
            <a:extLst>
              <a:ext uri="{FF2B5EF4-FFF2-40B4-BE49-F238E27FC236}">
                <a16:creationId xmlns:a16="http://schemas.microsoft.com/office/drawing/2014/main" id="{86F3E0FB-ABF1-72FF-AEA7-B7A116AE11C2}"/>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6" name="Oval 5">
            <a:extLst>
              <a:ext uri="{FF2B5EF4-FFF2-40B4-BE49-F238E27FC236}">
                <a16:creationId xmlns:a16="http://schemas.microsoft.com/office/drawing/2014/main" id="{D4F0D756-DDAA-91BF-1BF8-D5E5A7573B95}"/>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pic>
        <p:nvPicPr>
          <p:cNvPr id="7" name="Picture 4">
            <a:extLst>
              <a:ext uri="{FF2B5EF4-FFF2-40B4-BE49-F238E27FC236}">
                <a16:creationId xmlns:a16="http://schemas.microsoft.com/office/drawing/2014/main" id="{2E277FF5-CACB-759F-388E-AD29AFB337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5525245" y="2334094"/>
            <a:ext cx="1207081" cy="24036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24A1946-9EDE-F02B-5457-34D605D286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5621399" y="2782183"/>
            <a:ext cx="960568" cy="149291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0CA8EBB-6FC7-9F1D-88A5-7AA6397EEF5E}"/>
              </a:ext>
            </a:extLst>
          </p:cNvPr>
          <p:cNvSpPr txBox="1"/>
          <p:nvPr/>
        </p:nvSpPr>
        <p:spPr>
          <a:xfrm>
            <a:off x="3640842" y="3346177"/>
            <a:ext cx="1958472"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Avg. Surge</a:t>
            </a:r>
          </a:p>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+75%</a:t>
            </a:r>
          </a:p>
        </p:txBody>
      </p:sp>
    </p:spTree>
    <p:extLst>
      <p:ext uri="{BB962C8B-B14F-4D97-AF65-F5344CB8AC3E}">
        <p14:creationId xmlns:p14="http://schemas.microsoft.com/office/powerpoint/2010/main" val="3246334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21</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4472" y="2696290"/>
            <a:ext cx="479684" cy="523291"/>
          </a:xfrm>
          <a:prstGeom prst="rect">
            <a:avLst/>
          </a:prstGeom>
        </p:spPr>
      </p:pic>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9:05AM</a:t>
            </a:r>
          </a:p>
        </p:txBody>
      </p:sp>
      <p:sp>
        <p:nvSpPr>
          <p:cNvPr id="9" name="TextBox 8">
            <a:extLst>
              <a:ext uri="{FF2B5EF4-FFF2-40B4-BE49-F238E27FC236}">
                <a16:creationId xmlns:a16="http://schemas.microsoft.com/office/drawing/2014/main" id="{097D612E-55F8-71DA-84B9-2370C293E165}"/>
              </a:ext>
            </a:extLst>
          </p:cNvPr>
          <p:cNvSpPr txBox="1"/>
          <p:nvPr/>
        </p:nvSpPr>
        <p:spPr>
          <a:xfrm>
            <a:off x="1530180" y="2590396"/>
            <a:ext cx="1549606"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$15/hour</a:t>
            </a:r>
            <a:b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9-11AM</a:t>
            </a:r>
          </a:p>
        </p:txBody>
      </p:sp>
      <p:sp>
        <p:nvSpPr>
          <p:cNvPr id="24" name="TextBox 23">
            <a:extLst>
              <a:ext uri="{FF2B5EF4-FFF2-40B4-BE49-F238E27FC236}">
                <a16:creationId xmlns:a16="http://schemas.microsoft.com/office/drawing/2014/main" id="{D7128E9A-1306-8419-12B6-FE8271C884BA}"/>
              </a:ext>
            </a:extLst>
          </p:cNvPr>
          <p:cNvSpPr txBox="1"/>
          <p:nvPr/>
        </p:nvSpPr>
        <p:spPr>
          <a:xfrm>
            <a:off x="6735551" y="3198184"/>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4 Berry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 name="Rectangle 4">
            <a:extLst>
              <a:ext uri="{FF2B5EF4-FFF2-40B4-BE49-F238E27FC236}">
                <a16:creationId xmlns:a16="http://schemas.microsoft.com/office/drawing/2014/main" id="{86F3E0FB-ABF1-72FF-AEA7-B7A116AE11C2}"/>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6" name="Oval 5">
            <a:extLst>
              <a:ext uri="{FF2B5EF4-FFF2-40B4-BE49-F238E27FC236}">
                <a16:creationId xmlns:a16="http://schemas.microsoft.com/office/drawing/2014/main" id="{D4F0D756-DDAA-91BF-1BF8-D5E5A7573B95}"/>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pic>
        <p:nvPicPr>
          <p:cNvPr id="7" name="Picture 4">
            <a:extLst>
              <a:ext uri="{FF2B5EF4-FFF2-40B4-BE49-F238E27FC236}">
                <a16:creationId xmlns:a16="http://schemas.microsoft.com/office/drawing/2014/main" id="{2E277FF5-CACB-759F-388E-AD29AFB337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5525245" y="2334094"/>
            <a:ext cx="1207081" cy="24036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24A1946-9EDE-F02B-5457-34D605D286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5621399" y="2782183"/>
            <a:ext cx="960568" cy="149291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0CA8EBB-6FC7-9F1D-88A5-7AA6397EEF5E}"/>
              </a:ext>
            </a:extLst>
          </p:cNvPr>
          <p:cNvSpPr txBox="1"/>
          <p:nvPr/>
        </p:nvSpPr>
        <p:spPr>
          <a:xfrm>
            <a:off x="3640842" y="3346177"/>
            <a:ext cx="1958472"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Avg. Surge</a:t>
            </a:r>
          </a:p>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+75%</a:t>
            </a:r>
          </a:p>
        </p:txBody>
      </p:sp>
      <p:sp>
        <p:nvSpPr>
          <p:cNvPr id="19" name="Oval 18">
            <a:extLst>
              <a:ext uri="{FF2B5EF4-FFF2-40B4-BE49-F238E27FC236}">
                <a16:creationId xmlns:a16="http://schemas.microsoft.com/office/drawing/2014/main" id="{050BDBE1-F210-0EE9-AD01-0A9C280AEBAC}"/>
              </a:ext>
            </a:extLst>
          </p:cNvPr>
          <p:cNvSpPr/>
          <p:nvPr/>
        </p:nvSpPr>
        <p:spPr>
          <a:xfrm>
            <a:off x="7652770" y="2529989"/>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Tree>
    <p:extLst>
      <p:ext uri="{BB962C8B-B14F-4D97-AF65-F5344CB8AC3E}">
        <p14:creationId xmlns:p14="http://schemas.microsoft.com/office/powerpoint/2010/main" val="4117176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20727-36B3-CF73-7CE8-B1F8E6AB06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99662D-B615-1013-B603-0833FBB3407E}"/>
              </a:ext>
            </a:extLst>
          </p:cNvPr>
          <p:cNvSpPr/>
          <p:nvPr/>
        </p:nvSpPr>
        <p:spPr>
          <a:xfrm>
            <a:off x="446747" y="609978"/>
            <a:ext cx="16868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Data</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10B9F3C8-5BC4-A118-85C7-C71B917BCBC0}"/>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47" name="Rectangle 46">
            <a:extLst>
              <a:ext uri="{FF2B5EF4-FFF2-40B4-BE49-F238E27FC236}">
                <a16:creationId xmlns:a16="http://schemas.microsoft.com/office/drawing/2014/main" id="{58131A5D-7C41-E57F-B6E6-F2E0692304FE}"/>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59" name="Content Placeholder 2">
            <a:extLst>
              <a:ext uri="{FF2B5EF4-FFF2-40B4-BE49-F238E27FC236}">
                <a16:creationId xmlns:a16="http://schemas.microsoft.com/office/drawing/2014/main" id="{812F8E59-0CDD-ADE7-10BC-99D3489F2556}"/>
              </a:ext>
            </a:extLst>
          </p:cNvPr>
          <p:cNvSpPr txBox="1">
            <a:spLocks/>
          </p:cNvSpPr>
          <p:nvPr/>
        </p:nvSpPr>
        <p:spPr>
          <a:xfrm>
            <a:off x="866930" y="2861164"/>
            <a:ext cx="3844468" cy="4214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July 2017, NYC</a:t>
            </a:r>
          </a:p>
          <a:p>
            <a:pPr marL="0" indent="0">
              <a:buNone/>
            </a:pPr>
            <a:r>
              <a:rPr lang="en-US" sz="2000" dirty="0"/>
              <a:t>45k work sessions</a:t>
            </a:r>
            <a:br>
              <a:rPr lang="en-US" sz="2000" dirty="0"/>
            </a:br>
            <a:r>
              <a:rPr lang="en-US" sz="1600" dirty="0">
                <a:solidFill>
                  <a:schemeClr val="bg1">
                    <a:lumMod val="50000"/>
                  </a:schemeClr>
                </a:solidFill>
              </a:rPr>
              <a:t>(consecutive online w/o breaks)</a:t>
            </a:r>
          </a:p>
          <a:p>
            <a:r>
              <a:rPr lang="en-US" sz="2000" dirty="0"/>
              <a:t>2,875 drivers</a:t>
            </a:r>
          </a:p>
          <a:p>
            <a:r>
              <a:rPr lang="en-US" sz="2000" b="1" dirty="0"/>
              <a:t>Time</a:t>
            </a:r>
            <a:r>
              <a:rPr lang="en-US" sz="2000" dirty="0"/>
              <a:t> and </a:t>
            </a:r>
            <a:r>
              <a:rPr lang="en-US" sz="2000" b="1" dirty="0"/>
              <a:t>location</a:t>
            </a:r>
            <a:r>
              <a:rPr lang="en-US" sz="2000" dirty="0"/>
              <a:t> of </a:t>
            </a:r>
            <a:br>
              <a:rPr lang="en-US" sz="2000" dirty="0"/>
            </a:br>
            <a:r>
              <a:rPr lang="en-US" sz="2000" b="1" i="1" dirty="0"/>
              <a:t>first</a:t>
            </a:r>
            <a:r>
              <a:rPr lang="en-US" sz="2000" b="1" dirty="0"/>
              <a:t> pick-up </a:t>
            </a:r>
            <a:r>
              <a:rPr lang="en-US" sz="2000" dirty="0"/>
              <a:t>and </a:t>
            </a:r>
            <a:r>
              <a:rPr lang="en-US" sz="2000" b="1" i="1" dirty="0"/>
              <a:t>last</a:t>
            </a:r>
            <a:r>
              <a:rPr lang="en-US" sz="2000" b="1" dirty="0"/>
              <a:t> drop-off</a:t>
            </a:r>
          </a:p>
          <a:p>
            <a:endParaRPr lang="en-US" sz="2000" b="1" dirty="0"/>
          </a:p>
          <a:p>
            <a:endParaRPr lang="en-US" sz="2000" b="1" dirty="0"/>
          </a:p>
          <a:p>
            <a:r>
              <a:rPr lang="en-US" sz="2000" dirty="0"/>
              <a:t>Guaranteed hourly pay</a:t>
            </a:r>
          </a:p>
          <a:p>
            <a:endParaRPr lang="en-US" sz="2000" dirty="0"/>
          </a:p>
        </p:txBody>
      </p:sp>
      <p:sp>
        <p:nvSpPr>
          <p:cNvPr id="11" name="Oval 10">
            <a:extLst>
              <a:ext uri="{FF2B5EF4-FFF2-40B4-BE49-F238E27FC236}">
                <a16:creationId xmlns:a16="http://schemas.microsoft.com/office/drawing/2014/main" id="{8F3B2256-1E0C-3D08-FA79-CADA5767C981}"/>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2" name="Oval 11">
            <a:extLst>
              <a:ext uri="{FF2B5EF4-FFF2-40B4-BE49-F238E27FC236}">
                <a16:creationId xmlns:a16="http://schemas.microsoft.com/office/drawing/2014/main" id="{34A14B76-5507-10DB-23D9-62A89F1C1D07}"/>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Tree>
    <p:extLst>
      <p:ext uri="{BB962C8B-B14F-4D97-AF65-F5344CB8AC3E}">
        <p14:creationId xmlns:p14="http://schemas.microsoft.com/office/powerpoint/2010/main" val="4246418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47" name="Rectangle 46">
            <a:extLst>
              <a:ext uri="{FF2B5EF4-FFF2-40B4-BE49-F238E27FC236}">
                <a16:creationId xmlns:a16="http://schemas.microsoft.com/office/drawing/2014/main" id="{673FCE29-111C-3C43-BD59-5DE98B1325B5}"/>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59" name="Content Placeholder 2">
            <a:extLst>
              <a:ext uri="{FF2B5EF4-FFF2-40B4-BE49-F238E27FC236}">
                <a16:creationId xmlns:a16="http://schemas.microsoft.com/office/drawing/2014/main" id="{61B76B53-6AC1-0543-A750-8903A9A2B66B}"/>
              </a:ext>
            </a:extLst>
          </p:cNvPr>
          <p:cNvSpPr txBox="1">
            <a:spLocks/>
          </p:cNvSpPr>
          <p:nvPr/>
        </p:nvSpPr>
        <p:spPr>
          <a:xfrm>
            <a:off x="866930" y="2861164"/>
            <a:ext cx="3844468" cy="5118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July 2017, NYC</a:t>
            </a:r>
          </a:p>
          <a:p>
            <a:pPr marL="0" indent="0">
              <a:buNone/>
            </a:pPr>
            <a:r>
              <a:rPr lang="en-US" sz="2000" dirty="0"/>
              <a:t>45k work sessions</a:t>
            </a:r>
            <a:br>
              <a:rPr lang="en-US" sz="2000" dirty="0"/>
            </a:br>
            <a:r>
              <a:rPr lang="en-US" sz="1600" dirty="0">
                <a:solidFill>
                  <a:schemeClr val="bg1">
                    <a:lumMod val="50000"/>
                  </a:schemeClr>
                </a:solidFill>
              </a:rPr>
              <a:t>(consecutive online w/o breaks)</a:t>
            </a:r>
          </a:p>
          <a:p>
            <a:r>
              <a:rPr lang="en-US" sz="2000" dirty="0"/>
              <a:t>2,875 drivers</a:t>
            </a:r>
          </a:p>
          <a:p>
            <a:r>
              <a:rPr lang="en-US" sz="2000" b="1" dirty="0"/>
              <a:t>Time</a:t>
            </a:r>
            <a:r>
              <a:rPr lang="en-US" sz="2000" dirty="0"/>
              <a:t> and </a:t>
            </a:r>
            <a:r>
              <a:rPr lang="en-US" sz="2000" b="1" dirty="0"/>
              <a:t>location</a:t>
            </a:r>
            <a:r>
              <a:rPr lang="en-US" sz="2000" dirty="0"/>
              <a:t> of </a:t>
            </a:r>
            <a:br>
              <a:rPr lang="en-US" sz="2000" dirty="0"/>
            </a:br>
            <a:r>
              <a:rPr lang="en-US" sz="2000" b="1" i="1" dirty="0"/>
              <a:t>first</a:t>
            </a:r>
            <a:r>
              <a:rPr lang="en-US" sz="2000" b="1" dirty="0"/>
              <a:t> pick-up </a:t>
            </a:r>
            <a:r>
              <a:rPr lang="en-US" sz="2000" dirty="0"/>
              <a:t>and </a:t>
            </a:r>
            <a:r>
              <a:rPr lang="en-US" sz="2000" b="1" i="1" dirty="0"/>
              <a:t>last</a:t>
            </a:r>
            <a:r>
              <a:rPr lang="en-US" sz="2000" b="1" dirty="0"/>
              <a:t> drop-off</a:t>
            </a:r>
          </a:p>
          <a:p>
            <a:endParaRPr lang="en-US" sz="2000" b="1" dirty="0"/>
          </a:p>
          <a:p>
            <a:endParaRPr lang="en-US" sz="2000" b="1" dirty="0"/>
          </a:p>
          <a:p>
            <a:r>
              <a:rPr lang="en-US" sz="2000" dirty="0"/>
              <a:t>Guaranteed hourly pay</a:t>
            </a:r>
          </a:p>
          <a:p>
            <a:endParaRPr lang="en-US" sz="2000" dirty="0"/>
          </a:p>
        </p:txBody>
      </p:sp>
      <p:sp>
        <p:nvSpPr>
          <p:cNvPr id="61" name="Content Placeholder 2">
            <a:extLst>
              <a:ext uri="{FF2B5EF4-FFF2-40B4-BE49-F238E27FC236}">
                <a16:creationId xmlns:a16="http://schemas.microsoft.com/office/drawing/2014/main" id="{ECF81D26-FA6D-F74F-BB78-D12B985BCFCC}"/>
              </a:ext>
            </a:extLst>
          </p:cNvPr>
          <p:cNvSpPr txBox="1">
            <a:spLocks/>
          </p:cNvSpPr>
          <p:nvPr/>
        </p:nvSpPr>
        <p:spPr>
          <a:xfrm>
            <a:off x="4989493" y="2861164"/>
            <a:ext cx="3844469" cy="43016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Trip records data</a:t>
            </a:r>
          </a:p>
          <a:p>
            <a:pPr marL="0" indent="0">
              <a:buNone/>
            </a:pPr>
            <a:r>
              <a:rPr lang="en-US" sz="2000" dirty="0"/>
              <a:t>35M ride-hailing trips</a:t>
            </a:r>
          </a:p>
          <a:p>
            <a:r>
              <a:rPr lang="en-US" sz="2000" dirty="0"/>
              <a:t>Platform ID</a:t>
            </a:r>
            <a:endParaRPr lang="en-US" sz="2000" strike="sngStrike" dirty="0"/>
          </a:p>
          <a:p>
            <a:r>
              <a:rPr lang="en-US" sz="2000" b="1" dirty="0"/>
              <a:t>Time</a:t>
            </a:r>
            <a:r>
              <a:rPr lang="en-US" sz="2000" dirty="0"/>
              <a:t> and </a:t>
            </a:r>
            <a:r>
              <a:rPr lang="en-US" sz="2000" b="1" dirty="0"/>
              <a:t>location</a:t>
            </a:r>
            <a:r>
              <a:rPr lang="en-US" sz="2000" dirty="0"/>
              <a:t> of </a:t>
            </a:r>
            <a:br>
              <a:rPr lang="en-US" sz="2000" dirty="0"/>
            </a:br>
            <a:r>
              <a:rPr lang="en-US" sz="2000" b="1" dirty="0"/>
              <a:t>every pick-up/drop-off</a:t>
            </a:r>
          </a:p>
          <a:p>
            <a:pPr marL="0" indent="0">
              <a:buNone/>
            </a:pPr>
            <a:endParaRPr lang="en-US" sz="2000" b="1" dirty="0"/>
          </a:p>
          <a:p>
            <a:pPr marL="0" indent="0">
              <a:buNone/>
            </a:pPr>
            <a:br>
              <a:rPr lang="en-US" sz="2000" b="1" dirty="0"/>
            </a:br>
            <a:endParaRPr lang="en-US" sz="1600" dirty="0"/>
          </a:p>
          <a:p>
            <a:r>
              <a:rPr lang="en-US" sz="2000" dirty="0"/>
              <a:t>Per-trip pay</a:t>
            </a:r>
          </a:p>
          <a:p>
            <a:pPr marL="0" indent="0">
              <a:buNone/>
            </a:pPr>
            <a:r>
              <a:rPr lang="en-US" sz="2000" b="1" dirty="0"/>
              <a:t>(Price breakdowns       )</a:t>
            </a:r>
          </a:p>
        </p:txBody>
      </p:sp>
      <p:pic>
        <p:nvPicPr>
          <p:cNvPr id="62" name="Picture 2" descr="New York City Taxi and Limousine Commission - Wikipedia">
            <a:extLst>
              <a:ext uri="{FF2B5EF4-FFF2-40B4-BE49-F238E27FC236}">
                <a16:creationId xmlns:a16="http://schemas.microsoft.com/office/drawing/2014/main" id="{3B7AC80F-5979-5449-B99F-FC238F7C2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1942" y="2861164"/>
            <a:ext cx="890255" cy="890255"/>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2" name="Oval 11">
            <a:extLst>
              <a:ext uri="{FF2B5EF4-FFF2-40B4-BE49-F238E27FC236}">
                <a16:creationId xmlns:a16="http://schemas.microsoft.com/office/drawing/2014/main" id="{E93459F9-2D21-C440-9EF9-6DC0605D53FD}"/>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2" name="Oval 1">
            <a:extLst>
              <a:ext uri="{FF2B5EF4-FFF2-40B4-BE49-F238E27FC236}">
                <a16:creationId xmlns:a16="http://schemas.microsoft.com/office/drawing/2014/main" id="{7BACBB09-7FCB-CF02-5EEF-E703BD40ED97}"/>
              </a:ext>
            </a:extLst>
          </p:cNvPr>
          <p:cNvSpPr/>
          <p:nvPr/>
        </p:nvSpPr>
        <p:spPr>
          <a:xfrm>
            <a:off x="7341149" y="6066014"/>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3" name="Rectangle 2">
            <a:extLst>
              <a:ext uri="{FF2B5EF4-FFF2-40B4-BE49-F238E27FC236}">
                <a16:creationId xmlns:a16="http://schemas.microsoft.com/office/drawing/2014/main" id="{3BDE18D8-B872-E559-92D5-ABB2B519773E}"/>
              </a:ext>
            </a:extLst>
          </p:cNvPr>
          <p:cNvSpPr/>
          <p:nvPr/>
        </p:nvSpPr>
        <p:spPr>
          <a:xfrm>
            <a:off x="446747" y="609978"/>
            <a:ext cx="16868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Data</a:t>
            </a:r>
            <a:endParaRPr lang="en-US" sz="2800" b="1" dirty="0">
              <a:solidFill>
                <a:srgbClr val="FFC000"/>
              </a:solidFill>
              <a:latin typeface="Helvetica" charset="0"/>
              <a:ea typeface="Helvetica" charset="0"/>
              <a:cs typeface="Helvetica" charset="0"/>
            </a:endParaRPr>
          </a:p>
        </p:txBody>
      </p:sp>
    </p:spTree>
    <p:extLst>
      <p:ext uri="{BB962C8B-B14F-4D97-AF65-F5344CB8AC3E}">
        <p14:creationId xmlns:p14="http://schemas.microsoft.com/office/powerpoint/2010/main" val="2856374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9DC373-9DA5-4C1E-4EDB-A1EEB479501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33A1DFB-70AC-6A9D-C89D-F269C5393A99}"/>
              </a:ext>
            </a:extLst>
          </p:cNvPr>
          <p:cNvSpPr/>
          <p:nvPr/>
        </p:nvSpPr>
        <p:spPr>
          <a:xfrm>
            <a:off x="1077686" y="4278086"/>
            <a:ext cx="3633712" cy="67491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7" name="Rectangle 26">
            <a:extLst>
              <a:ext uri="{FF2B5EF4-FFF2-40B4-BE49-F238E27FC236}">
                <a16:creationId xmlns:a16="http://schemas.microsoft.com/office/drawing/2014/main" id="{B8E4B256-B63D-4040-5683-755BD1E54148}"/>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47" name="Rectangle 46">
            <a:extLst>
              <a:ext uri="{FF2B5EF4-FFF2-40B4-BE49-F238E27FC236}">
                <a16:creationId xmlns:a16="http://schemas.microsoft.com/office/drawing/2014/main" id="{93FD3938-4F22-5E81-F63E-5F30ABDFA2B1}"/>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59" name="Content Placeholder 2">
            <a:extLst>
              <a:ext uri="{FF2B5EF4-FFF2-40B4-BE49-F238E27FC236}">
                <a16:creationId xmlns:a16="http://schemas.microsoft.com/office/drawing/2014/main" id="{98624BB9-7D01-9F93-F89C-B1F2C0EE865C}"/>
              </a:ext>
            </a:extLst>
          </p:cNvPr>
          <p:cNvSpPr txBox="1">
            <a:spLocks/>
          </p:cNvSpPr>
          <p:nvPr/>
        </p:nvSpPr>
        <p:spPr>
          <a:xfrm>
            <a:off x="866930" y="2861164"/>
            <a:ext cx="3844468" cy="5128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July 2017, NYC</a:t>
            </a:r>
          </a:p>
          <a:p>
            <a:pPr marL="0" indent="0">
              <a:buNone/>
            </a:pPr>
            <a:r>
              <a:rPr lang="en-US" sz="2000" dirty="0"/>
              <a:t>45k work sessions</a:t>
            </a:r>
            <a:br>
              <a:rPr lang="en-US" sz="2000" dirty="0"/>
            </a:br>
            <a:r>
              <a:rPr lang="en-US" sz="1600" dirty="0">
                <a:solidFill>
                  <a:schemeClr val="bg1">
                    <a:lumMod val="50000"/>
                  </a:schemeClr>
                </a:solidFill>
              </a:rPr>
              <a:t>(consecutive online w/o breaks)</a:t>
            </a:r>
          </a:p>
          <a:p>
            <a:r>
              <a:rPr lang="en-US" sz="2000" dirty="0"/>
              <a:t>2,875 drivers</a:t>
            </a:r>
          </a:p>
          <a:p>
            <a:r>
              <a:rPr lang="en-US" sz="2000" b="1" dirty="0"/>
              <a:t>Time</a:t>
            </a:r>
            <a:r>
              <a:rPr lang="en-US" sz="2000" dirty="0"/>
              <a:t> and </a:t>
            </a:r>
            <a:r>
              <a:rPr lang="en-US" sz="2000" b="1" dirty="0"/>
              <a:t>location</a:t>
            </a:r>
            <a:r>
              <a:rPr lang="en-US" sz="2000" dirty="0"/>
              <a:t> of </a:t>
            </a:r>
            <a:br>
              <a:rPr lang="en-US" sz="2000" dirty="0"/>
            </a:br>
            <a:r>
              <a:rPr lang="en-US" sz="2000" b="1" i="1" dirty="0"/>
              <a:t>first</a:t>
            </a:r>
            <a:r>
              <a:rPr lang="en-US" sz="2000" b="1" dirty="0"/>
              <a:t> pick-up </a:t>
            </a:r>
            <a:r>
              <a:rPr lang="en-US" sz="2000" dirty="0"/>
              <a:t>and </a:t>
            </a:r>
            <a:r>
              <a:rPr lang="en-US" sz="2000" b="1" i="1" dirty="0"/>
              <a:t>last</a:t>
            </a:r>
            <a:r>
              <a:rPr lang="en-US" sz="2000" b="1" dirty="0"/>
              <a:t> drop-off</a:t>
            </a:r>
          </a:p>
          <a:p>
            <a:endParaRPr lang="en-US" sz="2000" b="1" dirty="0"/>
          </a:p>
          <a:p>
            <a:endParaRPr lang="en-US" sz="2000" b="1" dirty="0"/>
          </a:p>
          <a:p>
            <a:r>
              <a:rPr lang="en-US" sz="2000" dirty="0"/>
              <a:t>Guaranteed hourly pay</a:t>
            </a:r>
          </a:p>
          <a:p>
            <a:endParaRPr lang="en-US" sz="2000" dirty="0"/>
          </a:p>
        </p:txBody>
      </p:sp>
      <p:sp>
        <p:nvSpPr>
          <p:cNvPr id="61" name="Content Placeholder 2">
            <a:extLst>
              <a:ext uri="{FF2B5EF4-FFF2-40B4-BE49-F238E27FC236}">
                <a16:creationId xmlns:a16="http://schemas.microsoft.com/office/drawing/2014/main" id="{10CD4542-C2F2-39B6-647F-A62347AC6A4E}"/>
              </a:ext>
            </a:extLst>
          </p:cNvPr>
          <p:cNvSpPr txBox="1">
            <a:spLocks/>
          </p:cNvSpPr>
          <p:nvPr/>
        </p:nvSpPr>
        <p:spPr>
          <a:xfrm>
            <a:off x="4989493" y="2861164"/>
            <a:ext cx="3844469" cy="3884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Trip records data</a:t>
            </a:r>
          </a:p>
          <a:p>
            <a:pPr marL="0" indent="0">
              <a:buNone/>
            </a:pPr>
            <a:r>
              <a:rPr lang="en-US" sz="2000" dirty="0"/>
              <a:t>35M ride-hailing trips</a:t>
            </a:r>
          </a:p>
          <a:p>
            <a:r>
              <a:rPr lang="en-US" sz="2000" dirty="0"/>
              <a:t>Platform ID</a:t>
            </a:r>
            <a:endParaRPr lang="en-US" sz="2000" strike="sngStrike" dirty="0"/>
          </a:p>
          <a:p>
            <a:r>
              <a:rPr lang="en-US" sz="2000" b="1" dirty="0"/>
              <a:t>Time</a:t>
            </a:r>
            <a:r>
              <a:rPr lang="en-US" sz="2000" dirty="0"/>
              <a:t> and </a:t>
            </a:r>
            <a:r>
              <a:rPr lang="en-US" sz="2000" b="1" dirty="0"/>
              <a:t>location</a:t>
            </a:r>
            <a:r>
              <a:rPr lang="en-US" sz="2000" dirty="0"/>
              <a:t> of </a:t>
            </a:r>
            <a:br>
              <a:rPr lang="en-US" sz="2000" dirty="0"/>
            </a:br>
            <a:r>
              <a:rPr lang="en-US" sz="2000" b="1" dirty="0"/>
              <a:t>every pick-up/drop-off</a:t>
            </a:r>
          </a:p>
          <a:p>
            <a:pPr marL="0" indent="0">
              <a:buNone/>
            </a:pPr>
            <a:br>
              <a:rPr lang="en-US" sz="2000" b="1" dirty="0"/>
            </a:br>
            <a:endParaRPr lang="en-US" sz="2000" b="1" dirty="0"/>
          </a:p>
          <a:p>
            <a:pPr marL="0" indent="0">
              <a:buNone/>
            </a:pPr>
            <a:endParaRPr lang="en-US" sz="1600" dirty="0"/>
          </a:p>
          <a:p>
            <a:r>
              <a:rPr lang="en-US" sz="2000" dirty="0"/>
              <a:t>Per-trip pay</a:t>
            </a:r>
          </a:p>
          <a:p>
            <a:pPr marL="0" indent="0">
              <a:buNone/>
            </a:pPr>
            <a:r>
              <a:rPr lang="en-US" sz="2000" b="1" dirty="0"/>
              <a:t>(Price breakdowns       )</a:t>
            </a:r>
          </a:p>
        </p:txBody>
      </p:sp>
      <p:pic>
        <p:nvPicPr>
          <p:cNvPr id="62" name="Picture 2" descr="New York City Taxi and Limousine Commission - Wikipedia">
            <a:extLst>
              <a:ext uri="{FF2B5EF4-FFF2-40B4-BE49-F238E27FC236}">
                <a16:creationId xmlns:a16="http://schemas.microsoft.com/office/drawing/2014/main" id="{01624ADE-9734-E88F-DF4A-4F04C327B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1942" y="2861164"/>
            <a:ext cx="890255" cy="890255"/>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ED8FD7DC-2376-0E9E-67E5-27155FDD5091}"/>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2" name="Oval 11">
            <a:extLst>
              <a:ext uri="{FF2B5EF4-FFF2-40B4-BE49-F238E27FC236}">
                <a16:creationId xmlns:a16="http://schemas.microsoft.com/office/drawing/2014/main" id="{F2697703-878B-0F0E-3219-91707BF46584}"/>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14" name="Oval 13">
            <a:extLst>
              <a:ext uri="{FF2B5EF4-FFF2-40B4-BE49-F238E27FC236}">
                <a16:creationId xmlns:a16="http://schemas.microsoft.com/office/drawing/2014/main" id="{D0798C75-19D0-AC4E-7FC0-2DE97C5C0329}"/>
              </a:ext>
            </a:extLst>
          </p:cNvPr>
          <p:cNvSpPr/>
          <p:nvPr/>
        </p:nvSpPr>
        <p:spPr>
          <a:xfrm>
            <a:off x="7341149" y="6066014"/>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3" name="Rectangle 2">
            <a:extLst>
              <a:ext uri="{FF2B5EF4-FFF2-40B4-BE49-F238E27FC236}">
                <a16:creationId xmlns:a16="http://schemas.microsoft.com/office/drawing/2014/main" id="{0C05153D-4431-98ED-A927-A957FF3D1DF4}"/>
              </a:ext>
            </a:extLst>
          </p:cNvPr>
          <p:cNvSpPr/>
          <p:nvPr/>
        </p:nvSpPr>
        <p:spPr>
          <a:xfrm>
            <a:off x="1756198" y="4953000"/>
            <a:ext cx="2276688" cy="338554"/>
          </a:xfrm>
          <a:prstGeom prst="rect">
            <a:avLst/>
          </a:prstGeom>
        </p:spPr>
        <p:txBody>
          <a:bodyPr wrap="square">
            <a:spAutoFit/>
          </a:bodyPr>
          <a:lstStyle/>
          <a:p>
            <a:pPr lvl="0" algn="ctr"/>
            <a:r>
              <a:rPr lang="en-US" sz="1600" dirty="0">
                <a:solidFill>
                  <a:schemeClr val="accent2">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measurement gap</a:t>
            </a:r>
          </a:p>
        </p:txBody>
      </p:sp>
      <p:sp>
        <p:nvSpPr>
          <p:cNvPr id="5" name="Rectangle 4">
            <a:extLst>
              <a:ext uri="{FF2B5EF4-FFF2-40B4-BE49-F238E27FC236}">
                <a16:creationId xmlns:a16="http://schemas.microsoft.com/office/drawing/2014/main" id="{A090217F-D3A2-E002-4C75-F4EA1CE839B0}"/>
              </a:ext>
            </a:extLst>
          </p:cNvPr>
          <p:cNvSpPr/>
          <p:nvPr/>
        </p:nvSpPr>
        <p:spPr>
          <a:xfrm>
            <a:off x="446747" y="609978"/>
            <a:ext cx="16868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Data</a:t>
            </a:r>
            <a:endParaRPr lang="en-US" sz="2800" b="1" dirty="0">
              <a:solidFill>
                <a:srgbClr val="FFC000"/>
              </a:solidFill>
              <a:latin typeface="Helvetica" charset="0"/>
              <a:ea typeface="Helvetica" charset="0"/>
              <a:cs typeface="Helvetica" charset="0"/>
            </a:endParaRPr>
          </a:p>
        </p:txBody>
      </p:sp>
    </p:spTree>
    <p:extLst>
      <p:ext uri="{BB962C8B-B14F-4D97-AF65-F5344CB8AC3E}">
        <p14:creationId xmlns:p14="http://schemas.microsoft.com/office/powerpoint/2010/main" val="1258277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FDEA528-752E-14FA-E9CE-14C00F2F0F0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AA436C9-7A37-405E-61C9-1BB84AFC7995}"/>
              </a:ext>
            </a:extLst>
          </p:cNvPr>
          <p:cNvSpPr/>
          <p:nvPr/>
        </p:nvSpPr>
        <p:spPr>
          <a:xfrm>
            <a:off x="1077686" y="4278086"/>
            <a:ext cx="3633712" cy="67491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7" name="Rectangle 26">
            <a:extLst>
              <a:ext uri="{FF2B5EF4-FFF2-40B4-BE49-F238E27FC236}">
                <a16:creationId xmlns:a16="http://schemas.microsoft.com/office/drawing/2014/main" id="{7DA6EE42-E4BF-4016-ECEB-D3A659DF40A9}"/>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47" name="Rectangle 46">
            <a:extLst>
              <a:ext uri="{FF2B5EF4-FFF2-40B4-BE49-F238E27FC236}">
                <a16:creationId xmlns:a16="http://schemas.microsoft.com/office/drawing/2014/main" id="{635B22B8-DAA7-0415-63A4-929CB5DD7F96}"/>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59" name="Content Placeholder 2">
            <a:extLst>
              <a:ext uri="{FF2B5EF4-FFF2-40B4-BE49-F238E27FC236}">
                <a16:creationId xmlns:a16="http://schemas.microsoft.com/office/drawing/2014/main" id="{018515F6-DEF5-A949-C7F3-2D56C84056C2}"/>
              </a:ext>
            </a:extLst>
          </p:cNvPr>
          <p:cNvSpPr txBox="1">
            <a:spLocks/>
          </p:cNvSpPr>
          <p:nvPr/>
        </p:nvSpPr>
        <p:spPr>
          <a:xfrm>
            <a:off x="866930" y="2861164"/>
            <a:ext cx="3844468" cy="51289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July 2017, NYC</a:t>
            </a:r>
          </a:p>
          <a:p>
            <a:pPr marL="0" indent="0">
              <a:buNone/>
            </a:pPr>
            <a:r>
              <a:rPr lang="en-US" sz="2000" dirty="0"/>
              <a:t>45k work sessions</a:t>
            </a:r>
            <a:br>
              <a:rPr lang="en-US" sz="2000" dirty="0"/>
            </a:br>
            <a:r>
              <a:rPr lang="en-US" sz="1600" dirty="0">
                <a:solidFill>
                  <a:schemeClr val="bg1">
                    <a:lumMod val="50000"/>
                  </a:schemeClr>
                </a:solidFill>
              </a:rPr>
              <a:t>(consecutive online w/o breaks)</a:t>
            </a:r>
          </a:p>
          <a:p>
            <a:r>
              <a:rPr lang="en-US" sz="2000" dirty="0"/>
              <a:t>2,875 drivers</a:t>
            </a:r>
          </a:p>
          <a:p>
            <a:r>
              <a:rPr lang="en-US" sz="2000" b="1" dirty="0"/>
              <a:t>Time</a:t>
            </a:r>
            <a:r>
              <a:rPr lang="en-US" sz="2000" dirty="0"/>
              <a:t> and </a:t>
            </a:r>
            <a:r>
              <a:rPr lang="en-US" sz="2000" b="1" dirty="0"/>
              <a:t>location</a:t>
            </a:r>
            <a:r>
              <a:rPr lang="en-US" sz="2000" dirty="0"/>
              <a:t> of </a:t>
            </a:r>
            <a:br>
              <a:rPr lang="en-US" sz="2000" dirty="0"/>
            </a:br>
            <a:r>
              <a:rPr lang="en-US" sz="2000" b="1" i="1" dirty="0"/>
              <a:t>first</a:t>
            </a:r>
            <a:r>
              <a:rPr lang="en-US" sz="2000" b="1" dirty="0"/>
              <a:t> pick-up </a:t>
            </a:r>
            <a:r>
              <a:rPr lang="en-US" sz="2000" dirty="0"/>
              <a:t>and </a:t>
            </a:r>
            <a:r>
              <a:rPr lang="en-US" sz="2000" b="1" i="1" dirty="0"/>
              <a:t>last</a:t>
            </a:r>
            <a:r>
              <a:rPr lang="en-US" sz="2000" b="1" dirty="0"/>
              <a:t> drop-off</a:t>
            </a:r>
          </a:p>
          <a:p>
            <a:endParaRPr lang="en-US" sz="2000" b="1" dirty="0"/>
          </a:p>
          <a:p>
            <a:endParaRPr lang="en-US" sz="2000" b="1" dirty="0"/>
          </a:p>
          <a:p>
            <a:r>
              <a:rPr lang="en-US" sz="2000" dirty="0"/>
              <a:t>Guaranteed hourly pay</a:t>
            </a:r>
          </a:p>
          <a:p>
            <a:endParaRPr lang="en-US" sz="2000" dirty="0"/>
          </a:p>
        </p:txBody>
      </p:sp>
      <p:sp>
        <p:nvSpPr>
          <p:cNvPr id="61" name="Content Placeholder 2">
            <a:extLst>
              <a:ext uri="{FF2B5EF4-FFF2-40B4-BE49-F238E27FC236}">
                <a16:creationId xmlns:a16="http://schemas.microsoft.com/office/drawing/2014/main" id="{972A5B6E-C9A2-335E-FAEF-8F6D912745E8}"/>
              </a:ext>
            </a:extLst>
          </p:cNvPr>
          <p:cNvSpPr txBox="1">
            <a:spLocks/>
          </p:cNvSpPr>
          <p:nvPr/>
        </p:nvSpPr>
        <p:spPr>
          <a:xfrm>
            <a:off x="4989493" y="2861164"/>
            <a:ext cx="3844469" cy="3884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Trip records data</a:t>
            </a:r>
          </a:p>
          <a:p>
            <a:pPr marL="0" indent="0">
              <a:buNone/>
            </a:pPr>
            <a:r>
              <a:rPr lang="en-US" sz="2000" dirty="0"/>
              <a:t>35M ride-hailing trips</a:t>
            </a:r>
          </a:p>
          <a:p>
            <a:r>
              <a:rPr lang="en-US" sz="2000" dirty="0"/>
              <a:t>Platform ID</a:t>
            </a:r>
            <a:endParaRPr lang="en-US" sz="2000" strike="sngStrike" dirty="0"/>
          </a:p>
          <a:p>
            <a:r>
              <a:rPr lang="en-US" sz="2000" b="1" dirty="0"/>
              <a:t>Time</a:t>
            </a:r>
            <a:r>
              <a:rPr lang="en-US" sz="2000" dirty="0"/>
              <a:t> and </a:t>
            </a:r>
            <a:r>
              <a:rPr lang="en-US" sz="2000" b="1" dirty="0"/>
              <a:t>location</a:t>
            </a:r>
            <a:r>
              <a:rPr lang="en-US" sz="2000" dirty="0"/>
              <a:t> of </a:t>
            </a:r>
            <a:br>
              <a:rPr lang="en-US" sz="2000" dirty="0"/>
            </a:br>
            <a:r>
              <a:rPr lang="en-US" sz="2000" b="1" dirty="0"/>
              <a:t>every pick-up/drop-off</a:t>
            </a:r>
          </a:p>
          <a:p>
            <a:pPr marL="0" indent="0">
              <a:buNone/>
            </a:pPr>
            <a:br>
              <a:rPr lang="en-US" sz="2000" b="1" dirty="0"/>
            </a:br>
            <a:endParaRPr lang="en-US" sz="2000" b="1" dirty="0"/>
          </a:p>
          <a:p>
            <a:pPr marL="0" indent="0">
              <a:buNone/>
            </a:pPr>
            <a:endParaRPr lang="en-US" sz="1600" dirty="0"/>
          </a:p>
          <a:p>
            <a:r>
              <a:rPr lang="en-US" sz="2000" dirty="0"/>
              <a:t>Per-trip pay</a:t>
            </a:r>
          </a:p>
          <a:p>
            <a:pPr marL="0" indent="0">
              <a:buNone/>
            </a:pPr>
            <a:r>
              <a:rPr lang="en-US" sz="2000" b="1" dirty="0"/>
              <a:t>(Price breakdowns       )</a:t>
            </a:r>
          </a:p>
        </p:txBody>
      </p:sp>
      <p:pic>
        <p:nvPicPr>
          <p:cNvPr id="62" name="Picture 2" descr="New York City Taxi and Limousine Commission - Wikipedia">
            <a:extLst>
              <a:ext uri="{FF2B5EF4-FFF2-40B4-BE49-F238E27FC236}">
                <a16:creationId xmlns:a16="http://schemas.microsoft.com/office/drawing/2014/main" id="{F72A3861-3DDC-3E61-EF9E-2740B2BB0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1942" y="2861164"/>
            <a:ext cx="890255" cy="890255"/>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99988693-1A33-8DFA-3EC1-B9D29F67580D}"/>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2" name="Oval 11">
            <a:extLst>
              <a:ext uri="{FF2B5EF4-FFF2-40B4-BE49-F238E27FC236}">
                <a16:creationId xmlns:a16="http://schemas.microsoft.com/office/drawing/2014/main" id="{50CDD383-81F5-C3FF-FDC4-1113F4A87C0A}"/>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14" name="Oval 13">
            <a:extLst>
              <a:ext uri="{FF2B5EF4-FFF2-40B4-BE49-F238E27FC236}">
                <a16:creationId xmlns:a16="http://schemas.microsoft.com/office/drawing/2014/main" id="{DAFC212B-413D-7928-A761-BFA2F048FBC2}"/>
              </a:ext>
            </a:extLst>
          </p:cNvPr>
          <p:cNvSpPr/>
          <p:nvPr/>
        </p:nvSpPr>
        <p:spPr>
          <a:xfrm>
            <a:off x="7341149" y="6066014"/>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3" name="Rectangle 2">
            <a:extLst>
              <a:ext uri="{FF2B5EF4-FFF2-40B4-BE49-F238E27FC236}">
                <a16:creationId xmlns:a16="http://schemas.microsoft.com/office/drawing/2014/main" id="{DD4C464C-8FC7-8A3F-2036-6827671E0461}"/>
              </a:ext>
            </a:extLst>
          </p:cNvPr>
          <p:cNvSpPr/>
          <p:nvPr/>
        </p:nvSpPr>
        <p:spPr>
          <a:xfrm>
            <a:off x="1756198" y="4953000"/>
            <a:ext cx="2276688" cy="338554"/>
          </a:xfrm>
          <a:prstGeom prst="rect">
            <a:avLst/>
          </a:prstGeom>
        </p:spPr>
        <p:txBody>
          <a:bodyPr wrap="square">
            <a:spAutoFit/>
          </a:bodyPr>
          <a:lstStyle/>
          <a:p>
            <a:pPr lvl="0" algn="ctr"/>
            <a:r>
              <a:rPr lang="en-US" sz="1600" dirty="0">
                <a:solidFill>
                  <a:schemeClr val="accent2">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measurement gap</a:t>
            </a:r>
          </a:p>
        </p:txBody>
      </p:sp>
      <p:sp>
        <p:nvSpPr>
          <p:cNvPr id="4" name="Rectangle 3">
            <a:extLst>
              <a:ext uri="{FF2B5EF4-FFF2-40B4-BE49-F238E27FC236}">
                <a16:creationId xmlns:a16="http://schemas.microsoft.com/office/drawing/2014/main" id="{C4AE2E71-72B6-48B9-A60F-4BD938F9697C}"/>
              </a:ext>
            </a:extLst>
          </p:cNvPr>
          <p:cNvSpPr/>
          <p:nvPr/>
        </p:nvSpPr>
        <p:spPr>
          <a:xfrm rot="20662737">
            <a:off x="3504893" y="4922938"/>
            <a:ext cx="2991054" cy="584775"/>
          </a:xfrm>
          <a:prstGeom prst="rect">
            <a:avLst/>
          </a:prstGeom>
        </p:spPr>
        <p:txBody>
          <a:bodyPr wrap="square">
            <a:spAutoFit/>
          </a:bodyPr>
          <a:lstStyle/>
          <a:p>
            <a:pPr lvl="0" algn="ctr"/>
            <a:r>
              <a:rPr lang="en-US" sz="1600" dirty="0">
                <a:solidFill>
                  <a:schemeClr val="accent2">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reconstructing missing </a:t>
            </a:r>
            <a:br>
              <a:rPr lang="en-US" sz="1600" dirty="0">
                <a:solidFill>
                  <a:schemeClr val="accent2">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accent2">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 + outside options</a:t>
            </a:r>
          </a:p>
        </p:txBody>
      </p:sp>
      <p:cxnSp>
        <p:nvCxnSpPr>
          <p:cNvPr id="6" name="Straight Arrow Connector 5">
            <a:extLst>
              <a:ext uri="{FF2B5EF4-FFF2-40B4-BE49-F238E27FC236}">
                <a16:creationId xmlns:a16="http://schemas.microsoft.com/office/drawing/2014/main" id="{B9ACE168-005E-87CE-7751-A8552AF9F82F}"/>
              </a:ext>
            </a:extLst>
          </p:cNvPr>
          <p:cNvCxnSpPr>
            <a:cxnSpLocks/>
          </p:cNvCxnSpPr>
          <p:nvPr/>
        </p:nvCxnSpPr>
        <p:spPr>
          <a:xfrm flipH="1">
            <a:off x="3788229" y="4713514"/>
            <a:ext cx="1497788" cy="40876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C0C2C87-2C38-ED6E-75A0-075FF35AFE96}"/>
              </a:ext>
            </a:extLst>
          </p:cNvPr>
          <p:cNvSpPr/>
          <p:nvPr/>
        </p:nvSpPr>
        <p:spPr>
          <a:xfrm>
            <a:off x="446747" y="609978"/>
            <a:ext cx="16868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Data</a:t>
            </a:r>
            <a:endParaRPr lang="en-US" sz="2800" b="1" dirty="0">
              <a:solidFill>
                <a:srgbClr val="FFC000"/>
              </a:solidFill>
              <a:latin typeface="Helvetica" charset="0"/>
              <a:ea typeface="Helvetica" charset="0"/>
              <a:cs typeface="Helvetica" charset="0"/>
            </a:endParaRPr>
          </a:p>
        </p:txBody>
      </p:sp>
    </p:spTree>
    <p:extLst>
      <p:ext uri="{BB962C8B-B14F-4D97-AF65-F5344CB8AC3E}">
        <p14:creationId xmlns:p14="http://schemas.microsoft.com/office/powerpoint/2010/main" val="2535534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5BA26-C1F8-0657-4D9B-0E0FD2ED0B32}"/>
            </a:ext>
          </a:extLst>
        </p:cNvPr>
        <p:cNvGrpSpPr/>
        <p:nvPr/>
      </p:nvGrpSpPr>
      <p:grpSpPr>
        <a:xfrm>
          <a:off x="0" y="0"/>
          <a:ext cx="0" cy="0"/>
          <a:chOff x="0" y="0"/>
          <a:chExt cx="0" cy="0"/>
        </a:xfrm>
      </p:grpSpPr>
      <p:sp>
        <p:nvSpPr>
          <p:cNvPr id="61" name="Content Placeholder 2">
            <a:extLst>
              <a:ext uri="{FF2B5EF4-FFF2-40B4-BE49-F238E27FC236}">
                <a16:creationId xmlns:a16="http://schemas.microsoft.com/office/drawing/2014/main" id="{9F205283-AC00-BB34-0F61-D08EA58BC83E}"/>
              </a:ext>
            </a:extLst>
          </p:cNvPr>
          <p:cNvSpPr txBox="1">
            <a:spLocks/>
          </p:cNvSpPr>
          <p:nvPr/>
        </p:nvSpPr>
        <p:spPr>
          <a:xfrm>
            <a:off x="4989493" y="2861164"/>
            <a:ext cx="3844469" cy="3884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lumMod val="50000"/>
                  </a:schemeClr>
                </a:solidFill>
              </a:rPr>
              <a:t>Trip records data</a:t>
            </a:r>
          </a:p>
          <a:p>
            <a:pPr marL="0" indent="0">
              <a:buNone/>
            </a:pPr>
            <a:r>
              <a:rPr lang="en-US" sz="2000" dirty="0">
                <a:solidFill>
                  <a:schemeClr val="bg1">
                    <a:lumMod val="50000"/>
                  </a:schemeClr>
                </a:solidFill>
              </a:rPr>
              <a:t>35M ride-hailing trips</a:t>
            </a:r>
          </a:p>
          <a:p>
            <a:r>
              <a:rPr lang="en-US" sz="2000" dirty="0">
                <a:solidFill>
                  <a:schemeClr val="bg1">
                    <a:lumMod val="50000"/>
                  </a:schemeClr>
                </a:solidFill>
              </a:rPr>
              <a:t>Platform ID</a:t>
            </a:r>
            <a:endParaRPr lang="en-US" sz="2000" strike="sngStrike" dirty="0">
              <a:solidFill>
                <a:schemeClr val="bg1">
                  <a:lumMod val="50000"/>
                </a:schemeClr>
              </a:solidFill>
            </a:endParaRPr>
          </a:p>
          <a:p>
            <a:r>
              <a:rPr lang="en-US" sz="2000" b="1" dirty="0">
                <a:solidFill>
                  <a:schemeClr val="bg1">
                    <a:lumMod val="50000"/>
                  </a:schemeClr>
                </a:solidFill>
              </a:rPr>
              <a:t>Time</a:t>
            </a:r>
            <a:r>
              <a:rPr lang="en-US" sz="2000" dirty="0">
                <a:solidFill>
                  <a:schemeClr val="bg1">
                    <a:lumMod val="50000"/>
                  </a:schemeClr>
                </a:solidFill>
              </a:rPr>
              <a:t> and </a:t>
            </a:r>
            <a:r>
              <a:rPr lang="en-US" sz="2000" b="1" dirty="0">
                <a:solidFill>
                  <a:schemeClr val="bg1">
                    <a:lumMod val="50000"/>
                  </a:schemeClr>
                </a:solidFill>
              </a:rPr>
              <a:t>location</a:t>
            </a:r>
            <a:r>
              <a:rPr lang="en-US" sz="2000" dirty="0">
                <a:solidFill>
                  <a:schemeClr val="bg1">
                    <a:lumMod val="50000"/>
                  </a:schemeClr>
                </a:solidFill>
              </a:rPr>
              <a:t> of </a:t>
            </a:r>
            <a:br>
              <a:rPr lang="en-US" sz="2000" dirty="0">
                <a:solidFill>
                  <a:schemeClr val="bg1">
                    <a:lumMod val="50000"/>
                  </a:schemeClr>
                </a:solidFill>
              </a:rPr>
            </a:br>
            <a:r>
              <a:rPr lang="en-US" sz="2000" b="1" dirty="0">
                <a:solidFill>
                  <a:schemeClr val="bg1">
                    <a:lumMod val="50000"/>
                  </a:schemeClr>
                </a:solidFill>
              </a:rPr>
              <a:t>every pick-up/drop-off</a:t>
            </a:r>
          </a:p>
        </p:txBody>
      </p:sp>
      <p:pic>
        <p:nvPicPr>
          <p:cNvPr id="62" name="Picture 2" descr="New York City Taxi and Limousine Commission - Wikipedia">
            <a:extLst>
              <a:ext uri="{FF2B5EF4-FFF2-40B4-BE49-F238E27FC236}">
                <a16:creationId xmlns:a16="http://schemas.microsoft.com/office/drawing/2014/main" id="{9202F6FD-3AF1-FD4D-59E2-C931632C4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1942" y="2861164"/>
            <a:ext cx="890255" cy="89025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helsea NYC: 2019 Neighborhood Guide">
            <a:extLst>
              <a:ext uri="{FF2B5EF4-FFF2-40B4-BE49-F238E27FC236}">
                <a16:creationId xmlns:a16="http://schemas.microsoft.com/office/drawing/2014/main" id="{A271A028-B6D0-A7BC-3424-36FBD76C3C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524"/>
          <a:stretch>
            <a:fillRect/>
          </a:stretch>
        </p:blipFill>
        <p:spPr bwMode="auto">
          <a:xfrm>
            <a:off x="0" y="0"/>
            <a:ext cx="4027714" cy="68653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283A738-9354-5EE7-21C3-B6674952E227}"/>
              </a:ext>
            </a:extLst>
          </p:cNvPr>
          <p:cNvSpPr txBox="1"/>
          <p:nvPr/>
        </p:nvSpPr>
        <p:spPr>
          <a:xfrm rot="1704022">
            <a:off x="987362" y="4191472"/>
            <a:ext cx="990977" cy="400110"/>
          </a:xfrm>
          <a:prstGeom prst="rect">
            <a:avLst/>
          </a:prstGeom>
          <a:noFill/>
        </p:spPr>
        <p:txBody>
          <a:bodyPr wrap="none" rtlCol="0">
            <a:spAutoFit/>
          </a:bodyPr>
          <a:lstStyle/>
          <a:p>
            <a:r>
              <a:rPr lang="en-TH" sz="2000" b="1" dirty="0">
                <a:solidFill>
                  <a:srgbClr val="29BE9E"/>
                </a:solidFill>
                <a:latin typeface="CMU SANS SERIF MEDIUM" panose="02000603000000000000" pitchFamily="2" charset="0"/>
                <a:ea typeface="CMU SANS SERIF MEDIUM" panose="02000603000000000000" pitchFamily="2" charset="0"/>
                <a:cs typeface="CMU SANS SERIF MEDIUM" panose="02000603000000000000" pitchFamily="2" charset="0"/>
              </a:rPr>
              <a:t>Chelsea</a:t>
            </a:r>
          </a:p>
        </p:txBody>
      </p:sp>
      <p:sp>
        <p:nvSpPr>
          <p:cNvPr id="2" name="TextBox 1">
            <a:extLst>
              <a:ext uri="{FF2B5EF4-FFF2-40B4-BE49-F238E27FC236}">
                <a16:creationId xmlns:a16="http://schemas.microsoft.com/office/drawing/2014/main" id="{BB594A49-1215-2FB8-CC1B-5B4A851984F0}"/>
              </a:ext>
            </a:extLst>
          </p:cNvPr>
          <p:cNvSpPr txBox="1"/>
          <p:nvPr/>
        </p:nvSpPr>
        <p:spPr>
          <a:xfrm>
            <a:off x="3044188" y="6303397"/>
            <a:ext cx="885179" cy="461665"/>
          </a:xfrm>
          <a:prstGeom prst="rect">
            <a:avLst/>
          </a:prstGeom>
          <a:noFill/>
        </p:spPr>
        <p:txBody>
          <a:bodyPr wrap="none" rtlCol="0">
            <a:spAutoFit/>
          </a:bodyPr>
          <a:lstStyle/>
          <a:p>
            <a:r>
              <a:rPr lang="en-TH" sz="2400" b="1" dirty="0">
                <a:solidFill>
                  <a:srgbClr val="29BE9E"/>
                </a:solidFill>
                <a:latin typeface="CMU SANS SERIF MEDIUM" panose="02000603000000000000" pitchFamily="2" charset="0"/>
                <a:ea typeface="CMU SANS SERIF MEDIUM" panose="02000603000000000000" pitchFamily="2" charset="0"/>
                <a:cs typeface="CMU SANS SERIF MEDIUM" panose="02000603000000000000" pitchFamily="2" charset="0"/>
              </a:rPr>
              <a:t>10am</a:t>
            </a:r>
          </a:p>
        </p:txBody>
      </p:sp>
    </p:spTree>
    <p:extLst>
      <p:ext uri="{BB962C8B-B14F-4D97-AF65-F5344CB8AC3E}">
        <p14:creationId xmlns:p14="http://schemas.microsoft.com/office/powerpoint/2010/main" val="2968263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0A9DD-788D-A20E-36D2-54C135AF4299}"/>
            </a:ext>
          </a:extLst>
        </p:cNvPr>
        <p:cNvGrpSpPr/>
        <p:nvPr/>
      </p:nvGrpSpPr>
      <p:grpSpPr>
        <a:xfrm>
          <a:off x="0" y="0"/>
          <a:ext cx="0" cy="0"/>
          <a:chOff x="0" y="0"/>
          <a:chExt cx="0" cy="0"/>
        </a:xfrm>
      </p:grpSpPr>
      <p:sp>
        <p:nvSpPr>
          <p:cNvPr id="61" name="Content Placeholder 2">
            <a:extLst>
              <a:ext uri="{FF2B5EF4-FFF2-40B4-BE49-F238E27FC236}">
                <a16:creationId xmlns:a16="http://schemas.microsoft.com/office/drawing/2014/main" id="{5B5151F0-9C90-0E03-050C-CE293CF74114}"/>
              </a:ext>
            </a:extLst>
          </p:cNvPr>
          <p:cNvSpPr txBox="1">
            <a:spLocks/>
          </p:cNvSpPr>
          <p:nvPr/>
        </p:nvSpPr>
        <p:spPr>
          <a:xfrm>
            <a:off x="4989493" y="2861164"/>
            <a:ext cx="3844469" cy="3884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lumMod val="50000"/>
                  </a:schemeClr>
                </a:solidFill>
              </a:rPr>
              <a:t>Trip records data</a:t>
            </a:r>
          </a:p>
          <a:p>
            <a:pPr marL="0" indent="0">
              <a:buNone/>
            </a:pPr>
            <a:r>
              <a:rPr lang="en-US" sz="2000" dirty="0">
                <a:solidFill>
                  <a:schemeClr val="bg1">
                    <a:lumMod val="50000"/>
                  </a:schemeClr>
                </a:solidFill>
              </a:rPr>
              <a:t>35M ride-hailing trips</a:t>
            </a:r>
          </a:p>
          <a:p>
            <a:r>
              <a:rPr lang="en-US" sz="2000" dirty="0">
                <a:solidFill>
                  <a:schemeClr val="bg1">
                    <a:lumMod val="50000"/>
                  </a:schemeClr>
                </a:solidFill>
              </a:rPr>
              <a:t>Platform ID</a:t>
            </a:r>
            <a:endParaRPr lang="en-US" sz="2000" strike="sngStrike" dirty="0">
              <a:solidFill>
                <a:schemeClr val="bg1">
                  <a:lumMod val="50000"/>
                </a:schemeClr>
              </a:solidFill>
            </a:endParaRPr>
          </a:p>
          <a:p>
            <a:r>
              <a:rPr lang="en-US" sz="2000" b="1" dirty="0">
                <a:solidFill>
                  <a:schemeClr val="bg1">
                    <a:lumMod val="50000"/>
                  </a:schemeClr>
                </a:solidFill>
              </a:rPr>
              <a:t>Time</a:t>
            </a:r>
            <a:r>
              <a:rPr lang="en-US" sz="2000" dirty="0">
                <a:solidFill>
                  <a:schemeClr val="bg1">
                    <a:lumMod val="50000"/>
                  </a:schemeClr>
                </a:solidFill>
              </a:rPr>
              <a:t> and </a:t>
            </a:r>
            <a:r>
              <a:rPr lang="en-US" sz="2000" b="1" dirty="0">
                <a:solidFill>
                  <a:schemeClr val="bg1">
                    <a:lumMod val="50000"/>
                  </a:schemeClr>
                </a:solidFill>
              </a:rPr>
              <a:t>location</a:t>
            </a:r>
            <a:r>
              <a:rPr lang="en-US" sz="2000" dirty="0">
                <a:solidFill>
                  <a:schemeClr val="bg1">
                    <a:lumMod val="50000"/>
                  </a:schemeClr>
                </a:solidFill>
              </a:rPr>
              <a:t> of </a:t>
            </a:r>
            <a:br>
              <a:rPr lang="en-US" sz="2000" dirty="0">
                <a:solidFill>
                  <a:schemeClr val="bg1">
                    <a:lumMod val="50000"/>
                  </a:schemeClr>
                </a:solidFill>
              </a:rPr>
            </a:br>
            <a:r>
              <a:rPr lang="en-US" sz="2000" b="1" dirty="0">
                <a:solidFill>
                  <a:schemeClr val="bg1">
                    <a:lumMod val="50000"/>
                  </a:schemeClr>
                </a:solidFill>
              </a:rPr>
              <a:t>every pick-up/drop-off</a:t>
            </a:r>
          </a:p>
        </p:txBody>
      </p:sp>
      <p:pic>
        <p:nvPicPr>
          <p:cNvPr id="62" name="Picture 2" descr="New York City Taxi and Limousine Commission - Wikipedia">
            <a:extLst>
              <a:ext uri="{FF2B5EF4-FFF2-40B4-BE49-F238E27FC236}">
                <a16:creationId xmlns:a16="http://schemas.microsoft.com/office/drawing/2014/main" id="{9DAC49E6-E166-09EE-C354-B8CAEE1C0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1942" y="2861164"/>
            <a:ext cx="890255" cy="89025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helsea NYC: 2019 Neighborhood Guide">
            <a:extLst>
              <a:ext uri="{FF2B5EF4-FFF2-40B4-BE49-F238E27FC236}">
                <a16:creationId xmlns:a16="http://schemas.microsoft.com/office/drawing/2014/main" id="{99131A58-85AD-92A4-F09C-EEBE96A6BC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524"/>
          <a:stretch>
            <a:fillRect/>
          </a:stretch>
        </p:blipFill>
        <p:spPr bwMode="auto">
          <a:xfrm>
            <a:off x="0" y="0"/>
            <a:ext cx="4027714" cy="68653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15ADCF8-A6E7-1C6E-3CA9-8874C250C9AE}"/>
              </a:ext>
            </a:extLst>
          </p:cNvPr>
          <p:cNvSpPr txBox="1"/>
          <p:nvPr/>
        </p:nvSpPr>
        <p:spPr>
          <a:xfrm>
            <a:off x="2118376" y="1173238"/>
            <a:ext cx="2408032" cy="461665"/>
          </a:xfrm>
          <a:prstGeom prst="rect">
            <a:avLst/>
          </a:prstGeom>
          <a:solidFill>
            <a:srgbClr val="C00000"/>
          </a:solidFill>
        </p:spPr>
        <p:txBody>
          <a:bodyPr wrap="none" rtlCol="0">
            <a:spAutoFit/>
          </a:bodyPr>
          <a:lstStyle/>
          <a:p>
            <a:r>
              <a:rPr lang="en-TH" sz="24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 dropoffs on B </a:t>
            </a:r>
          </a:p>
        </p:txBody>
      </p:sp>
      <p:sp>
        <p:nvSpPr>
          <p:cNvPr id="7" name="TextBox 6">
            <a:extLst>
              <a:ext uri="{FF2B5EF4-FFF2-40B4-BE49-F238E27FC236}">
                <a16:creationId xmlns:a16="http://schemas.microsoft.com/office/drawing/2014/main" id="{D8E08120-F076-82D3-E3F0-D1981E21CA3D}"/>
              </a:ext>
            </a:extLst>
          </p:cNvPr>
          <p:cNvSpPr txBox="1"/>
          <p:nvPr/>
        </p:nvSpPr>
        <p:spPr>
          <a:xfrm rot="1704022">
            <a:off x="987362" y="4191472"/>
            <a:ext cx="990977" cy="400110"/>
          </a:xfrm>
          <a:prstGeom prst="rect">
            <a:avLst/>
          </a:prstGeom>
          <a:noFill/>
        </p:spPr>
        <p:txBody>
          <a:bodyPr wrap="none" rtlCol="0">
            <a:spAutoFit/>
          </a:bodyPr>
          <a:lstStyle/>
          <a:p>
            <a:r>
              <a:rPr lang="en-TH" sz="2000" b="1" dirty="0">
                <a:solidFill>
                  <a:srgbClr val="29BE9E"/>
                </a:solidFill>
                <a:latin typeface="CMU SANS SERIF MEDIUM" panose="02000603000000000000" pitchFamily="2" charset="0"/>
                <a:ea typeface="CMU SANS SERIF MEDIUM" panose="02000603000000000000" pitchFamily="2" charset="0"/>
                <a:cs typeface="CMU SANS SERIF MEDIUM" panose="02000603000000000000" pitchFamily="2" charset="0"/>
              </a:rPr>
              <a:t>Chelsea</a:t>
            </a:r>
          </a:p>
        </p:txBody>
      </p:sp>
      <p:cxnSp>
        <p:nvCxnSpPr>
          <p:cNvPr id="9" name="Straight Arrow Connector 8">
            <a:extLst>
              <a:ext uri="{FF2B5EF4-FFF2-40B4-BE49-F238E27FC236}">
                <a16:creationId xmlns:a16="http://schemas.microsoft.com/office/drawing/2014/main" id="{4AAD1AB8-F406-331E-59CC-587BBEA0E6B4}"/>
              </a:ext>
            </a:extLst>
          </p:cNvPr>
          <p:cNvCxnSpPr/>
          <p:nvPr/>
        </p:nvCxnSpPr>
        <p:spPr>
          <a:xfrm flipH="1">
            <a:off x="2624667" y="1583267"/>
            <a:ext cx="541866" cy="100753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B39F0D47-9390-0E3B-672D-8CB32841FE9A}"/>
              </a:ext>
            </a:extLst>
          </p:cNvPr>
          <p:cNvSpPr/>
          <p:nvPr/>
        </p:nvSpPr>
        <p:spPr>
          <a:xfrm>
            <a:off x="2270310" y="2306188"/>
            <a:ext cx="286157" cy="28615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9" name="Oval 18">
            <a:extLst>
              <a:ext uri="{FF2B5EF4-FFF2-40B4-BE49-F238E27FC236}">
                <a16:creationId xmlns:a16="http://schemas.microsoft.com/office/drawing/2014/main" id="{A1DA4632-584A-406B-64B9-D997C48748A1}"/>
              </a:ext>
            </a:extLst>
          </p:cNvPr>
          <p:cNvSpPr/>
          <p:nvPr/>
        </p:nvSpPr>
        <p:spPr>
          <a:xfrm>
            <a:off x="1931644" y="2373922"/>
            <a:ext cx="286157" cy="28615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0" name="Oval 19">
            <a:extLst>
              <a:ext uri="{FF2B5EF4-FFF2-40B4-BE49-F238E27FC236}">
                <a16:creationId xmlns:a16="http://schemas.microsoft.com/office/drawing/2014/main" id="{86AD0E1A-75E2-0981-6B7F-FC8AF4CEE539}"/>
              </a:ext>
            </a:extLst>
          </p:cNvPr>
          <p:cNvSpPr/>
          <p:nvPr/>
        </p:nvSpPr>
        <p:spPr>
          <a:xfrm>
            <a:off x="1807467" y="2035255"/>
            <a:ext cx="286157" cy="28615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 name="TextBox 1">
            <a:extLst>
              <a:ext uri="{FF2B5EF4-FFF2-40B4-BE49-F238E27FC236}">
                <a16:creationId xmlns:a16="http://schemas.microsoft.com/office/drawing/2014/main" id="{5A85B64A-FF82-865B-7BA5-C459634B97D2}"/>
              </a:ext>
            </a:extLst>
          </p:cNvPr>
          <p:cNvSpPr txBox="1"/>
          <p:nvPr/>
        </p:nvSpPr>
        <p:spPr>
          <a:xfrm>
            <a:off x="3044188" y="6303397"/>
            <a:ext cx="885179" cy="461665"/>
          </a:xfrm>
          <a:prstGeom prst="rect">
            <a:avLst/>
          </a:prstGeom>
          <a:noFill/>
        </p:spPr>
        <p:txBody>
          <a:bodyPr wrap="none" rtlCol="0">
            <a:spAutoFit/>
          </a:bodyPr>
          <a:lstStyle/>
          <a:p>
            <a:r>
              <a:rPr lang="en-TH" sz="2400" b="1" dirty="0">
                <a:solidFill>
                  <a:srgbClr val="29BE9E"/>
                </a:solidFill>
                <a:latin typeface="CMU SANS SERIF MEDIUM" panose="02000603000000000000" pitchFamily="2" charset="0"/>
                <a:ea typeface="CMU SANS SERIF MEDIUM" panose="02000603000000000000" pitchFamily="2" charset="0"/>
                <a:cs typeface="CMU SANS SERIF MEDIUM" panose="02000603000000000000" pitchFamily="2" charset="0"/>
              </a:rPr>
              <a:t>10am</a:t>
            </a:r>
          </a:p>
        </p:txBody>
      </p:sp>
    </p:spTree>
    <p:extLst>
      <p:ext uri="{BB962C8B-B14F-4D97-AF65-F5344CB8AC3E}">
        <p14:creationId xmlns:p14="http://schemas.microsoft.com/office/powerpoint/2010/main" val="3833946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F3EDD-6E79-9078-D654-39E729CAFB1C}"/>
            </a:ext>
          </a:extLst>
        </p:cNvPr>
        <p:cNvGrpSpPr/>
        <p:nvPr/>
      </p:nvGrpSpPr>
      <p:grpSpPr>
        <a:xfrm>
          <a:off x="0" y="0"/>
          <a:ext cx="0" cy="0"/>
          <a:chOff x="0" y="0"/>
          <a:chExt cx="0" cy="0"/>
        </a:xfrm>
      </p:grpSpPr>
      <p:sp>
        <p:nvSpPr>
          <p:cNvPr id="61" name="Content Placeholder 2">
            <a:extLst>
              <a:ext uri="{FF2B5EF4-FFF2-40B4-BE49-F238E27FC236}">
                <a16:creationId xmlns:a16="http://schemas.microsoft.com/office/drawing/2014/main" id="{86E7F62E-1D0F-EA41-5252-7D573C8CB5C9}"/>
              </a:ext>
            </a:extLst>
          </p:cNvPr>
          <p:cNvSpPr txBox="1">
            <a:spLocks/>
          </p:cNvSpPr>
          <p:nvPr/>
        </p:nvSpPr>
        <p:spPr>
          <a:xfrm>
            <a:off x="4989493" y="2861164"/>
            <a:ext cx="3844469" cy="3884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lumMod val="50000"/>
                  </a:schemeClr>
                </a:solidFill>
              </a:rPr>
              <a:t>Trip records data</a:t>
            </a:r>
          </a:p>
          <a:p>
            <a:pPr marL="0" indent="0">
              <a:buNone/>
            </a:pPr>
            <a:r>
              <a:rPr lang="en-US" sz="2000" dirty="0">
                <a:solidFill>
                  <a:schemeClr val="bg1">
                    <a:lumMod val="50000"/>
                  </a:schemeClr>
                </a:solidFill>
              </a:rPr>
              <a:t>35M ride-hailing trips</a:t>
            </a:r>
          </a:p>
          <a:p>
            <a:r>
              <a:rPr lang="en-US" sz="2000" dirty="0">
                <a:solidFill>
                  <a:schemeClr val="bg1">
                    <a:lumMod val="50000"/>
                  </a:schemeClr>
                </a:solidFill>
              </a:rPr>
              <a:t>Platform ID</a:t>
            </a:r>
            <a:endParaRPr lang="en-US" sz="2000" strike="sngStrike" dirty="0">
              <a:solidFill>
                <a:schemeClr val="bg1">
                  <a:lumMod val="50000"/>
                </a:schemeClr>
              </a:solidFill>
            </a:endParaRPr>
          </a:p>
          <a:p>
            <a:r>
              <a:rPr lang="en-US" sz="2000" b="1" dirty="0">
                <a:solidFill>
                  <a:schemeClr val="bg1">
                    <a:lumMod val="50000"/>
                  </a:schemeClr>
                </a:solidFill>
              </a:rPr>
              <a:t>Time</a:t>
            </a:r>
            <a:r>
              <a:rPr lang="en-US" sz="2000" dirty="0">
                <a:solidFill>
                  <a:schemeClr val="bg1">
                    <a:lumMod val="50000"/>
                  </a:schemeClr>
                </a:solidFill>
              </a:rPr>
              <a:t> and </a:t>
            </a:r>
            <a:r>
              <a:rPr lang="en-US" sz="2000" b="1" dirty="0">
                <a:solidFill>
                  <a:schemeClr val="bg1">
                    <a:lumMod val="50000"/>
                  </a:schemeClr>
                </a:solidFill>
              </a:rPr>
              <a:t>location</a:t>
            </a:r>
            <a:r>
              <a:rPr lang="en-US" sz="2000" dirty="0">
                <a:solidFill>
                  <a:schemeClr val="bg1">
                    <a:lumMod val="50000"/>
                  </a:schemeClr>
                </a:solidFill>
              </a:rPr>
              <a:t> of </a:t>
            </a:r>
            <a:br>
              <a:rPr lang="en-US" sz="2000" dirty="0">
                <a:solidFill>
                  <a:schemeClr val="bg1">
                    <a:lumMod val="50000"/>
                  </a:schemeClr>
                </a:solidFill>
              </a:rPr>
            </a:br>
            <a:r>
              <a:rPr lang="en-US" sz="2000" b="1" dirty="0">
                <a:solidFill>
                  <a:schemeClr val="bg1">
                    <a:lumMod val="50000"/>
                  </a:schemeClr>
                </a:solidFill>
              </a:rPr>
              <a:t>every pick-up/drop-off</a:t>
            </a:r>
          </a:p>
        </p:txBody>
      </p:sp>
      <p:pic>
        <p:nvPicPr>
          <p:cNvPr id="62" name="Picture 2" descr="New York City Taxi and Limousine Commission - Wikipedia">
            <a:extLst>
              <a:ext uri="{FF2B5EF4-FFF2-40B4-BE49-F238E27FC236}">
                <a16:creationId xmlns:a16="http://schemas.microsoft.com/office/drawing/2014/main" id="{38A7E4AC-6D5C-DB83-95D3-7BF953DB4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1942" y="2861164"/>
            <a:ext cx="890255" cy="89025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helsea NYC: 2019 Neighborhood Guide">
            <a:extLst>
              <a:ext uri="{FF2B5EF4-FFF2-40B4-BE49-F238E27FC236}">
                <a16:creationId xmlns:a16="http://schemas.microsoft.com/office/drawing/2014/main" id="{0EF1307B-B4AA-83D8-D31F-FEFA9C4012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524"/>
          <a:stretch>
            <a:fillRect/>
          </a:stretch>
        </p:blipFill>
        <p:spPr bwMode="auto">
          <a:xfrm>
            <a:off x="0" y="0"/>
            <a:ext cx="4027714" cy="68653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DE29D01-23B6-A9BF-0FA1-9058B69EBDFC}"/>
              </a:ext>
            </a:extLst>
          </p:cNvPr>
          <p:cNvSpPr txBox="1"/>
          <p:nvPr/>
        </p:nvSpPr>
        <p:spPr>
          <a:xfrm>
            <a:off x="2118376" y="1173238"/>
            <a:ext cx="2408032" cy="461665"/>
          </a:xfrm>
          <a:prstGeom prst="rect">
            <a:avLst/>
          </a:prstGeom>
          <a:solidFill>
            <a:srgbClr val="C00000"/>
          </a:solidFill>
        </p:spPr>
        <p:txBody>
          <a:bodyPr wrap="none" rtlCol="0">
            <a:spAutoFit/>
          </a:bodyPr>
          <a:lstStyle/>
          <a:p>
            <a:r>
              <a:rPr lang="en-TH" sz="24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 dropoffs on B </a:t>
            </a:r>
          </a:p>
        </p:txBody>
      </p:sp>
      <p:sp>
        <p:nvSpPr>
          <p:cNvPr id="7" name="TextBox 6">
            <a:extLst>
              <a:ext uri="{FF2B5EF4-FFF2-40B4-BE49-F238E27FC236}">
                <a16:creationId xmlns:a16="http://schemas.microsoft.com/office/drawing/2014/main" id="{FEDD8EC3-38F4-206F-E54E-B59D46DF07A8}"/>
              </a:ext>
            </a:extLst>
          </p:cNvPr>
          <p:cNvSpPr txBox="1"/>
          <p:nvPr/>
        </p:nvSpPr>
        <p:spPr>
          <a:xfrm rot="1704022">
            <a:off x="987362" y="4191472"/>
            <a:ext cx="990977" cy="400110"/>
          </a:xfrm>
          <a:prstGeom prst="rect">
            <a:avLst/>
          </a:prstGeom>
          <a:noFill/>
        </p:spPr>
        <p:txBody>
          <a:bodyPr wrap="none" rtlCol="0">
            <a:spAutoFit/>
          </a:bodyPr>
          <a:lstStyle/>
          <a:p>
            <a:r>
              <a:rPr lang="en-TH" sz="2000" b="1" dirty="0">
                <a:solidFill>
                  <a:srgbClr val="29BE9E"/>
                </a:solidFill>
                <a:latin typeface="CMU SANS SERIF MEDIUM" panose="02000603000000000000" pitchFamily="2" charset="0"/>
                <a:ea typeface="CMU SANS SERIF MEDIUM" panose="02000603000000000000" pitchFamily="2" charset="0"/>
                <a:cs typeface="CMU SANS SERIF MEDIUM" panose="02000603000000000000" pitchFamily="2" charset="0"/>
              </a:rPr>
              <a:t>Chelsea</a:t>
            </a:r>
          </a:p>
        </p:txBody>
      </p:sp>
      <p:cxnSp>
        <p:nvCxnSpPr>
          <p:cNvPr id="9" name="Straight Arrow Connector 8">
            <a:extLst>
              <a:ext uri="{FF2B5EF4-FFF2-40B4-BE49-F238E27FC236}">
                <a16:creationId xmlns:a16="http://schemas.microsoft.com/office/drawing/2014/main" id="{4C2A28C9-3469-247F-1AD6-BC739C7C54B1}"/>
              </a:ext>
            </a:extLst>
          </p:cNvPr>
          <p:cNvCxnSpPr/>
          <p:nvPr/>
        </p:nvCxnSpPr>
        <p:spPr>
          <a:xfrm flipH="1">
            <a:off x="2624667" y="1583267"/>
            <a:ext cx="541866" cy="100753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4758747-BAD3-5140-8FF0-A9E5434A5AC5}"/>
              </a:ext>
            </a:extLst>
          </p:cNvPr>
          <p:cNvSpPr txBox="1"/>
          <p:nvPr/>
        </p:nvSpPr>
        <p:spPr>
          <a:xfrm>
            <a:off x="3953950" y="1844523"/>
            <a:ext cx="2324675" cy="461665"/>
          </a:xfrm>
          <a:prstGeom prst="rect">
            <a:avLst/>
          </a:prstGeom>
          <a:solidFill>
            <a:srgbClr val="0070C0"/>
          </a:solidFill>
        </p:spPr>
        <p:txBody>
          <a:bodyPr wrap="none" rtlCol="0">
            <a:spAutoFit/>
          </a:bodyPr>
          <a:lstStyle/>
          <a:p>
            <a:r>
              <a:rPr lang="en-TH" sz="24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 pickups on B </a:t>
            </a:r>
          </a:p>
        </p:txBody>
      </p:sp>
      <p:cxnSp>
        <p:nvCxnSpPr>
          <p:cNvPr id="15" name="Straight Arrow Connector 14">
            <a:extLst>
              <a:ext uri="{FF2B5EF4-FFF2-40B4-BE49-F238E27FC236}">
                <a16:creationId xmlns:a16="http://schemas.microsoft.com/office/drawing/2014/main" id="{6E866002-687A-5C54-AFD5-D89722917B6D}"/>
              </a:ext>
            </a:extLst>
          </p:cNvPr>
          <p:cNvCxnSpPr>
            <a:cxnSpLocks/>
          </p:cNvCxnSpPr>
          <p:nvPr/>
        </p:nvCxnSpPr>
        <p:spPr>
          <a:xfrm flipV="1">
            <a:off x="3303889" y="2075356"/>
            <a:ext cx="581861" cy="99404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609D98BB-0464-7C0A-2357-F189B554BE14}"/>
              </a:ext>
            </a:extLst>
          </p:cNvPr>
          <p:cNvSpPr/>
          <p:nvPr/>
        </p:nvSpPr>
        <p:spPr>
          <a:xfrm>
            <a:off x="2270310" y="2306188"/>
            <a:ext cx="286157" cy="28615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9" name="Oval 18">
            <a:extLst>
              <a:ext uri="{FF2B5EF4-FFF2-40B4-BE49-F238E27FC236}">
                <a16:creationId xmlns:a16="http://schemas.microsoft.com/office/drawing/2014/main" id="{533FDAF7-A0C6-EFF3-DC30-955D19287A2F}"/>
              </a:ext>
            </a:extLst>
          </p:cNvPr>
          <p:cNvSpPr/>
          <p:nvPr/>
        </p:nvSpPr>
        <p:spPr>
          <a:xfrm>
            <a:off x="1931644" y="2373922"/>
            <a:ext cx="286157" cy="28615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0" name="Oval 19">
            <a:extLst>
              <a:ext uri="{FF2B5EF4-FFF2-40B4-BE49-F238E27FC236}">
                <a16:creationId xmlns:a16="http://schemas.microsoft.com/office/drawing/2014/main" id="{B1E91FC5-F037-E0C9-D46C-8F44947F9895}"/>
              </a:ext>
            </a:extLst>
          </p:cNvPr>
          <p:cNvSpPr/>
          <p:nvPr/>
        </p:nvSpPr>
        <p:spPr>
          <a:xfrm>
            <a:off x="1807467" y="2035255"/>
            <a:ext cx="286157" cy="28615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3" name="Oval 22">
            <a:extLst>
              <a:ext uri="{FF2B5EF4-FFF2-40B4-BE49-F238E27FC236}">
                <a16:creationId xmlns:a16="http://schemas.microsoft.com/office/drawing/2014/main" id="{ED3C0438-AE10-943F-F4F0-7D14A31CD8CE}"/>
              </a:ext>
            </a:extLst>
          </p:cNvPr>
          <p:cNvSpPr/>
          <p:nvPr/>
        </p:nvSpPr>
        <p:spPr>
          <a:xfrm>
            <a:off x="3816888" y="2351344"/>
            <a:ext cx="286157" cy="28615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4" name="Oval 23">
            <a:extLst>
              <a:ext uri="{FF2B5EF4-FFF2-40B4-BE49-F238E27FC236}">
                <a16:creationId xmlns:a16="http://schemas.microsoft.com/office/drawing/2014/main" id="{3CFB531E-D75A-3ED6-C91D-D0D448D15B6C}"/>
              </a:ext>
            </a:extLst>
          </p:cNvPr>
          <p:cNvSpPr/>
          <p:nvPr/>
        </p:nvSpPr>
        <p:spPr>
          <a:xfrm>
            <a:off x="4155555" y="2351344"/>
            <a:ext cx="286157" cy="28615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5" name="Oval 24">
            <a:extLst>
              <a:ext uri="{FF2B5EF4-FFF2-40B4-BE49-F238E27FC236}">
                <a16:creationId xmlns:a16="http://schemas.microsoft.com/office/drawing/2014/main" id="{70182235-D76A-CADF-10CF-61FC5108609E}"/>
              </a:ext>
            </a:extLst>
          </p:cNvPr>
          <p:cNvSpPr/>
          <p:nvPr/>
        </p:nvSpPr>
        <p:spPr>
          <a:xfrm>
            <a:off x="4494222" y="2351344"/>
            <a:ext cx="286157" cy="28615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6" name="Oval 25">
            <a:extLst>
              <a:ext uri="{FF2B5EF4-FFF2-40B4-BE49-F238E27FC236}">
                <a16:creationId xmlns:a16="http://schemas.microsoft.com/office/drawing/2014/main" id="{A3884CEF-8854-8524-AA42-E453EDCDEFA8}"/>
              </a:ext>
            </a:extLst>
          </p:cNvPr>
          <p:cNvSpPr/>
          <p:nvPr/>
        </p:nvSpPr>
        <p:spPr>
          <a:xfrm>
            <a:off x="3376621" y="2114278"/>
            <a:ext cx="286157" cy="28615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8" name="Oval 27">
            <a:extLst>
              <a:ext uri="{FF2B5EF4-FFF2-40B4-BE49-F238E27FC236}">
                <a16:creationId xmlns:a16="http://schemas.microsoft.com/office/drawing/2014/main" id="{CF1FD697-473E-A537-1F80-1FF400BD8BAF}"/>
              </a:ext>
            </a:extLst>
          </p:cNvPr>
          <p:cNvSpPr/>
          <p:nvPr/>
        </p:nvSpPr>
        <p:spPr>
          <a:xfrm>
            <a:off x="3229866" y="2385211"/>
            <a:ext cx="286157" cy="28615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9" name="Oval 28">
            <a:extLst>
              <a:ext uri="{FF2B5EF4-FFF2-40B4-BE49-F238E27FC236}">
                <a16:creationId xmlns:a16="http://schemas.microsoft.com/office/drawing/2014/main" id="{FD36684F-0A26-6C8E-B7A8-4343BCD4BD28}"/>
              </a:ext>
            </a:extLst>
          </p:cNvPr>
          <p:cNvSpPr/>
          <p:nvPr/>
        </p:nvSpPr>
        <p:spPr>
          <a:xfrm>
            <a:off x="3636266" y="2599700"/>
            <a:ext cx="286157" cy="28615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30" name="Oval 29">
            <a:extLst>
              <a:ext uri="{FF2B5EF4-FFF2-40B4-BE49-F238E27FC236}">
                <a16:creationId xmlns:a16="http://schemas.microsoft.com/office/drawing/2014/main" id="{DE637B6F-A3E4-C854-D46B-59FE526686B6}"/>
              </a:ext>
            </a:extLst>
          </p:cNvPr>
          <p:cNvSpPr/>
          <p:nvPr/>
        </p:nvSpPr>
        <p:spPr>
          <a:xfrm>
            <a:off x="4008799" y="2633566"/>
            <a:ext cx="286157" cy="28615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31" name="Oval 30">
            <a:extLst>
              <a:ext uri="{FF2B5EF4-FFF2-40B4-BE49-F238E27FC236}">
                <a16:creationId xmlns:a16="http://schemas.microsoft.com/office/drawing/2014/main" id="{4DD76972-A7DC-2F7A-52BB-447DE0B921F0}"/>
              </a:ext>
            </a:extLst>
          </p:cNvPr>
          <p:cNvSpPr/>
          <p:nvPr/>
        </p:nvSpPr>
        <p:spPr>
          <a:xfrm>
            <a:off x="4358755" y="2644855"/>
            <a:ext cx="286157" cy="28615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32" name="Oval 31">
            <a:extLst>
              <a:ext uri="{FF2B5EF4-FFF2-40B4-BE49-F238E27FC236}">
                <a16:creationId xmlns:a16="http://schemas.microsoft.com/office/drawing/2014/main" id="{7D05FAC6-42D0-2CB7-672F-7DF966374311}"/>
              </a:ext>
            </a:extLst>
          </p:cNvPr>
          <p:cNvSpPr/>
          <p:nvPr/>
        </p:nvSpPr>
        <p:spPr>
          <a:xfrm>
            <a:off x="3591110" y="2960944"/>
            <a:ext cx="286157" cy="28615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33" name="Oval 32">
            <a:extLst>
              <a:ext uri="{FF2B5EF4-FFF2-40B4-BE49-F238E27FC236}">
                <a16:creationId xmlns:a16="http://schemas.microsoft.com/office/drawing/2014/main" id="{AAFC4521-C30D-627A-42E2-A03F636397E5}"/>
              </a:ext>
            </a:extLst>
          </p:cNvPr>
          <p:cNvSpPr/>
          <p:nvPr/>
        </p:nvSpPr>
        <p:spPr>
          <a:xfrm>
            <a:off x="3941066" y="2949655"/>
            <a:ext cx="286157" cy="28615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34" name="Oval 33">
            <a:extLst>
              <a:ext uri="{FF2B5EF4-FFF2-40B4-BE49-F238E27FC236}">
                <a16:creationId xmlns:a16="http://schemas.microsoft.com/office/drawing/2014/main" id="{A67F7955-DFEA-3804-00E0-92CC5C616E0B}"/>
              </a:ext>
            </a:extLst>
          </p:cNvPr>
          <p:cNvSpPr/>
          <p:nvPr/>
        </p:nvSpPr>
        <p:spPr>
          <a:xfrm>
            <a:off x="4291021" y="2972233"/>
            <a:ext cx="286157" cy="28615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 name="TextBox 1">
            <a:extLst>
              <a:ext uri="{FF2B5EF4-FFF2-40B4-BE49-F238E27FC236}">
                <a16:creationId xmlns:a16="http://schemas.microsoft.com/office/drawing/2014/main" id="{250F4178-EC8B-AE4C-DD14-83E4905F620E}"/>
              </a:ext>
            </a:extLst>
          </p:cNvPr>
          <p:cNvSpPr txBox="1"/>
          <p:nvPr/>
        </p:nvSpPr>
        <p:spPr>
          <a:xfrm>
            <a:off x="3044188" y="6303397"/>
            <a:ext cx="885179" cy="461665"/>
          </a:xfrm>
          <a:prstGeom prst="rect">
            <a:avLst/>
          </a:prstGeom>
          <a:noFill/>
        </p:spPr>
        <p:txBody>
          <a:bodyPr wrap="none" rtlCol="0">
            <a:spAutoFit/>
          </a:bodyPr>
          <a:lstStyle/>
          <a:p>
            <a:r>
              <a:rPr lang="en-TH" sz="2400" b="1" dirty="0">
                <a:solidFill>
                  <a:srgbClr val="29BE9E"/>
                </a:solidFill>
                <a:latin typeface="CMU SANS SERIF MEDIUM" panose="02000603000000000000" pitchFamily="2" charset="0"/>
                <a:ea typeface="CMU SANS SERIF MEDIUM" panose="02000603000000000000" pitchFamily="2" charset="0"/>
                <a:cs typeface="CMU SANS SERIF MEDIUM" panose="02000603000000000000" pitchFamily="2" charset="0"/>
              </a:rPr>
              <a:t>10am</a:t>
            </a:r>
          </a:p>
        </p:txBody>
      </p:sp>
    </p:spTree>
    <p:extLst>
      <p:ext uri="{BB962C8B-B14F-4D97-AF65-F5344CB8AC3E}">
        <p14:creationId xmlns:p14="http://schemas.microsoft.com/office/powerpoint/2010/main" val="1954474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C1B9D-3CF8-4849-6B08-48F143104C7C}"/>
            </a:ext>
          </a:extLst>
        </p:cNvPr>
        <p:cNvGrpSpPr/>
        <p:nvPr/>
      </p:nvGrpSpPr>
      <p:grpSpPr>
        <a:xfrm>
          <a:off x="0" y="0"/>
          <a:ext cx="0" cy="0"/>
          <a:chOff x="0" y="0"/>
          <a:chExt cx="0" cy="0"/>
        </a:xfrm>
      </p:grpSpPr>
      <p:pic>
        <p:nvPicPr>
          <p:cNvPr id="6" name="Picture 4">
            <a:extLst>
              <a:ext uri="{FF2B5EF4-FFF2-40B4-BE49-F238E27FC236}">
                <a16:creationId xmlns:a16="http://schemas.microsoft.com/office/drawing/2014/main" id="{DFB408DF-5F5E-0115-F567-D0DD29B86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287191"/>
            <a:ext cx="6858001" cy="45708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ber alone ain't enough anymore😂 need more to make it worthwhile ...">
            <a:extLst>
              <a:ext uri="{FF2B5EF4-FFF2-40B4-BE49-F238E27FC236}">
                <a16:creationId xmlns:a16="http://schemas.microsoft.com/office/drawing/2014/main" id="{81BE2D91-088A-6D6D-D142-338A1EE0F0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80"/>
          <a:stretch>
            <a:fillRect/>
          </a:stretch>
        </p:blipFill>
        <p:spPr bwMode="auto">
          <a:xfrm>
            <a:off x="6200774" y="2346558"/>
            <a:ext cx="2943225" cy="451144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AD9C909-A50E-3CF5-DC00-1593F4041C0C}"/>
              </a:ext>
            </a:extLst>
          </p:cNvPr>
          <p:cNvSpPr/>
          <p:nvPr/>
        </p:nvSpPr>
        <p:spPr>
          <a:xfrm>
            <a:off x="4316802" y="1589412"/>
            <a:ext cx="3652155" cy="769441"/>
          </a:xfrm>
          <a:prstGeom prst="rect">
            <a:avLst/>
          </a:prstGeom>
          <a:solidFill>
            <a:schemeClr val="tx1"/>
          </a:solidFill>
        </p:spPr>
        <p:txBody>
          <a:bodyPr wrap="square">
            <a:spAutoFit/>
          </a:bodyPr>
          <a:lstStyle/>
          <a:p>
            <a:pPr algn="ctr"/>
            <a:r>
              <a:rPr lang="en-US" sz="4400" b="1" dirty="0">
                <a:solidFill>
                  <a:schemeClr val="accent2"/>
                </a:solidFill>
                <a:latin typeface="Helvetica" pitchFamily="2" charset="0"/>
                <a:ea typeface="Helvetica Neue" charset="0"/>
                <a:cs typeface="Helvetica Neue" charset="0"/>
              </a:rPr>
              <a:t>Multihoming</a:t>
            </a:r>
            <a:endParaRPr lang="en-US" sz="3200" b="1" i="1" dirty="0">
              <a:solidFill>
                <a:schemeClr val="accent2"/>
              </a:solidFill>
              <a:latin typeface="Helvetica" pitchFamily="2" charset="0"/>
              <a:ea typeface="Helvetica Neue" charset="0"/>
              <a:cs typeface="Helvetica Neue" charset="0"/>
            </a:endParaRPr>
          </a:p>
        </p:txBody>
      </p:sp>
      <p:sp>
        <p:nvSpPr>
          <p:cNvPr id="3" name="Rectangle 2">
            <a:extLst>
              <a:ext uri="{FF2B5EF4-FFF2-40B4-BE49-F238E27FC236}">
                <a16:creationId xmlns:a16="http://schemas.microsoft.com/office/drawing/2014/main" id="{12F2129F-9C09-018E-9834-26A4EFC070D7}"/>
              </a:ext>
            </a:extLst>
          </p:cNvPr>
          <p:cNvSpPr/>
          <p:nvPr/>
        </p:nvSpPr>
        <p:spPr>
          <a:xfrm>
            <a:off x="4316803" y="2346559"/>
            <a:ext cx="2541198" cy="769441"/>
          </a:xfrm>
          <a:prstGeom prst="rect">
            <a:avLst/>
          </a:prstGeom>
          <a:solidFill>
            <a:schemeClr val="tx1"/>
          </a:solidFill>
        </p:spPr>
        <p:txBody>
          <a:bodyPr wrap="square">
            <a:spAutoFit/>
          </a:bodyPr>
          <a:lstStyle/>
          <a:p>
            <a:pPr algn="ctr"/>
            <a:r>
              <a:rPr lang="en-US" sz="4400" b="1" dirty="0">
                <a:solidFill>
                  <a:schemeClr val="accent2"/>
                </a:solidFill>
                <a:latin typeface="Helvetica" pitchFamily="2" charset="0"/>
                <a:ea typeface="Helvetica Neue" charset="0"/>
                <a:cs typeface="Helvetica Neue" charset="0"/>
              </a:rPr>
              <a:t>Workers</a:t>
            </a:r>
            <a:endParaRPr lang="en-US" sz="3200" b="1" i="1" dirty="0">
              <a:solidFill>
                <a:srgbClr val="FFFFFF"/>
              </a:solidFill>
              <a:latin typeface="Helvetica" pitchFamily="2" charset="0"/>
              <a:ea typeface="Helvetica Neue" charset="0"/>
              <a:cs typeface="Helvetica Neue" charset="0"/>
            </a:endParaRPr>
          </a:p>
        </p:txBody>
      </p:sp>
    </p:spTree>
    <p:extLst>
      <p:ext uri="{BB962C8B-B14F-4D97-AF65-F5344CB8AC3E}">
        <p14:creationId xmlns:p14="http://schemas.microsoft.com/office/powerpoint/2010/main" val="3637566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3C60E-D4C1-B029-0079-686024CE805F}"/>
            </a:ext>
          </a:extLst>
        </p:cNvPr>
        <p:cNvGrpSpPr/>
        <p:nvPr/>
      </p:nvGrpSpPr>
      <p:grpSpPr>
        <a:xfrm>
          <a:off x="0" y="0"/>
          <a:ext cx="0" cy="0"/>
          <a:chOff x="0" y="0"/>
          <a:chExt cx="0" cy="0"/>
        </a:xfrm>
      </p:grpSpPr>
      <p:sp>
        <p:nvSpPr>
          <p:cNvPr id="61" name="Content Placeholder 2">
            <a:extLst>
              <a:ext uri="{FF2B5EF4-FFF2-40B4-BE49-F238E27FC236}">
                <a16:creationId xmlns:a16="http://schemas.microsoft.com/office/drawing/2014/main" id="{C67634C3-B4ED-3DA6-ADBA-304A9488735B}"/>
              </a:ext>
            </a:extLst>
          </p:cNvPr>
          <p:cNvSpPr txBox="1">
            <a:spLocks/>
          </p:cNvSpPr>
          <p:nvPr/>
        </p:nvSpPr>
        <p:spPr>
          <a:xfrm>
            <a:off x="4989493" y="2861164"/>
            <a:ext cx="3844469" cy="3884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lumMod val="50000"/>
                  </a:schemeClr>
                </a:solidFill>
              </a:rPr>
              <a:t>Trip records data</a:t>
            </a:r>
          </a:p>
          <a:p>
            <a:pPr marL="0" indent="0">
              <a:buNone/>
            </a:pPr>
            <a:r>
              <a:rPr lang="en-US" sz="2000" dirty="0">
                <a:solidFill>
                  <a:schemeClr val="bg1">
                    <a:lumMod val="50000"/>
                  </a:schemeClr>
                </a:solidFill>
              </a:rPr>
              <a:t>35M ride-hailing trips</a:t>
            </a:r>
          </a:p>
          <a:p>
            <a:r>
              <a:rPr lang="en-US" sz="2000" dirty="0">
                <a:solidFill>
                  <a:schemeClr val="bg1">
                    <a:lumMod val="50000"/>
                  </a:schemeClr>
                </a:solidFill>
              </a:rPr>
              <a:t>Platform ID</a:t>
            </a:r>
            <a:endParaRPr lang="en-US" sz="2000" strike="sngStrike" dirty="0">
              <a:solidFill>
                <a:schemeClr val="bg1">
                  <a:lumMod val="50000"/>
                </a:schemeClr>
              </a:solidFill>
            </a:endParaRPr>
          </a:p>
          <a:p>
            <a:r>
              <a:rPr lang="en-US" sz="2000" b="1" dirty="0">
                <a:solidFill>
                  <a:schemeClr val="bg1">
                    <a:lumMod val="50000"/>
                  </a:schemeClr>
                </a:solidFill>
              </a:rPr>
              <a:t>Time</a:t>
            </a:r>
            <a:r>
              <a:rPr lang="en-US" sz="2000" dirty="0">
                <a:solidFill>
                  <a:schemeClr val="bg1">
                    <a:lumMod val="50000"/>
                  </a:schemeClr>
                </a:solidFill>
              </a:rPr>
              <a:t> and </a:t>
            </a:r>
            <a:r>
              <a:rPr lang="en-US" sz="2000" b="1" dirty="0">
                <a:solidFill>
                  <a:schemeClr val="bg1">
                    <a:lumMod val="50000"/>
                  </a:schemeClr>
                </a:solidFill>
              </a:rPr>
              <a:t>location</a:t>
            </a:r>
            <a:r>
              <a:rPr lang="en-US" sz="2000" dirty="0">
                <a:solidFill>
                  <a:schemeClr val="bg1">
                    <a:lumMod val="50000"/>
                  </a:schemeClr>
                </a:solidFill>
              </a:rPr>
              <a:t> of </a:t>
            </a:r>
            <a:br>
              <a:rPr lang="en-US" sz="2000" dirty="0">
                <a:solidFill>
                  <a:schemeClr val="bg1">
                    <a:lumMod val="50000"/>
                  </a:schemeClr>
                </a:solidFill>
              </a:rPr>
            </a:br>
            <a:r>
              <a:rPr lang="en-US" sz="2000" b="1" dirty="0">
                <a:solidFill>
                  <a:schemeClr val="bg1">
                    <a:lumMod val="50000"/>
                  </a:schemeClr>
                </a:solidFill>
              </a:rPr>
              <a:t>every pick-up/drop-off</a:t>
            </a:r>
          </a:p>
        </p:txBody>
      </p:sp>
      <p:pic>
        <p:nvPicPr>
          <p:cNvPr id="62" name="Picture 2" descr="New York City Taxi and Limousine Commission - Wikipedia">
            <a:extLst>
              <a:ext uri="{FF2B5EF4-FFF2-40B4-BE49-F238E27FC236}">
                <a16:creationId xmlns:a16="http://schemas.microsoft.com/office/drawing/2014/main" id="{4EB73119-F35A-219A-AFAF-4DDF6842B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1942" y="2861164"/>
            <a:ext cx="890255" cy="89025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helsea NYC: 2019 Neighborhood Guide">
            <a:extLst>
              <a:ext uri="{FF2B5EF4-FFF2-40B4-BE49-F238E27FC236}">
                <a16:creationId xmlns:a16="http://schemas.microsoft.com/office/drawing/2014/main" id="{7465EEEB-6809-E561-2497-1E7760F0B3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524"/>
          <a:stretch>
            <a:fillRect/>
          </a:stretch>
        </p:blipFill>
        <p:spPr bwMode="auto">
          <a:xfrm>
            <a:off x="0" y="0"/>
            <a:ext cx="4027714" cy="68653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79A3F5-3472-E53D-00F7-3C1F7DCB1C96}"/>
              </a:ext>
            </a:extLst>
          </p:cNvPr>
          <p:cNvSpPr txBox="1"/>
          <p:nvPr/>
        </p:nvSpPr>
        <p:spPr>
          <a:xfrm>
            <a:off x="2118376" y="1173238"/>
            <a:ext cx="2408032" cy="461665"/>
          </a:xfrm>
          <a:prstGeom prst="rect">
            <a:avLst/>
          </a:prstGeom>
          <a:solidFill>
            <a:srgbClr val="C00000"/>
          </a:solidFill>
        </p:spPr>
        <p:txBody>
          <a:bodyPr wrap="none" rtlCol="0">
            <a:spAutoFit/>
          </a:bodyPr>
          <a:lstStyle/>
          <a:p>
            <a:r>
              <a:rPr lang="en-TH" sz="24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 dropoffs on B </a:t>
            </a:r>
          </a:p>
        </p:txBody>
      </p:sp>
      <p:sp>
        <p:nvSpPr>
          <p:cNvPr id="7" name="TextBox 6">
            <a:extLst>
              <a:ext uri="{FF2B5EF4-FFF2-40B4-BE49-F238E27FC236}">
                <a16:creationId xmlns:a16="http://schemas.microsoft.com/office/drawing/2014/main" id="{914CD6BE-73A8-BFC7-1E59-8A098B306053}"/>
              </a:ext>
            </a:extLst>
          </p:cNvPr>
          <p:cNvSpPr txBox="1"/>
          <p:nvPr/>
        </p:nvSpPr>
        <p:spPr>
          <a:xfrm rot="1704022">
            <a:off x="987362" y="4191472"/>
            <a:ext cx="990977" cy="400110"/>
          </a:xfrm>
          <a:prstGeom prst="rect">
            <a:avLst/>
          </a:prstGeom>
          <a:noFill/>
        </p:spPr>
        <p:txBody>
          <a:bodyPr wrap="none" rtlCol="0">
            <a:spAutoFit/>
          </a:bodyPr>
          <a:lstStyle/>
          <a:p>
            <a:r>
              <a:rPr lang="en-TH" sz="2000" b="1" dirty="0">
                <a:solidFill>
                  <a:srgbClr val="29BE9E"/>
                </a:solidFill>
                <a:latin typeface="CMU SANS SERIF MEDIUM" panose="02000603000000000000" pitchFamily="2" charset="0"/>
                <a:ea typeface="CMU SANS SERIF MEDIUM" panose="02000603000000000000" pitchFamily="2" charset="0"/>
                <a:cs typeface="CMU SANS SERIF MEDIUM" panose="02000603000000000000" pitchFamily="2" charset="0"/>
              </a:rPr>
              <a:t>Chelsea</a:t>
            </a:r>
          </a:p>
        </p:txBody>
      </p:sp>
      <p:cxnSp>
        <p:nvCxnSpPr>
          <p:cNvPr id="9" name="Straight Arrow Connector 8">
            <a:extLst>
              <a:ext uri="{FF2B5EF4-FFF2-40B4-BE49-F238E27FC236}">
                <a16:creationId xmlns:a16="http://schemas.microsoft.com/office/drawing/2014/main" id="{FFE224BB-5230-13A3-597A-1FA6B6C8B709}"/>
              </a:ext>
            </a:extLst>
          </p:cNvPr>
          <p:cNvCxnSpPr/>
          <p:nvPr/>
        </p:nvCxnSpPr>
        <p:spPr>
          <a:xfrm flipH="1">
            <a:off x="2624667" y="1583267"/>
            <a:ext cx="541866" cy="100753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48C22D-35E4-420E-7BD7-281E98535A5F}"/>
              </a:ext>
            </a:extLst>
          </p:cNvPr>
          <p:cNvSpPr txBox="1"/>
          <p:nvPr/>
        </p:nvSpPr>
        <p:spPr>
          <a:xfrm>
            <a:off x="3953950" y="1844523"/>
            <a:ext cx="2324675" cy="461665"/>
          </a:xfrm>
          <a:prstGeom prst="rect">
            <a:avLst/>
          </a:prstGeom>
          <a:solidFill>
            <a:srgbClr val="0070C0"/>
          </a:solidFill>
        </p:spPr>
        <p:txBody>
          <a:bodyPr wrap="none" rtlCol="0">
            <a:spAutoFit/>
          </a:bodyPr>
          <a:lstStyle/>
          <a:p>
            <a:r>
              <a:rPr lang="en-TH" sz="24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 pickups on B </a:t>
            </a:r>
          </a:p>
        </p:txBody>
      </p:sp>
      <p:cxnSp>
        <p:nvCxnSpPr>
          <p:cNvPr id="15" name="Straight Arrow Connector 14">
            <a:extLst>
              <a:ext uri="{FF2B5EF4-FFF2-40B4-BE49-F238E27FC236}">
                <a16:creationId xmlns:a16="http://schemas.microsoft.com/office/drawing/2014/main" id="{156E2761-2CE0-3ACD-7D27-368F003790B8}"/>
              </a:ext>
            </a:extLst>
          </p:cNvPr>
          <p:cNvCxnSpPr>
            <a:cxnSpLocks/>
          </p:cNvCxnSpPr>
          <p:nvPr/>
        </p:nvCxnSpPr>
        <p:spPr>
          <a:xfrm flipV="1">
            <a:off x="3303889" y="2075356"/>
            <a:ext cx="581861" cy="99404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4F1CC28-30DB-D185-2953-E16736C45D26}"/>
              </a:ext>
            </a:extLst>
          </p:cNvPr>
          <p:cNvSpPr/>
          <p:nvPr/>
        </p:nvSpPr>
        <p:spPr>
          <a:xfrm>
            <a:off x="2270310" y="2306188"/>
            <a:ext cx="286157" cy="28615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9" name="Oval 18">
            <a:extLst>
              <a:ext uri="{FF2B5EF4-FFF2-40B4-BE49-F238E27FC236}">
                <a16:creationId xmlns:a16="http://schemas.microsoft.com/office/drawing/2014/main" id="{A577FB59-2CA2-12A0-F659-B1CAE2C6127C}"/>
              </a:ext>
            </a:extLst>
          </p:cNvPr>
          <p:cNvSpPr/>
          <p:nvPr/>
        </p:nvSpPr>
        <p:spPr>
          <a:xfrm>
            <a:off x="1931644" y="2373922"/>
            <a:ext cx="286157" cy="28615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0" name="Oval 19">
            <a:extLst>
              <a:ext uri="{FF2B5EF4-FFF2-40B4-BE49-F238E27FC236}">
                <a16:creationId xmlns:a16="http://schemas.microsoft.com/office/drawing/2014/main" id="{70FE3BCD-61D2-20BE-3ACE-F4D3F8FD3907}"/>
              </a:ext>
            </a:extLst>
          </p:cNvPr>
          <p:cNvSpPr/>
          <p:nvPr/>
        </p:nvSpPr>
        <p:spPr>
          <a:xfrm>
            <a:off x="1807467" y="2035255"/>
            <a:ext cx="286157" cy="286157"/>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3" name="Oval 22">
            <a:extLst>
              <a:ext uri="{FF2B5EF4-FFF2-40B4-BE49-F238E27FC236}">
                <a16:creationId xmlns:a16="http://schemas.microsoft.com/office/drawing/2014/main" id="{AC80103E-537B-FC7A-206B-614757F44C70}"/>
              </a:ext>
            </a:extLst>
          </p:cNvPr>
          <p:cNvSpPr/>
          <p:nvPr/>
        </p:nvSpPr>
        <p:spPr>
          <a:xfrm>
            <a:off x="3816888" y="2351344"/>
            <a:ext cx="286157" cy="28615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4" name="Oval 23">
            <a:extLst>
              <a:ext uri="{FF2B5EF4-FFF2-40B4-BE49-F238E27FC236}">
                <a16:creationId xmlns:a16="http://schemas.microsoft.com/office/drawing/2014/main" id="{0D6D0013-2BE7-90CF-18B9-7B01AE9C8CAA}"/>
              </a:ext>
            </a:extLst>
          </p:cNvPr>
          <p:cNvSpPr/>
          <p:nvPr/>
        </p:nvSpPr>
        <p:spPr>
          <a:xfrm>
            <a:off x="4155555" y="2351344"/>
            <a:ext cx="286157" cy="28615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5" name="Oval 24">
            <a:extLst>
              <a:ext uri="{FF2B5EF4-FFF2-40B4-BE49-F238E27FC236}">
                <a16:creationId xmlns:a16="http://schemas.microsoft.com/office/drawing/2014/main" id="{DA4F6F80-E1F1-D732-9DCF-E2F0CE0BAD7A}"/>
              </a:ext>
            </a:extLst>
          </p:cNvPr>
          <p:cNvSpPr/>
          <p:nvPr/>
        </p:nvSpPr>
        <p:spPr>
          <a:xfrm>
            <a:off x="4494222" y="2351344"/>
            <a:ext cx="286157" cy="28615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6" name="Oval 25">
            <a:extLst>
              <a:ext uri="{FF2B5EF4-FFF2-40B4-BE49-F238E27FC236}">
                <a16:creationId xmlns:a16="http://schemas.microsoft.com/office/drawing/2014/main" id="{3C1D844C-ED82-5E77-31B3-8F494F238282}"/>
              </a:ext>
            </a:extLst>
          </p:cNvPr>
          <p:cNvSpPr/>
          <p:nvPr/>
        </p:nvSpPr>
        <p:spPr>
          <a:xfrm>
            <a:off x="3376621" y="2114278"/>
            <a:ext cx="286157" cy="28615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8" name="Oval 27">
            <a:extLst>
              <a:ext uri="{FF2B5EF4-FFF2-40B4-BE49-F238E27FC236}">
                <a16:creationId xmlns:a16="http://schemas.microsoft.com/office/drawing/2014/main" id="{B949176D-5A5F-120F-9CFB-16BC48948DD8}"/>
              </a:ext>
            </a:extLst>
          </p:cNvPr>
          <p:cNvSpPr/>
          <p:nvPr/>
        </p:nvSpPr>
        <p:spPr>
          <a:xfrm>
            <a:off x="3229866" y="2385211"/>
            <a:ext cx="286157" cy="28615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9" name="Oval 28">
            <a:extLst>
              <a:ext uri="{FF2B5EF4-FFF2-40B4-BE49-F238E27FC236}">
                <a16:creationId xmlns:a16="http://schemas.microsoft.com/office/drawing/2014/main" id="{6FE8066A-D8A1-CD55-8701-ED4D2674C9D9}"/>
              </a:ext>
            </a:extLst>
          </p:cNvPr>
          <p:cNvSpPr/>
          <p:nvPr/>
        </p:nvSpPr>
        <p:spPr>
          <a:xfrm>
            <a:off x="3636266" y="2599700"/>
            <a:ext cx="286157" cy="28615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30" name="Oval 29">
            <a:extLst>
              <a:ext uri="{FF2B5EF4-FFF2-40B4-BE49-F238E27FC236}">
                <a16:creationId xmlns:a16="http://schemas.microsoft.com/office/drawing/2014/main" id="{D784CB53-D0C3-C282-7D5B-F89A5063C28F}"/>
              </a:ext>
            </a:extLst>
          </p:cNvPr>
          <p:cNvSpPr/>
          <p:nvPr/>
        </p:nvSpPr>
        <p:spPr>
          <a:xfrm>
            <a:off x="4008799" y="2633566"/>
            <a:ext cx="286157" cy="28615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31" name="Oval 30">
            <a:extLst>
              <a:ext uri="{FF2B5EF4-FFF2-40B4-BE49-F238E27FC236}">
                <a16:creationId xmlns:a16="http://schemas.microsoft.com/office/drawing/2014/main" id="{C0248713-8993-22C3-75FB-480DA02E41D1}"/>
              </a:ext>
            </a:extLst>
          </p:cNvPr>
          <p:cNvSpPr/>
          <p:nvPr/>
        </p:nvSpPr>
        <p:spPr>
          <a:xfrm>
            <a:off x="4358755" y="2644855"/>
            <a:ext cx="286157" cy="28615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32" name="Oval 31">
            <a:extLst>
              <a:ext uri="{FF2B5EF4-FFF2-40B4-BE49-F238E27FC236}">
                <a16:creationId xmlns:a16="http://schemas.microsoft.com/office/drawing/2014/main" id="{A43F520C-4B1B-ADC4-DD4D-3A7C2D2F79FB}"/>
              </a:ext>
            </a:extLst>
          </p:cNvPr>
          <p:cNvSpPr/>
          <p:nvPr/>
        </p:nvSpPr>
        <p:spPr>
          <a:xfrm>
            <a:off x="3591110" y="2960944"/>
            <a:ext cx="286157" cy="28615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33" name="Oval 32">
            <a:extLst>
              <a:ext uri="{FF2B5EF4-FFF2-40B4-BE49-F238E27FC236}">
                <a16:creationId xmlns:a16="http://schemas.microsoft.com/office/drawing/2014/main" id="{6005581F-AFB2-3456-265D-73703AD0DDD6}"/>
              </a:ext>
            </a:extLst>
          </p:cNvPr>
          <p:cNvSpPr/>
          <p:nvPr/>
        </p:nvSpPr>
        <p:spPr>
          <a:xfrm>
            <a:off x="3941066" y="2949655"/>
            <a:ext cx="286157" cy="28615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34" name="Oval 33">
            <a:extLst>
              <a:ext uri="{FF2B5EF4-FFF2-40B4-BE49-F238E27FC236}">
                <a16:creationId xmlns:a16="http://schemas.microsoft.com/office/drawing/2014/main" id="{12BC363E-3E66-C588-ED86-ED7A236BC79E}"/>
              </a:ext>
            </a:extLst>
          </p:cNvPr>
          <p:cNvSpPr/>
          <p:nvPr/>
        </p:nvSpPr>
        <p:spPr>
          <a:xfrm>
            <a:off x="4291021" y="2972233"/>
            <a:ext cx="286157" cy="286157"/>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35" name="TextBox 34">
            <a:extLst>
              <a:ext uri="{FF2B5EF4-FFF2-40B4-BE49-F238E27FC236}">
                <a16:creationId xmlns:a16="http://schemas.microsoft.com/office/drawing/2014/main" id="{51C0CF90-ECA5-762F-EF94-859A871431D5}"/>
              </a:ext>
            </a:extLst>
          </p:cNvPr>
          <p:cNvSpPr txBox="1"/>
          <p:nvPr/>
        </p:nvSpPr>
        <p:spPr>
          <a:xfrm>
            <a:off x="4207066" y="5395284"/>
            <a:ext cx="4581703" cy="1200329"/>
          </a:xfrm>
          <a:prstGeom prst="rect">
            <a:avLst/>
          </a:prstGeom>
          <a:noFill/>
        </p:spPr>
        <p:txBody>
          <a:bodyPr wrap="none" rtlCol="0">
            <a:spAutoFit/>
          </a:bodyPr>
          <a:lstStyle/>
          <a:p>
            <a:r>
              <a:rPr lang="en-TH" sz="2400" b="1" dirty="0">
                <a:solidFill>
                  <a:srgbClr val="29BE9E"/>
                </a:solidFill>
                <a:latin typeface="CMU SANS SERIF MEDIUM" panose="02000603000000000000" pitchFamily="2" charset="0"/>
                <a:ea typeface="CMU SANS SERIF MEDIUM" panose="02000603000000000000" pitchFamily="2" charset="0"/>
                <a:cs typeface="CMU SANS SERIF MEDIUM" panose="02000603000000000000" pitchFamily="2" charset="0"/>
              </a:rPr>
              <a:t>B needs to incentivize</a:t>
            </a:r>
            <a:br>
              <a:rPr lang="en-TH" sz="2400" b="1" dirty="0">
                <a:solidFill>
                  <a:srgbClr val="29BE9E"/>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TH" sz="2400" b="1" dirty="0">
                <a:solidFill>
                  <a:srgbClr val="29BE9E"/>
                </a:solidFill>
                <a:latin typeface="CMU SANS SERIF MEDIUM" panose="02000603000000000000" pitchFamily="2" charset="0"/>
                <a:ea typeface="CMU SANS SERIF MEDIUM" panose="02000603000000000000" pitchFamily="2" charset="0"/>
                <a:cs typeface="CMU SANS SERIF MEDIUM" panose="02000603000000000000" pitchFamily="2" charset="0"/>
              </a:rPr>
              <a:t>more drivers to start working here</a:t>
            </a:r>
          </a:p>
          <a:p>
            <a:r>
              <a:rPr lang="en-TH" sz="2400" b="1" dirty="0">
                <a:solidFill>
                  <a:srgbClr val="29BE9E"/>
                </a:solidFill>
                <a:latin typeface="CMU SANS SERIF MEDIUM" panose="02000603000000000000" pitchFamily="2" charset="0"/>
                <a:ea typeface="CMU SANS SERIF MEDIUM" panose="02000603000000000000" pitchFamily="2" charset="0"/>
                <a:cs typeface="CMU SANS SERIF MEDIUM" panose="02000603000000000000" pitchFamily="2" charset="0"/>
              </a:rPr>
              <a:t>(proxy for supply shortage)</a:t>
            </a:r>
          </a:p>
        </p:txBody>
      </p:sp>
      <p:cxnSp>
        <p:nvCxnSpPr>
          <p:cNvPr id="37" name="Straight Connector 36">
            <a:extLst>
              <a:ext uri="{FF2B5EF4-FFF2-40B4-BE49-F238E27FC236}">
                <a16:creationId xmlns:a16="http://schemas.microsoft.com/office/drawing/2014/main" id="{4AD70FF0-C42E-4A48-37C8-BD1779E932BA}"/>
              </a:ext>
            </a:extLst>
          </p:cNvPr>
          <p:cNvCxnSpPr>
            <a:cxnSpLocks/>
          </p:cNvCxnSpPr>
          <p:nvPr/>
        </p:nvCxnSpPr>
        <p:spPr>
          <a:xfrm>
            <a:off x="2403449" y="4873657"/>
            <a:ext cx="1797393" cy="980491"/>
          </a:xfrm>
          <a:prstGeom prst="line">
            <a:avLst/>
          </a:prstGeom>
          <a:ln w="38100">
            <a:solidFill>
              <a:srgbClr val="29BE9E"/>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4526520-4175-AB88-CF90-C6E0E5795013}"/>
              </a:ext>
            </a:extLst>
          </p:cNvPr>
          <p:cNvSpPr txBox="1"/>
          <p:nvPr/>
        </p:nvSpPr>
        <p:spPr>
          <a:xfrm>
            <a:off x="3044188" y="6303397"/>
            <a:ext cx="885179" cy="461665"/>
          </a:xfrm>
          <a:prstGeom prst="rect">
            <a:avLst/>
          </a:prstGeom>
          <a:noFill/>
        </p:spPr>
        <p:txBody>
          <a:bodyPr wrap="none" rtlCol="0">
            <a:spAutoFit/>
          </a:bodyPr>
          <a:lstStyle/>
          <a:p>
            <a:r>
              <a:rPr lang="en-TH" sz="2400" b="1" dirty="0">
                <a:solidFill>
                  <a:srgbClr val="29BE9E"/>
                </a:solidFill>
                <a:latin typeface="CMU SANS SERIF MEDIUM" panose="02000603000000000000" pitchFamily="2" charset="0"/>
                <a:ea typeface="CMU SANS SERIF MEDIUM" panose="02000603000000000000" pitchFamily="2" charset="0"/>
                <a:cs typeface="CMU SANS SERIF MEDIUM" panose="02000603000000000000" pitchFamily="2" charset="0"/>
              </a:rPr>
              <a:t>10am</a:t>
            </a:r>
          </a:p>
        </p:txBody>
      </p:sp>
    </p:spTree>
    <p:extLst>
      <p:ext uri="{BB962C8B-B14F-4D97-AF65-F5344CB8AC3E}">
        <p14:creationId xmlns:p14="http://schemas.microsoft.com/office/powerpoint/2010/main" val="478355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nimate output image]">
            <a:extLst>
              <a:ext uri="{FF2B5EF4-FFF2-40B4-BE49-F238E27FC236}">
                <a16:creationId xmlns:a16="http://schemas.microsoft.com/office/drawing/2014/main" id="{5031329B-55B0-AB4D-9AC2-5B2F3A6BF7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02" y="2407765"/>
            <a:ext cx="4485700" cy="406337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687D056-1415-6F46-B451-18F6816817C3}"/>
              </a:ext>
            </a:extLst>
          </p:cNvPr>
          <p:cNvSpPr/>
          <p:nvPr/>
        </p:nvSpPr>
        <p:spPr>
          <a:xfrm>
            <a:off x="621358" y="2348933"/>
            <a:ext cx="1507253" cy="241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7D9BBB-992A-CE4B-B4CF-2332CB0567E2}"/>
              </a:ext>
            </a:extLst>
          </p:cNvPr>
          <p:cNvSpPr/>
          <p:nvPr/>
        </p:nvSpPr>
        <p:spPr>
          <a:xfrm>
            <a:off x="153589" y="1728607"/>
            <a:ext cx="4707979" cy="59025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P(Supply shortage on competitor)</a:t>
            </a:r>
          </a:p>
        </p:txBody>
      </p:sp>
      <p:sp>
        <p:nvSpPr>
          <p:cNvPr id="14" name="Oval 13">
            <a:extLst>
              <a:ext uri="{FF2B5EF4-FFF2-40B4-BE49-F238E27FC236}">
                <a16:creationId xmlns:a16="http://schemas.microsoft.com/office/drawing/2014/main" id="{D69A8E40-3C6F-0647-A903-C854780C06F7}"/>
              </a:ext>
            </a:extLst>
          </p:cNvPr>
          <p:cNvSpPr/>
          <p:nvPr/>
        </p:nvSpPr>
        <p:spPr>
          <a:xfrm>
            <a:off x="4028304" y="2267123"/>
            <a:ext cx="405614" cy="40561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Tree>
    <p:extLst>
      <p:ext uri="{BB962C8B-B14F-4D97-AF65-F5344CB8AC3E}">
        <p14:creationId xmlns:p14="http://schemas.microsoft.com/office/powerpoint/2010/main" val="3048588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5" y="609978"/>
            <a:ext cx="7089519"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Temporal/Spatial Variations</a:t>
            </a:r>
            <a:endParaRPr lang="en-US" sz="2800" b="1" dirty="0">
              <a:solidFill>
                <a:srgbClr val="FFC000"/>
              </a:solidFill>
              <a:latin typeface="Helvetica" charset="0"/>
              <a:ea typeface="Helvetica" charset="0"/>
              <a:cs typeface="Helvetica" charset="0"/>
            </a:endParaRPr>
          </a:p>
        </p:txBody>
      </p:sp>
      <p:pic>
        <p:nvPicPr>
          <p:cNvPr id="1026" name="Picture 2" descr="[animate output image]">
            <a:extLst>
              <a:ext uri="{FF2B5EF4-FFF2-40B4-BE49-F238E27FC236}">
                <a16:creationId xmlns:a16="http://schemas.microsoft.com/office/drawing/2014/main" id="{D81F829E-488B-F644-B392-123A40BE0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5101" y="2407765"/>
            <a:ext cx="4485701" cy="40633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imate output image]">
            <a:extLst>
              <a:ext uri="{FF2B5EF4-FFF2-40B4-BE49-F238E27FC236}">
                <a16:creationId xmlns:a16="http://schemas.microsoft.com/office/drawing/2014/main" id="{5031329B-55B0-AB4D-9AC2-5B2F3A6BF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102" y="2407765"/>
            <a:ext cx="4485700" cy="406337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150A589-A1BF-1F4A-A414-23BC4D63740B}"/>
              </a:ext>
            </a:extLst>
          </p:cNvPr>
          <p:cNvSpPr/>
          <p:nvPr/>
        </p:nvSpPr>
        <p:spPr>
          <a:xfrm>
            <a:off x="5130643" y="1728607"/>
            <a:ext cx="3074622" cy="59025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P(Leaving focal firm)</a:t>
            </a:r>
          </a:p>
        </p:txBody>
      </p:sp>
      <p:sp>
        <p:nvSpPr>
          <p:cNvPr id="2" name="Rectangle 1">
            <a:extLst>
              <a:ext uri="{FF2B5EF4-FFF2-40B4-BE49-F238E27FC236}">
                <a16:creationId xmlns:a16="http://schemas.microsoft.com/office/drawing/2014/main" id="{EDF16079-33A2-E44A-814C-14041964FA09}"/>
              </a:ext>
            </a:extLst>
          </p:cNvPr>
          <p:cNvSpPr/>
          <p:nvPr/>
        </p:nvSpPr>
        <p:spPr>
          <a:xfrm>
            <a:off x="4778949" y="2348933"/>
            <a:ext cx="1366576" cy="241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687D056-1415-6F46-B451-18F6816817C3}"/>
              </a:ext>
            </a:extLst>
          </p:cNvPr>
          <p:cNvSpPr/>
          <p:nvPr/>
        </p:nvSpPr>
        <p:spPr>
          <a:xfrm>
            <a:off x="621358" y="2348933"/>
            <a:ext cx="1507253" cy="241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7D9BBB-992A-CE4B-B4CF-2332CB0567E2}"/>
              </a:ext>
            </a:extLst>
          </p:cNvPr>
          <p:cNvSpPr/>
          <p:nvPr/>
        </p:nvSpPr>
        <p:spPr>
          <a:xfrm>
            <a:off x="153589" y="1728607"/>
            <a:ext cx="4707979" cy="59025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P(Supply shortage on competitor)</a:t>
            </a:r>
          </a:p>
        </p:txBody>
      </p:sp>
      <p:sp>
        <p:nvSpPr>
          <p:cNvPr id="13" name="Oval 12">
            <a:extLst>
              <a:ext uri="{FF2B5EF4-FFF2-40B4-BE49-F238E27FC236}">
                <a16:creationId xmlns:a16="http://schemas.microsoft.com/office/drawing/2014/main" id="{EC4436A5-B854-6D48-A955-95A6BD8761B7}"/>
              </a:ext>
            </a:extLst>
          </p:cNvPr>
          <p:cNvSpPr/>
          <p:nvPr/>
        </p:nvSpPr>
        <p:spPr>
          <a:xfrm>
            <a:off x="8240325" y="2318860"/>
            <a:ext cx="405614" cy="4056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4" name="Oval 13">
            <a:extLst>
              <a:ext uri="{FF2B5EF4-FFF2-40B4-BE49-F238E27FC236}">
                <a16:creationId xmlns:a16="http://schemas.microsoft.com/office/drawing/2014/main" id="{D69A8E40-3C6F-0647-A903-C854780C06F7}"/>
              </a:ext>
            </a:extLst>
          </p:cNvPr>
          <p:cNvSpPr/>
          <p:nvPr/>
        </p:nvSpPr>
        <p:spPr>
          <a:xfrm>
            <a:off x="4028304" y="2267123"/>
            <a:ext cx="405614" cy="40561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Tree>
    <p:extLst>
      <p:ext uri="{BB962C8B-B14F-4D97-AF65-F5344CB8AC3E}">
        <p14:creationId xmlns:p14="http://schemas.microsoft.com/office/powerpoint/2010/main" val="141738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2400" y="-250370"/>
            <a:ext cx="9448800" cy="7206342"/>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4CB6F9D-6605-B94E-97E8-57EB7FB425CC}"/>
              </a:ext>
            </a:extLst>
          </p:cNvPr>
          <p:cNvSpPr/>
          <p:nvPr/>
        </p:nvSpPr>
        <p:spPr>
          <a:xfrm>
            <a:off x="748748" y="2814567"/>
            <a:ext cx="7646505" cy="707886"/>
          </a:xfrm>
          <a:prstGeom prst="rect">
            <a:avLst/>
          </a:prstGeom>
          <a:solidFill>
            <a:schemeClr val="tx1"/>
          </a:solidFill>
        </p:spPr>
        <p:txBody>
          <a:bodyPr wrap="square">
            <a:noAutofit/>
          </a:bodyPr>
          <a:lstStyle/>
          <a:p>
            <a:pPr algn="ctr"/>
            <a:r>
              <a:rPr lang="en-US" sz="4000" b="1" dirty="0">
                <a:solidFill>
                  <a:schemeClr val="bg1"/>
                </a:solidFill>
                <a:latin typeface="Helvetica" charset="0"/>
                <a:ea typeface="Helvetica" charset="0"/>
                <a:cs typeface="Helvetica" charset="0"/>
              </a:rPr>
              <a:t>Structural Model + Estimation</a:t>
            </a:r>
            <a:endParaRPr lang="en-US" sz="2800" b="1" dirty="0">
              <a:solidFill>
                <a:schemeClr val="bg1"/>
              </a:solidFill>
              <a:latin typeface="Helvetica" charset="0"/>
              <a:ea typeface="Helvetica" charset="0"/>
              <a:cs typeface="Helvetica" charset="0"/>
            </a:endParaRPr>
          </a:p>
        </p:txBody>
      </p:sp>
      <p:pic>
        <p:nvPicPr>
          <p:cNvPr id="40" name="Picture 39">
            <a:extLst>
              <a:ext uri="{FF2B5EF4-FFF2-40B4-BE49-F238E27FC236}">
                <a16:creationId xmlns:a16="http://schemas.microsoft.com/office/drawing/2014/main" id="{43CA9D1E-80BF-6E43-9CEA-E9680D45AFCE}"/>
              </a:ext>
            </a:extLst>
          </p:cNvPr>
          <p:cNvPicPr>
            <a:picLocks noChangeAspect="1"/>
          </p:cNvPicPr>
          <p:nvPr/>
        </p:nvPicPr>
        <p:blipFill rotWithShape="1">
          <a:blip r:embed="rId3"/>
          <a:srcRect l="10960" t="34975" r="71120" b="37273"/>
          <a:stretch/>
        </p:blipFill>
        <p:spPr>
          <a:xfrm>
            <a:off x="13529594" y="2751588"/>
            <a:ext cx="579106" cy="597886"/>
          </a:xfrm>
          <a:prstGeom prst="rect">
            <a:avLst/>
          </a:prstGeom>
        </p:spPr>
      </p:pic>
      <p:pic>
        <p:nvPicPr>
          <p:cNvPr id="42" name="Picture 41">
            <a:extLst>
              <a:ext uri="{FF2B5EF4-FFF2-40B4-BE49-F238E27FC236}">
                <a16:creationId xmlns:a16="http://schemas.microsoft.com/office/drawing/2014/main" id="{0A36A7B1-3117-404F-A8BA-53CAE2987BEE}"/>
              </a:ext>
            </a:extLst>
          </p:cNvPr>
          <p:cNvPicPr>
            <a:picLocks noChangeAspect="1"/>
          </p:cNvPicPr>
          <p:nvPr/>
        </p:nvPicPr>
        <p:blipFill>
          <a:blip r:embed="rId4"/>
          <a:stretch>
            <a:fillRect/>
          </a:stretch>
        </p:blipFill>
        <p:spPr>
          <a:xfrm>
            <a:off x="13257495" y="3299283"/>
            <a:ext cx="1123304" cy="739965"/>
          </a:xfrm>
          <a:prstGeom prst="rect">
            <a:avLst/>
          </a:prstGeom>
        </p:spPr>
      </p:pic>
      <p:sp>
        <p:nvSpPr>
          <p:cNvPr id="8" name="Rectangle 7">
            <a:extLst>
              <a:ext uri="{FF2B5EF4-FFF2-40B4-BE49-F238E27FC236}">
                <a16:creationId xmlns:a16="http://schemas.microsoft.com/office/drawing/2014/main" id="{88237160-A4AC-A345-9185-10337D258FAF}"/>
              </a:ext>
            </a:extLst>
          </p:cNvPr>
          <p:cNvSpPr/>
          <p:nvPr/>
        </p:nvSpPr>
        <p:spPr>
          <a:xfrm>
            <a:off x="1699534" y="3510603"/>
            <a:ext cx="5744932" cy="707886"/>
          </a:xfrm>
          <a:prstGeom prst="rect">
            <a:avLst/>
          </a:prstGeom>
          <a:solidFill>
            <a:schemeClr val="tx1"/>
          </a:solidFill>
        </p:spPr>
        <p:txBody>
          <a:bodyPr wrap="square">
            <a:noAutofit/>
          </a:bodyPr>
          <a:lstStyle/>
          <a:p>
            <a:pPr algn="ctr"/>
            <a:r>
              <a:rPr lang="en-US" sz="4000" b="1" dirty="0">
                <a:solidFill>
                  <a:schemeClr val="bg1"/>
                </a:solidFill>
                <a:latin typeface="Helvetica" charset="0"/>
                <a:ea typeface="Helvetica" charset="0"/>
                <a:cs typeface="Helvetica" charset="0"/>
              </a:rPr>
              <a:t>of Dynamic Decisions</a:t>
            </a:r>
            <a:endParaRPr lang="en-US" sz="2800" b="1"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2484399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AA04E-507D-81D1-3888-C4B1768F23FE}"/>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8F4849E1-2D91-C1F5-C375-0EBF894A15A8}"/>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74A172E0-4003-B7F7-51E7-8D7E27D05A5B}"/>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10E812E3-5610-C714-B954-8074103FCD87}"/>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26D2D230-8F4D-2727-365D-34AE34191160}"/>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20E6C17-C13A-A27D-40C5-6D245F2C625B}"/>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7" name="Rectangle 26">
            <a:extLst>
              <a:ext uri="{FF2B5EF4-FFF2-40B4-BE49-F238E27FC236}">
                <a16:creationId xmlns:a16="http://schemas.microsoft.com/office/drawing/2014/main" id="{A5373FB3-491B-3750-076C-6F939519EC76}"/>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C56D6300-FA02-86DF-3E73-A554F71DD297}"/>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CEF541BF-F23C-E8D5-636D-6B3C5F46D906}"/>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D8040BC7-8543-A265-8CD4-95DD6FB31FDB}"/>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8DDD5BE9-B799-1D83-359B-13A42514029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905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22559-EC52-E8DB-9C67-0F3B77EAE93C}"/>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3076E552-F840-5E7D-0525-7D81241ECD81}"/>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94D13DCB-1DCF-DB27-F2BE-F69E405B2880}"/>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2BA49A29-7B38-99D2-3640-49765FE5A4F4}"/>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267B2B42-4E34-ADB2-F5DF-2CD62F897595}"/>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2BB728C-B174-E866-9FFE-3716F0975D76}"/>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68A4DE62-2EF1-5821-1519-CCF0EEACD3DD}"/>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5" name="Rectangle 24">
            <a:extLst>
              <a:ext uri="{FF2B5EF4-FFF2-40B4-BE49-F238E27FC236}">
                <a16:creationId xmlns:a16="http://schemas.microsoft.com/office/drawing/2014/main" id="{AF7F263F-E0DB-286D-CF74-9B140B07226E}"/>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2A116818-85D1-F322-1ACE-F2A2B89685F0}"/>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a16="http://schemas.microsoft.com/office/drawing/2014/main" id="{39E6E129-F662-87DC-0732-C7AE44C9B981}"/>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FA6E59FC-C008-0DB6-5024-EC456430ACB5}"/>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054400A7-446D-2C14-AC74-E3F19DA3206C}"/>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0E91433E-8E00-8330-C0E2-3D7E93BBE953}"/>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6895B12A-E85A-A2C4-98C1-9EB54C280B57}"/>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D11A652C-99C2-B741-3ECC-B1DFAD840F3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871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62637-CAC3-C82C-EEE6-961DFA4780F4}"/>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AFCDC5E4-35C5-B8FE-ED52-63ED1608FE36}"/>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CCE19F30-45B8-48BD-74EF-9FCBB590A9F3}"/>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D0B52EAB-EC24-1DF0-9DAB-C51E5F79741E}"/>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091B0A95-6661-E013-2596-9E5DEA1BBFAF}"/>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340FF6C-0155-4976-2BDB-6D4F9F2DF1A9}"/>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F48580D0-01A2-EAE8-49E5-BFD2743B483F}"/>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3" name="Rectangle 22">
            <a:extLst>
              <a:ext uri="{FF2B5EF4-FFF2-40B4-BE49-F238E27FC236}">
                <a16:creationId xmlns:a16="http://schemas.microsoft.com/office/drawing/2014/main" id="{17B4AA79-26CC-E81D-F26E-A66A85BCF3E9}"/>
              </a:ext>
            </a:extLst>
          </p:cNvPr>
          <p:cNvSpPr/>
          <p:nvPr/>
        </p:nvSpPr>
        <p:spPr>
          <a:xfrm>
            <a:off x="2355456" y="431652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Quit</a:t>
            </a:r>
          </a:p>
        </p:txBody>
      </p:sp>
      <p:sp>
        <p:nvSpPr>
          <p:cNvPr id="25" name="Rectangle 24">
            <a:extLst>
              <a:ext uri="{FF2B5EF4-FFF2-40B4-BE49-F238E27FC236}">
                <a16:creationId xmlns:a16="http://schemas.microsoft.com/office/drawing/2014/main" id="{3F51AE5D-8C04-2F37-EE84-1F42EEB723C0}"/>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4E18F407-0DF9-0D48-DD85-8C40971A031C}"/>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F49B6AB-CC25-CAB0-3F63-3885610A1D2E}"/>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3CD92-3252-BECA-2923-F3F07CC51FCC}"/>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BD3BC38-9DC1-4DA1-3067-44F710D07F86}"/>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C6DF2022-FE73-C4CE-DC76-84691A814DB2}"/>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0DA5D0BA-652E-05E3-2800-DB078CDDF6B1}"/>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F5E9CB94-7D3B-94F0-775D-338122BFF694}"/>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D2579AD0-4885-C6AE-2716-D9A7DB1F02A5}"/>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28D902DF-7F5C-9775-E362-95899AC3FCB7}"/>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795F488D-F768-B013-E5FD-31BD49DF8F4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401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E2595-406D-D6FA-0C97-07E33997AF0D}"/>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2B38E03B-C2B6-5F54-42A1-124174A077AC}"/>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2012C969-FD9D-0D2F-AA05-B7B490736613}"/>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29A8097A-A093-72BD-7928-A3D9E7590262}"/>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F4EE9BE7-9748-3C1F-EEFA-7B0C26420C1B}"/>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3E0FAC5-BB47-0E93-DED6-7CB3651F932C}"/>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D3643445-184C-148F-24D5-9E6E32E785D7}"/>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1" name="Rectangle 20">
            <a:extLst>
              <a:ext uri="{FF2B5EF4-FFF2-40B4-BE49-F238E27FC236}">
                <a16:creationId xmlns:a16="http://schemas.microsoft.com/office/drawing/2014/main" id="{21A90D8E-A5F3-C3BE-CFAB-092804ADE4C4}"/>
              </a:ext>
            </a:extLst>
          </p:cNvPr>
          <p:cNvSpPr/>
          <p:nvPr/>
        </p:nvSpPr>
        <p:spPr>
          <a:xfrm>
            <a:off x="2355456" y="372216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Switch to B</a:t>
            </a:r>
          </a:p>
        </p:txBody>
      </p:sp>
      <p:sp>
        <p:nvSpPr>
          <p:cNvPr id="23" name="Rectangle 22">
            <a:extLst>
              <a:ext uri="{FF2B5EF4-FFF2-40B4-BE49-F238E27FC236}">
                <a16:creationId xmlns:a16="http://schemas.microsoft.com/office/drawing/2014/main" id="{9AF77334-6FE5-4257-33F9-89E71EC7FCAD}"/>
              </a:ext>
            </a:extLst>
          </p:cNvPr>
          <p:cNvSpPr/>
          <p:nvPr/>
        </p:nvSpPr>
        <p:spPr>
          <a:xfrm>
            <a:off x="2355456" y="431652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Quit</a:t>
            </a:r>
          </a:p>
        </p:txBody>
      </p:sp>
      <p:cxnSp>
        <p:nvCxnSpPr>
          <p:cNvPr id="24" name="Straight Arrow Connector 23">
            <a:extLst>
              <a:ext uri="{FF2B5EF4-FFF2-40B4-BE49-F238E27FC236}">
                <a16:creationId xmlns:a16="http://schemas.microsoft.com/office/drawing/2014/main" id="{EC27B55C-94FC-763F-5947-EBC5A7FF5DF8}"/>
              </a:ext>
            </a:extLst>
          </p:cNvPr>
          <p:cNvCxnSpPr>
            <a:cxnSpLocks/>
          </p:cNvCxnSpPr>
          <p:nvPr/>
        </p:nvCxnSpPr>
        <p:spPr>
          <a:xfrm>
            <a:off x="1628988" y="3957404"/>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2413C67-8013-A9C6-2366-86739588A05C}"/>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E9624549-3285-F01A-14F9-0F668059D959}"/>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24BEBA-DE55-8DE1-B852-9C09E5663EAF}"/>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DCAF27D-063E-B216-8D6A-F9A5E8525362}"/>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EC8AD34-8E5B-08A8-B6BB-1163B7054561}"/>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B8892EC3-DDEC-5141-D9F6-39909EB7227C}"/>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243E6444-7E0D-5C34-1589-C6CFDFAB6AB4}"/>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C567C897-D047-93E2-75FC-B5CCD34DE4F9}"/>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441D22EE-86A8-7047-BF1D-CC4D0E240CBB}"/>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B92D00C8-DD68-19B0-D22D-6857EA6567A2}"/>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0F9AA79-10E1-42C8-AEB1-DAABC6DE594A}"/>
              </a:ext>
            </a:extLst>
          </p:cNvPr>
          <p:cNvCxnSpPr>
            <a:cxnSpLocks/>
          </p:cNvCxnSpPr>
          <p:nvPr/>
        </p:nvCxnSpPr>
        <p:spPr>
          <a:xfrm>
            <a:off x="4381332" y="3993980"/>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300ED6CB-5E86-41D8-5B3E-0CDDC62C5A17}"/>
              </a:ext>
            </a:extLst>
          </p:cNvPr>
          <p:cNvSpPr/>
          <p:nvPr/>
        </p:nvSpPr>
        <p:spPr>
          <a:xfrm>
            <a:off x="4879342" y="1855694"/>
            <a:ext cx="4980960" cy="4213185"/>
          </a:xfrm>
          <a:prstGeom prst="ellipse">
            <a:avLst/>
          </a:prstGeom>
          <a:solidFill>
            <a:srgbClr val="FFFC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a:extLst>
              <a:ext uri="{FF2B5EF4-FFF2-40B4-BE49-F238E27FC236}">
                <a16:creationId xmlns:a16="http://schemas.microsoft.com/office/drawing/2014/main" id="{DC46857C-538B-4234-811D-B426B2CDDE89}"/>
              </a:ext>
            </a:extLst>
          </p:cNvPr>
          <p:cNvSpPr/>
          <p:nvPr/>
        </p:nvSpPr>
        <p:spPr>
          <a:xfrm>
            <a:off x="519071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sp>
        <p:nvSpPr>
          <p:cNvPr id="47" name="Rectangle 46">
            <a:extLst>
              <a:ext uri="{FF2B5EF4-FFF2-40B4-BE49-F238E27FC236}">
                <a16:creationId xmlns:a16="http://schemas.microsoft.com/office/drawing/2014/main" id="{EBE82E2C-F037-D658-31E9-8DE81249FC6E}"/>
              </a:ext>
            </a:extLst>
          </p:cNvPr>
          <p:cNvSpPr/>
          <p:nvPr/>
        </p:nvSpPr>
        <p:spPr>
          <a:xfrm>
            <a:off x="5738897" y="2047862"/>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48" name="Rectangle 47">
            <a:extLst>
              <a:ext uri="{FF2B5EF4-FFF2-40B4-BE49-F238E27FC236}">
                <a16:creationId xmlns:a16="http://schemas.microsoft.com/office/drawing/2014/main" id="{19885508-AC6F-61B5-9605-FE94DBE7E590}"/>
              </a:ext>
            </a:extLst>
          </p:cNvPr>
          <p:cNvSpPr/>
          <p:nvPr/>
        </p:nvSpPr>
        <p:spPr>
          <a:xfrm>
            <a:off x="5687464"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49" name="Straight Arrow Connector 48">
            <a:extLst>
              <a:ext uri="{FF2B5EF4-FFF2-40B4-BE49-F238E27FC236}">
                <a16:creationId xmlns:a16="http://schemas.microsoft.com/office/drawing/2014/main" id="{1CF79646-84EF-3434-6D48-5DA79355E9EA}"/>
              </a:ext>
            </a:extLst>
          </p:cNvPr>
          <p:cNvCxnSpPr>
            <a:cxnSpLocks/>
            <a:stCxn id="48" idx="0"/>
          </p:cNvCxnSpPr>
          <p:nvPr/>
        </p:nvCxnSpPr>
        <p:spPr>
          <a:xfrm flipV="1">
            <a:off x="6027028"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C0406B90-F428-4B73-6487-E5608B016913}"/>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9066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F582D-24E3-1EA8-E5C0-74D38863C936}"/>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17FEB97C-EA4D-8B66-A59C-F110AB7093F6}"/>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F89F849E-83DA-A34E-A7FA-4AD8421A7971}"/>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88D9B896-0BF4-64E0-B1CB-723E470DD4DC}"/>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459531B8-97D4-AD2F-F710-F683E88A48E7}"/>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7D9201F-AFEC-1D77-D9E7-B00CF4C06D1A}"/>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241C21B9-B04C-87A0-7CD8-A479DCC79D0E}"/>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1" name="Rectangle 20">
            <a:extLst>
              <a:ext uri="{FF2B5EF4-FFF2-40B4-BE49-F238E27FC236}">
                <a16:creationId xmlns:a16="http://schemas.microsoft.com/office/drawing/2014/main" id="{35E99874-5ECD-3E9C-48A3-EC0EC9321352}"/>
              </a:ext>
            </a:extLst>
          </p:cNvPr>
          <p:cNvSpPr/>
          <p:nvPr/>
        </p:nvSpPr>
        <p:spPr>
          <a:xfrm>
            <a:off x="2355456" y="372216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Switch to B</a:t>
            </a:r>
          </a:p>
        </p:txBody>
      </p:sp>
      <p:sp>
        <p:nvSpPr>
          <p:cNvPr id="23" name="Rectangle 22">
            <a:extLst>
              <a:ext uri="{FF2B5EF4-FFF2-40B4-BE49-F238E27FC236}">
                <a16:creationId xmlns:a16="http://schemas.microsoft.com/office/drawing/2014/main" id="{B6B82206-66DF-A78F-04C8-8D48C8E131B4}"/>
              </a:ext>
            </a:extLst>
          </p:cNvPr>
          <p:cNvSpPr/>
          <p:nvPr/>
        </p:nvSpPr>
        <p:spPr>
          <a:xfrm>
            <a:off x="2355456" y="431652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Quit</a:t>
            </a:r>
          </a:p>
        </p:txBody>
      </p:sp>
      <p:cxnSp>
        <p:nvCxnSpPr>
          <p:cNvPr id="24" name="Straight Arrow Connector 23">
            <a:extLst>
              <a:ext uri="{FF2B5EF4-FFF2-40B4-BE49-F238E27FC236}">
                <a16:creationId xmlns:a16="http://schemas.microsoft.com/office/drawing/2014/main" id="{71995A28-7076-FF79-1679-30F056B3D979}"/>
              </a:ext>
            </a:extLst>
          </p:cNvPr>
          <p:cNvCxnSpPr>
            <a:cxnSpLocks/>
          </p:cNvCxnSpPr>
          <p:nvPr/>
        </p:nvCxnSpPr>
        <p:spPr>
          <a:xfrm>
            <a:off x="1628988" y="3957404"/>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D2F7BA8-D142-253D-CC78-6140C519B104}"/>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45011462-2C2A-40F2-EC60-1B822DB4E46D}"/>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6E78B2F-F5C6-41E6-9C23-548290582D8B}"/>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9F919F0-EC0A-F434-1327-267EFE905646}"/>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25653A3-4755-AACB-FB99-2EAF0B24CFD0}"/>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1767C940-6B3F-CDE5-C1F7-EBA295D8E0F0}"/>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FEC5451B-72D7-46FE-8F4F-BBC42F1B5F89}"/>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9BC8C465-DD72-2781-6D01-F1446D0A1938}"/>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520D5306-9D30-03C9-A357-7B0B10AA79EB}"/>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5527FD11-DE19-2F4F-834F-2E53B4AF5249}"/>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DF7CDAB-C315-983C-2AFB-2594084C5697}"/>
              </a:ext>
            </a:extLst>
          </p:cNvPr>
          <p:cNvCxnSpPr>
            <a:cxnSpLocks/>
          </p:cNvCxnSpPr>
          <p:nvPr/>
        </p:nvCxnSpPr>
        <p:spPr>
          <a:xfrm>
            <a:off x="4381332" y="3993980"/>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AF57CF9A-9533-765F-6238-3FCA1D93F9A9}"/>
              </a:ext>
            </a:extLst>
          </p:cNvPr>
          <p:cNvSpPr/>
          <p:nvPr/>
        </p:nvSpPr>
        <p:spPr>
          <a:xfrm>
            <a:off x="4879342" y="1855694"/>
            <a:ext cx="4980960" cy="4213185"/>
          </a:xfrm>
          <a:prstGeom prst="ellipse">
            <a:avLst/>
          </a:prstGeom>
          <a:solidFill>
            <a:srgbClr val="FFFC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020080E9-DFE1-A404-3D7A-3CACC85D05D1}"/>
              </a:ext>
            </a:extLst>
          </p:cNvPr>
          <p:cNvSpPr/>
          <p:nvPr/>
        </p:nvSpPr>
        <p:spPr>
          <a:xfrm>
            <a:off x="6778741"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B</a:t>
            </a:r>
          </a:p>
        </p:txBody>
      </p:sp>
      <p:sp>
        <p:nvSpPr>
          <p:cNvPr id="34" name="Rectangle 33">
            <a:extLst>
              <a:ext uri="{FF2B5EF4-FFF2-40B4-BE49-F238E27FC236}">
                <a16:creationId xmlns:a16="http://schemas.microsoft.com/office/drawing/2014/main" id="{D17ABA2C-C154-49E7-8A90-1E24AA44C4D1}"/>
              </a:ext>
            </a:extLst>
          </p:cNvPr>
          <p:cNvSpPr/>
          <p:nvPr/>
        </p:nvSpPr>
        <p:spPr>
          <a:xfrm>
            <a:off x="6778741" y="431652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Quit</a:t>
            </a:r>
          </a:p>
        </p:txBody>
      </p:sp>
      <p:cxnSp>
        <p:nvCxnSpPr>
          <p:cNvPr id="38" name="Straight Arrow Connector 37">
            <a:extLst>
              <a:ext uri="{FF2B5EF4-FFF2-40B4-BE49-F238E27FC236}">
                <a16:creationId xmlns:a16="http://schemas.microsoft.com/office/drawing/2014/main" id="{3DA38A77-7567-75DD-29CA-FB4E4248C8E6}"/>
              </a:ext>
            </a:extLst>
          </p:cNvPr>
          <p:cNvCxnSpPr>
            <a:cxnSpLocks/>
          </p:cNvCxnSpPr>
          <p:nvPr/>
        </p:nvCxnSpPr>
        <p:spPr>
          <a:xfrm flipV="1">
            <a:off x="5988265"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1CF9612-FA58-217B-3525-6023B669D9B4}"/>
              </a:ext>
            </a:extLst>
          </p:cNvPr>
          <p:cNvCxnSpPr>
            <a:cxnSpLocks/>
          </p:cNvCxnSpPr>
          <p:nvPr/>
        </p:nvCxnSpPr>
        <p:spPr>
          <a:xfrm>
            <a:off x="5988265"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F8689414-83C6-AAF5-52D1-91DAA15F032B}"/>
              </a:ext>
            </a:extLst>
          </p:cNvPr>
          <p:cNvSpPr/>
          <p:nvPr/>
        </p:nvSpPr>
        <p:spPr>
          <a:xfrm rot="17425365">
            <a:off x="5772037"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59EF356E-FB98-4A02-F6C5-DF9EB6B3BA8C}"/>
              </a:ext>
            </a:extLst>
          </p:cNvPr>
          <p:cNvSpPr/>
          <p:nvPr/>
        </p:nvSpPr>
        <p:spPr>
          <a:xfrm>
            <a:off x="519071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4" name="Straight Arrow Connector 43">
            <a:extLst>
              <a:ext uri="{FF2B5EF4-FFF2-40B4-BE49-F238E27FC236}">
                <a16:creationId xmlns:a16="http://schemas.microsoft.com/office/drawing/2014/main" id="{3FE25E84-6790-158C-1F3C-D4F7AC8967F5}"/>
              </a:ext>
            </a:extLst>
          </p:cNvPr>
          <p:cNvCxnSpPr>
            <a:cxnSpLocks/>
          </p:cNvCxnSpPr>
          <p:nvPr/>
        </p:nvCxnSpPr>
        <p:spPr>
          <a:xfrm flipH="1">
            <a:off x="5327436" y="4841367"/>
            <a:ext cx="2152854" cy="8164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1D9D0BC-2319-5AFA-FA81-F1750D54C78A}"/>
              </a:ext>
            </a:extLst>
          </p:cNvPr>
          <p:cNvSpPr/>
          <p:nvPr/>
        </p:nvSpPr>
        <p:spPr>
          <a:xfrm>
            <a:off x="5631967" y="3312647"/>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sp>
        <p:nvSpPr>
          <p:cNvPr id="47" name="Rectangle 46">
            <a:extLst>
              <a:ext uri="{FF2B5EF4-FFF2-40B4-BE49-F238E27FC236}">
                <a16:creationId xmlns:a16="http://schemas.microsoft.com/office/drawing/2014/main" id="{C178027B-2CFC-6611-CE2C-16303EBB629C}"/>
              </a:ext>
            </a:extLst>
          </p:cNvPr>
          <p:cNvSpPr/>
          <p:nvPr/>
        </p:nvSpPr>
        <p:spPr>
          <a:xfrm>
            <a:off x="5738897" y="2047862"/>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48" name="Rectangle 47">
            <a:extLst>
              <a:ext uri="{FF2B5EF4-FFF2-40B4-BE49-F238E27FC236}">
                <a16:creationId xmlns:a16="http://schemas.microsoft.com/office/drawing/2014/main" id="{FC623E28-3994-458B-5EF9-5483BFE563F9}"/>
              </a:ext>
            </a:extLst>
          </p:cNvPr>
          <p:cNvSpPr/>
          <p:nvPr/>
        </p:nvSpPr>
        <p:spPr>
          <a:xfrm>
            <a:off x="5687464"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49" name="Straight Arrow Connector 48">
            <a:extLst>
              <a:ext uri="{FF2B5EF4-FFF2-40B4-BE49-F238E27FC236}">
                <a16:creationId xmlns:a16="http://schemas.microsoft.com/office/drawing/2014/main" id="{5388D44B-32E1-DE42-8C26-77A16868A868}"/>
              </a:ext>
            </a:extLst>
          </p:cNvPr>
          <p:cNvCxnSpPr>
            <a:cxnSpLocks/>
            <a:stCxn id="48" idx="0"/>
          </p:cNvCxnSpPr>
          <p:nvPr/>
        </p:nvCxnSpPr>
        <p:spPr>
          <a:xfrm flipV="1">
            <a:off x="6027028"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AF0DE17C-8727-284A-4FC6-F97C4B881A1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2555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E6A44AB-61F5-BD40-AA1C-652A428170BE}"/>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4E0E72E3-808D-C64D-9424-C85389877F0B}"/>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905DD46B-C9B7-D844-BBC8-540010509A16}"/>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C93525A4-5E8C-4447-B974-FD74630B95A6}"/>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9F39A06-DD1A-1F46-A8CF-B64EEE01CD24}"/>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DC698F56-0BF9-824A-AD5A-2E94EE5A3BE3}"/>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1" name="Rectangle 20">
            <a:extLst>
              <a:ext uri="{FF2B5EF4-FFF2-40B4-BE49-F238E27FC236}">
                <a16:creationId xmlns:a16="http://schemas.microsoft.com/office/drawing/2014/main" id="{5C7EA68C-2E4A-CC4F-9728-EE440B5C86B1}"/>
              </a:ext>
            </a:extLst>
          </p:cNvPr>
          <p:cNvSpPr/>
          <p:nvPr/>
        </p:nvSpPr>
        <p:spPr>
          <a:xfrm>
            <a:off x="2355456" y="372216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Switch to B</a:t>
            </a:r>
          </a:p>
        </p:txBody>
      </p:sp>
      <p:sp>
        <p:nvSpPr>
          <p:cNvPr id="23" name="Rectangle 22">
            <a:extLst>
              <a:ext uri="{FF2B5EF4-FFF2-40B4-BE49-F238E27FC236}">
                <a16:creationId xmlns:a16="http://schemas.microsoft.com/office/drawing/2014/main" id="{59ADBC47-9C77-ED45-ACA3-55A38398266A}"/>
              </a:ext>
            </a:extLst>
          </p:cNvPr>
          <p:cNvSpPr/>
          <p:nvPr/>
        </p:nvSpPr>
        <p:spPr>
          <a:xfrm>
            <a:off x="2355456" y="431652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Quit</a:t>
            </a:r>
          </a:p>
        </p:txBody>
      </p:sp>
      <p:cxnSp>
        <p:nvCxnSpPr>
          <p:cNvPr id="24" name="Straight Arrow Connector 23">
            <a:extLst>
              <a:ext uri="{FF2B5EF4-FFF2-40B4-BE49-F238E27FC236}">
                <a16:creationId xmlns:a16="http://schemas.microsoft.com/office/drawing/2014/main" id="{CD4612DF-0FDB-7F4F-AA06-4C79525082AD}"/>
              </a:ext>
            </a:extLst>
          </p:cNvPr>
          <p:cNvCxnSpPr>
            <a:cxnSpLocks/>
          </p:cNvCxnSpPr>
          <p:nvPr/>
        </p:nvCxnSpPr>
        <p:spPr>
          <a:xfrm>
            <a:off x="1628988" y="3957404"/>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1C99724-DCDA-624A-A81D-F36D664D7423}"/>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A6A97027-68AA-5649-84DF-9DB6D27B8137}"/>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CA28FE9-B7BA-D041-AFEF-760FEACEA967}"/>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80E2AC6-F370-8D4F-A915-64B427AC8AA6}"/>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FD417AB-8533-F843-9EBB-F58681859741}"/>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B052E493-68CB-454D-85FA-984AC7559CDB}"/>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200289E9-42E1-004B-B2EE-463FD0FBCE02}"/>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85304F56-77C6-004E-BCDA-5CA4E9811422}"/>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FB7205E2-E846-3141-9AD3-3B21147563CF}"/>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D2E8894F-46D5-844E-BEFB-BBEF6F924145}"/>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9E95C06-3696-264A-88FF-EF9DE1BA53DE}"/>
              </a:ext>
            </a:extLst>
          </p:cNvPr>
          <p:cNvCxnSpPr>
            <a:cxnSpLocks/>
          </p:cNvCxnSpPr>
          <p:nvPr/>
        </p:nvCxnSpPr>
        <p:spPr>
          <a:xfrm>
            <a:off x="4381332" y="3993980"/>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39E275E2-E9FC-E243-BC36-4E7ECD9A3B35}"/>
              </a:ext>
            </a:extLst>
          </p:cNvPr>
          <p:cNvSpPr/>
          <p:nvPr/>
        </p:nvSpPr>
        <p:spPr>
          <a:xfrm>
            <a:off x="4879342" y="1855694"/>
            <a:ext cx="4980960" cy="4213185"/>
          </a:xfrm>
          <a:prstGeom prst="ellipse">
            <a:avLst/>
          </a:prstGeom>
          <a:solidFill>
            <a:srgbClr val="FFFC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9805EE33-4E25-ED42-B049-CC449DAC3965}"/>
              </a:ext>
            </a:extLst>
          </p:cNvPr>
          <p:cNvSpPr/>
          <p:nvPr/>
        </p:nvSpPr>
        <p:spPr>
          <a:xfrm>
            <a:off x="6778741"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B</a:t>
            </a:r>
          </a:p>
        </p:txBody>
      </p:sp>
      <p:sp>
        <p:nvSpPr>
          <p:cNvPr id="34" name="Rectangle 33">
            <a:extLst>
              <a:ext uri="{FF2B5EF4-FFF2-40B4-BE49-F238E27FC236}">
                <a16:creationId xmlns:a16="http://schemas.microsoft.com/office/drawing/2014/main" id="{6EAFCEBE-885E-4346-AA3B-00DE882B1ED0}"/>
              </a:ext>
            </a:extLst>
          </p:cNvPr>
          <p:cNvSpPr/>
          <p:nvPr/>
        </p:nvSpPr>
        <p:spPr>
          <a:xfrm>
            <a:off x="6778741" y="431652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Quit</a:t>
            </a:r>
          </a:p>
        </p:txBody>
      </p:sp>
      <p:cxnSp>
        <p:nvCxnSpPr>
          <p:cNvPr id="38" name="Straight Arrow Connector 37">
            <a:extLst>
              <a:ext uri="{FF2B5EF4-FFF2-40B4-BE49-F238E27FC236}">
                <a16:creationId xmlns:a16="http://schemas.microsoft.com/office/drawing/2014/main" id="{68BAF53A-AE54-014A-8424-DDE225882B08}"/>
              </a:ext>
            </a:extLst>
          </p:cNvPr>
          <p:cNvCxnSpPr>
            <a:cxnSpLocks/>
          </p:cNvCxnSpPr>
          <p:nvPr/>
        </p:nvCxnSpPr>
        <p:spPr>
          <a:xfrm flipV="1">
            <a:off x="5988265"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FB91D02-671C-224A-8263-A50A9C42AAA5}"/>
              </a:ext>
            </a:extLst>
          </p:cNvPr>
          <p:cNvCxnSpPr>
            <a:cxnSpLocks/>
          </p:cNvCxnSpPr>
          <p:nvPr/>
        </p:nvCxnSpPr>
        <p:spPr>
          <a:xfrm>
            <a:off x="5988265"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39A584BA-02AE-7843-B42F-C0E0B8F585C7}"/>
              </a:ext>
            </a:extLst>
          </p:cNvPr>
          <p:cNvSpPr/>
          <p:nvPr/>
        </p:nvSpPr>
        <p:spPr>
          <a:xfrm rot="17425365">
            <a:off x="5772037"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F7F01E2C-9FED-8C44-AC12-5F7FF92E66E1}"/>
              </a:ext>
            </a:extLst>
          </p:cNvPr>
          <p:cNvSpPr/>
          <p:nvPr/>
        </p:nvSpPr>
        <p:spPr>
          <a:xfrm>
            <a:off x="519071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4" name="Straight Arrow Connector 43">
            <a:extLst>
              <a:ext uri="{FF2B5EF4-FFF2-40B4-BE49-F238E27FC236}">
                <a16:creationId xmlns:a16="http://schemas.microsoft.com/office/drawing/2014/main" id="{07A36A22-8FAF-424A-BA56-BF2B21F6FE02}"/>
              </a:ext>
            </a:extLst>
          </p:cNvPr>
          <p:cNvCxnSpPr>
            <a:cxnSpLocks/>
          </p:cNvCxnSpPr>
          <p:nvPr/>
        </p:nvCxnSpPr>
        <p:spPr>
          <a:xfrm flipH="1">
            <a:off x="5327436" y="4841367"/>
            <a:ext cx="2152854" cy="8164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F642B7-21F3-0545-89E5-F0E0981E0E4E}"/>
              </a:ext>
            </a:extLst>
          </p:cNvPr>
          <p:cNvSpPr/>
          <p:nvPr/>
        </p:nvSpPr>
        <p:spPr>
          <a:xfrm>
            <a:off x="5631967" y="3312647"/>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sp>
        <p:nvSpPr>
          <p:cNvPr id="47" name="Rectangle 46">
            <a:extLst>
              <a:ext uri="{FF2B5EF4-FFF2-40B4-BE49-F238E27FC236}">
                <a16:creationId xmlns:a16="http://schemas.microsoft.com/office/drawing/2014/main" id="{673FCE29-111C-3C43-BD59-5DE98B1325B5}"/>
              </a:ext>
            </a:extLst>
          </p:cNvPr>
          <p:cNvSpPr/>
          <p:nvPr/>
        </p:nvSpPr>
        <p:spPr>
          <a:xfrm>
            <a:off x="5738897" y="2047862"/>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48" name="Rectangle 47">
            <a:extLst>
              <a:ext uri="{FF2B5EF4-FFF2-40B4-BE49-F238E27FC236}">
                <a16:creationId xmlns:a16="http://schemas.microsoft.com/office/drawing/2014/main" id="{09EC3999-E5AB-024A-9D0E-AC2E16653C1A}"/>
              </a:ext>
            </a:extLst>
          </p:cNvPr>
          <p:cNvSpPr/>
          <p:nvPr/>
        </p:nvSpPr>
        <p:spPr>
          <a:xfrm>
            <a:off x="5687464"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49" name="Straight Arrow Connector 48">
            <a:extLst>
              <a:ext uri="{FF2B5EF4-FFF2-40B4-BE49-F238E27FC236}">
                <a16:creationId xmlns:a16="http://schemas.microsoft.com/office/drawing/2014/main" id="{DE424FC2-5B5E-744B-9A1D-171EE8ABFAE1}"/>
              </a:ext>
            </a:extLst>
          </p:cNvPr>
          <p:cNvCxnSpPr>
            <a:cxnSpLocks/>
            <a:stCxn id="48" idx="0"/>
          </p:cNvCxnSpPr>
          <p:nvPr/>
        </p:nvCxnSpPr>
        <p:spPr>
          <a:xfrm flipV="1">
            <a:off x="6027028"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F5592A2D-F0E7-D286-7443-AF8BD7AD6FB5}"/>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88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21" grpId="0" animBg="1"/>
      <p:bldP spid="23" grpId="0" animBg="1"/>
      <p:bldP spid="25" grpId="0"/>
      <p:bldP spid="33" grpId="0"/>
      <p:bldP spid="43" grpId="0" animBg="1"/>
      <p:bldP spid="35" grpId="0" animBg="1"/>
      <p:bldP spid="28" grpId="0" animBg="1"/>
      <p:bldP spid="29" grpId="0" animBg="1"/>
      <p:bldP spid="34" grpId="0" animBg="1"/>
      <p:bldP spid="41" grpId="0" animBg="1"/>
      <p:bldP spid="42" grpId="0" animBg="1"/>
      <p:bldP spid="46" grpId="0"/>
      <p:bldP spid="47" grpId="0"/>
      <p:bldP spid="4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0C353-E7C6-8F04-D8BF-416956F0713D}"/>
            </a:ext>
          </a:extLst>
        </p:cNvPr>
        <p:cNvGrpSpPr/>
        <p:nvPr/>
      </p:nvGrpSpPr>
      <p:grpSpPr>
        <a:xfrm>
          <a:off x="0" y="0"/>
          <a:ext cx="0" cy="0"/>
          <a:chOff x="0" y="0"/>
          <a:chExt cx="0" cy="0"/>
        </a:xfrm>
      </p:grpSpPr>
      <p:pic>
        <p:nvPicPr>
          <p:cNvPr id="30" name="Picture 4">
            <a:extLst>
              <a:ext uri="{FF2B5EF4-FFF2-40B4-BE49-F238E27FC236}">
                <a16:creationId xmlns:a16="http://schemas.microsoft.com/office/drawing/2014/main" id="{8DAF420D-15AA-AD24-B941-48698C1555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287191"/>
            <a:ext cx="6858001" cy="45708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BFDC823-9184-85A1-C66B-241070EAF0FD}"/>
              </a:ext>
            </a:extLst>
          </p:cNvPr>
          <p:cNvSpPr/>
          <p:nvPr/>
        </p:nvSpPr>
        <p:spPr>
          <a:xfrm>
            <a:off x="4316802" y="1589412"/>
            <a:ext cx="3652155" cy="769441"/>
          </a:xfrm>
          <a:prstGeom prst="rect">
            <a:avLst/>
          </a:prstGeom>
          <a:solidFill>
            <a:schemeClr val="tx1"/>
          </a:solidFill>
        </p:spPr>
        <p:txBody>
          <a:bodyPr wrap="square">
            <a:spAutoFit/>
          </a:bodyPr>
          <a:lstStyle/>
          <a:p>
            <a:pPr algn="ctr"/>
            <a:r>
              <a:rPr lang="en-US" sz="4400" b="1" dirty="0">
                <a:solidFill>
                  <a:schemeClr val="accent2"/>
                </a:solidFill>
                <a:latin typeface="Helvetica" pitchFamily="2" charset="0"/>
                <a:ea typeface="Helvetica Neue" charset="0"/>
                <a:cs typeface="Helvetica Neue" charset="0"/>
              </a:rPr>
              <a:t>Multihoming</a:t>
            </a:r>
            <a:endParaRPr lang="en-US" sz="3200" b="1" i="1" dirty="0">
              <a:solidFill>
                <a:schemeClr val="accent2"/>
              </a:solidFill>
              <a:latin typeface="Helvetica" pitchFamily="2" charset="0"/>
              <a:ea typeface="Helvetica Neue" charset="0"/>
              <a:cs typeface="Helvetica Neue" charset="0"/>
            </a:endParaRPr>
          </a:p>
        </p:txBody>
      </p:sp>
      <p:sp>
        <p:nvSpPr>
          <p:cNvPr id="3" name="Rectangle 2">
            <a:extLst>
              <a:ext uri="{FF2B5EF4-FFF2-40B4-BE49-F238E27FC236}">
                <a16:creationId xmlns:a16="http://schemas.microsoft.com/office/drawing/2014/main" id="{8546327B-B582-D140-CD10-0AE29BC7ED4C}"/>
              </a:ext>
            </a:extLst>
          </p:cNvPr>
          <p:cNvSpPr/>
          <p:nvPr/>
        </p:nvSpPr>
        <p:spPr>
          <a:xfrm>
            <a:off x="4316803" y="2346559"/>
            <a:ext cx="2541198" cy="769441"/>
          </a:xfrm>
          <a:prstGeom prst="rect">
            <a:avLst/>
          </a:prstGeom>
          <a:solidFill>
            <a:schemeClr val="tx1"/>
          </a:solidFill>
        </p:spPr>
        <p:txBody>
          <a:bodyPr wrap="square">
            <a:spAutoFit/>
          </a:bodyPr>
          <a:lstStyle/>
          <a:p>
            <a:pPr algn="ctr"/>
            <a:r>
              <a:rPr lang="en-US" sz="4400" b="1" dirty="0">
                <a:solidFill>
                  <a:schemeClr val="accent2"/>
                </a:solidFill>
                <a:latin typeface="Helvetica" pitchFamily="2" charset="0"/>
                <a:ea typeface="Helvetica Neue" charset="0"/>
                <a:cs typeface="Helvetica Neue" charset="0"/>
              </a:rPr>
              <a:t>Workers</a:t>
            </a:r>
            <a:endParaRPr lang="en-US" sz="3200" b="1" i="1" dirty="0">
              <a:solidFill>
                <a:srgbClr val="FFFFFF"/>
              </a:solidFill>
              <a:latin typeface="Helvetica" pitchFamily="2" charset="0"/>
              <a:ea typeface="Helvetica Neue" charset="0"/>
              <a:cs typeface="Helvetica Neue" charset="0"/>
            </a:endParaRPr>
          </a:p>
        </p:txBody>
      </p:sp>
      <p:pic>
        <p:nvPicPr>
          <p:cNvPr id="17" name="Picture 16">
            <a:extLst>
              <a:ext uri="{FF2B5EF4-FFF2-40B4-BE49-F238E27FC236}">
                <a16:creationId xmlns:a16="http://schemas.microsoft.com/office/drawing/2014/main" id="{29761A01-A313-350E-6C2F-3632B8E5AF60}"/>
              </a:ext>
            </a:extLst>
          </p:cNvPr>
          <p:cNvPicPr>
            <a:picLocks noChangeAspect="1"/>
          </p:cNvPicPr>
          <p:nvPr/>
        </p:nvPicPr>
        <p:blipFill rotWithShape="1">
          <a:blip r:embed="rId3"/>
          <a:srcRect t="54902"/>
          <a:stretch/>
        </p:blipFill>
        <p:spPr>
          <a:xfrm>
            <a:off x="817362" y="1153726"/>
            <a:ext cx="1746252" cy="787525"/>
          </a:xfrm>
          <a:prstGeom prst="rect">
            <a:avLst/>
          </a:prstGeom>
        </p:spPr>
      </p:pic>
      <p:pic>
        <p:nvPicPr>
          <p:cNvPr id="18" name="Picture 17">
            <a:extLst>
              <a:ext uri="{FF2B5EF4-FFF2-40B4-BE49-F238E27FC236}">
                <a16:creationId xmlns:a16="http://schemas.microsoft.com/office/drawing/2014/main" id="{4C9D2170-9D91-2182-A79F-11DBF04FD44C}"/>
              </a:ext>
            </a:extLst>
          </p:cNvPr>
          <p:cNvPicPr>
            <a:picLocks noChangeAspect="1"/>
          </p:cNvPicPr>
          <p:nvPr/>
        </p:nvPicPr>
        <p:blipFill>
          <a:blip r:embed="rId4"/>
          <a:stretch>
            <a:fillRect/>
          </a:stretch>
        </p:blipFill>
        <p:spPr>
          <a:xfrm>
            <a:off x="1604125" y="1605905"/>
            <a:ext cx="639359" cy="431577"/>
          </a:xfrm>
          <a:prstGeom prst="rect">
            <a:avLst/>
          </a:prstGeom>
        </p:spPr>
      </p:pic>
      <p:pic>
        <p:nvPicPr>
          <p:cNvPr id="19" name="Picture 2" descr="Uber - Wikipedia">
            <a:extLst>
              <a:ext uri="{FF2B5EF4-FFF2-40B4-BE49-F238E27FC236}">
                <a16:creationId xmlns:a16="http://schemas.microsoft.com/office/drawing/2014/main" id="{8A340FC4-1A8E-59AF-F961-F99D91A055FA}"/>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761" y="1670936"/>
            <a:ext cx="870282" cy="30151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5E04B937-9E3C-C840-A140-CAEA2784ABE7}"/>
              </a:ext>
            </a:extLst>
          </p:cNvPr>
          <p:cNvPicPr>
            <a:picLocks noChangeAspect="1"/>
          </p:cNvPicPr>
          <p:nvPr/>
        </p:nvPicPr>
        <p:blipFill>
          <a:blip r:embed="rId6"/>
          <a:stretch>
            <a:fillRect/>
          </a:stretch>
        </p:blipFill>
        <p:spPr>
          <a:xfrm>
            <a:off x="4680681" y="1148125"/>
            <a:ext cx="1286467" cy="258801"/>
          </a:xfrm>
          <a:prstGeom prst="rect">
            <a:avLst/>
          </a:prstGeom>
        </p:spPr>
      </p:pic>
      <p:pic>
        <p:nvPicPr>
          <p:cNvPr id="21" name="Picture 6" descr="Uber Eats logo and symbol, meaning, history, PNG">
            <a:extLst>
              <a:ext uri="{FF2B5EF4-FFF2-40B4-BE49-F238E27FC236}">
                <a16:creationId xmlns:a16="http://schemas.microsoft.com/office/drawing/2014/main" id="{6E2472C7-8607-2DC5-ABDB-232E888C7F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9867" y="906247"/>
            <a:ext cx="1360702" cy="76539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via-logo-b - DC DWV">
            <a:extLst>
              <a:ext uri="{FF2B5EF4-FFF2-40B4-BE49-F238E27FC236}">
                <a16:creationId xmlns:a16="http://schemas.microsoft.com/office/drawing/2014/main" id="{7782370F-37B3-D3A9-718F-6569C0E110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6384" y="1468863"/>
            <a:ext cx="1511415" cy="6934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Seamless Logo - LogoDix">
            <a:extLst>
              <a:ext uri="{FF2B5EF4-FFF2-40B4-BE49-F238E27FC236}">
                <a16:creationId xmlns:a16="http://schemas.microsoft.com/office/drawing/2014/main" id="{24E4C6DC-832E-8CF0-6CC7-E774A2FA0D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26669" y="253605"/>
            <a:ext cx="1133050" cy="113305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Download GrubHub Logo in SVG Vector or PNG File Format - Logo.wine">
            <a:extLst>
              <a:ext uri="{FF2B5EF4-FFF2-40B4-BE49-F238E27FC236}">
                <a16:creationId xmlns:a16="http://schemas.microsoft.com/office/drawing/2014/main" id="{1043D99B-979C-8D06-F871-32A505F473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3652" y="347263"/>
            <a:ext cx="1495117" cy="99674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aviar logo - The Reward Boss">
            <a:extLst>
              <a:ext uri="{FF2B5EF4-FFF2-40B4-BE49-F238E27FC236}">
                <a16:creationId xmlns:a16="http://schemas.microsoft.com/office/drawing/2014/main" id="{F64D297F-6620-19BD-9C65-B5E2C53E86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96394" y="677678"/>
            <a:ext cx="1021186" cy="28490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Postmates-Logo - The Talpa Restaurant &amp;amp; Bar">
            <a:extLst>
              <a:ext uri="{FF2B5EF4-FFF2-40B4-BE49-F238E27FC236}">
                <a16:creationId xmlns:a16="http://schemas.microsoft.com/office/drawing/2014/main" id="{B0C40EDB-2DA3-23B2-7DC8-6603DECF71E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2147" b="30266"/>
          <a:stretch/>
        </p:blipFill>
        <p:spPr bwMode="auto">
          <a:xfrm>
            <a:off x="6215429" y="1110241"/>
            <a:ext cx="1495117" cy="29965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Gopuff Releases New Data that Analyzes Trends in Consumer Behavior Amidst  COVID-19 | Gopuff Blog">
            <a:extLst>
              <a:ext uri="{FF2B5EF4-FFF2-40B4-BE49-F238E27FC236}">
                <a16:creationId xmlns:a16="http://schemas.microsoft.com/office/drawing/2014/main" id="{ED231C7B-0491-EBED-AD0B-399A339BC45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32951" b="32933"/>
          <a:stretch/>
        </p:blipFill>
        <p:spPr bwMode="auto">
          <a:xfrm>
            <a:off x="6962987" y="710117"/>
            <a:ext cx="952468" cy="31615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may contain Electronics Phone Mobile Phone Cell Phone and GPS">
            <a:extLst>
              <a:ext uri="{FF2B5EF4-FFF2-40B4-BE49-F238E27FC236}">
                <a16:creationId xmlns:a16="http://schemas.microsoft.com/office/drawing/2014/main" id="{E718D0D0-485E-0D41-ED17-DCA1D363182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25653" y="2757003"/>
            <a:ext cx="2027183" cy="398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154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1968B-7CFF-FFA9-D5DA-4A1EC6678C00}"/>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52C553B8-CF73-5653-AF2A-C43C4544B32E}"/>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251465EA-71D6-5466-69C0-08B9765AA1D8}"/>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7D7C97CF-14A5-48D4-CE88-5432C654110B}"/>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B707E301-E6A7-6A72-909D-7C26E4C34D86}"/>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9816579-DF8C-CC4C-4ECB-B641FCBCDE91}"/>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2F28A639-CF95-2955-4958-0DAAFE8D9C27}"/>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1" name="Rectangle 20">
            <a:extLst>
              <a:ext uri="{FF2B5EF4-FFF2-40B4-BE49-F238E27FC236}">
                <a16:creationId xmlns:a16="http://schemas.microsoft.com/office/drawing/2014/main" id="{41FFEDCF-2B14-F7C4-3634-087CC5BC2D43}"/>
              </a:ext>
            </a:extLst>
          </p:cNvPr>
          <p:cNvSpPr/>
          <p:nvPr/>
        </p:nvSpPr>
        <p:spPr>
          <a:xfrm>
            <a:off x="2355456" y="372216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Switch to B</a:t>
            </a:r>
          </a:p>
        </p:txBody>
      </p:sp>
      <p:sp>
        <p:nvSpPr>
          <p:cNvPr id="23" name="Rectangle 22">
            <a:extLst>
              <a:ext uri="{FF2B5EF4-FFF2-40B4-BE49-F238E27FC236}">
                <a16:creationId xmlns:a16="http://schemas.microsoft.com/office/drawing/2014/main" id="{3D83605C-3FE4-CBA3-0DD8-1947F9676EED}"/>
              </a:ext>
            </a:extLst>
          </p:cNvPr>
          <p:cNvSpPr/>
          <p:nvPr/>
        </p:nvSpPr>
        <p:spPr>
          <a:xfrm>
            <a:off x="2355456"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Aquit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24" name="Straight Arrow Connector 23">
            <a:extLst>
              <a:ext uri="{FF2B5EF4-FFF2-40B4-BE49-F238E27FC236}">
                <a16:creationId xmlns:a16="http://schemas.microsoft.com/office/drawing/2014/main" id="{2B318A44-832A-8491-579C-351647798F7D}"/>
              </a:ext>
            </a:extLst>
          </p:cNvPr>
          <p:cNvCxnSpPr>
            <a:cxnSpLocks/>
          </p:cNvCxnSpPr>
          <p:nvPr/>
        </p:nvCxnSpPr>
        <p:spPr>
          <a:xfrm>
            <a:off x="1628988" y="3957404"/>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DE3778F-B862-C853-1F11-5A5244814089}"/>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B03A0934-C5B6-D1F8-E41F-8DCD0B724F70}"/>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888CCDB-3181-971E-EE2A-7D01185B56EB}"/>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EA1C0D-C4D5-4D7E-D263-25D5B2238464}"/>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DE45438-6EA6-E4C5-E4A1-D967C733BBD1}"/>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B19E93ED-5301-648C-CB26-A70F451992A9}"/>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5132AC5C-8C74-EE8D-CFAE-DBF153C1A730}"/>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F3B1B646-562F-DCE8-9147-8D46B1A5E43C}"/>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6E9045FA-7283-EE10-11C3-E7348E171530}"/>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D3C8714D-A06F-6374-5265-2B39C3768E70}"/>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AB1AD64-8E09-2A06-DF82-17C841627528}"/>
              </a:ext>
            </a:extLst>
          </p:cNvPr>
          <p:cNvCxnSpPr>
            <a:cxnSpLocks/>
          </p:cNvCxnSpPr>
          <p:nvPr/>
        </p:nvCxnSpPr>
        <p:spPr>
          <a:xfrm>
            <a:off x="4381332" y="3993980"/>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BFCD34E-8D8B-92E8-A621-D04E2CF17E54}"/>
              </a:ext>
            </a:extLst>
          </p:cNvPr>
          <p:cNvSpPr/>
          <p:nvPr/>
        </p:nvSpPr>
        <p:spPr>
          <a:xfrm>
            <a:off x="4879342" y="1855694"/>
            <a:ext cx="4980960" cy="4213185"/>
          </a:xfrm>
          <a:prstGeom prst="ellipse">
            <a:avLst/>
          </a:prstGeom>
          <a:solidFill>
            <a:srgbClr val="FFFC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E43F3FB2-FD2E-EE54-738A-AA1409E06426}"/>
              </a:ext>
            </a:extLst>
          </p:cNvPr>
          <p:cNvSpPr/>
          <p:nvPr/>
        </p:nvSpPr>
        <p:spPr>
          <a:xfrm>
            <a:off x="6778741"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B</a:t>
            </a:r>
          </a:p>
        </p:txBody>
      </p:sp>
      <p:sp>
        <p:nvSpPr>
          <p:cNvPr id="34" name="Rectangle 33">
            <a:extLst>
              <a:ext uri="{FF2B5EF4-FFF2-40B4-BE49-F238E27FC236}">
                <a16:creationId xmlns:a16="http://schemas.microsoft.com/office/drawing/2014/main" id="{A2FA6DA5-8653-6AD8-AD48-8197606C5CAF}"/>
              </a:ext>
            </a:extLst>
          </p:cNvPr>
          <p:cNvSpPr/>
          <p:nvPr/>
        </p:nvSpPr>
        <p:spPr>
          <a:xfrm>
            <a:off x="6778741"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38" name="Straight Arrow Connector 37">
            <a:extLst>
              <a:ext uri="{FF2B5EF4-FFF2-40B4-BE49-F238E27FC236}">
                <a16:creationId xmlns:a16="http://schemas.microsoft.com/office/drawing/2014/main" id="{DB93D22D-9472-629E-F3FD-644131B5F52A}"/>
              </a:ext>
            </a:extLst>
          </p:cNvPr>
          <p:cNvCxnSpPr>
            <a:cxnSpLocks/>
          </p:cNvCxnSpPr>
          <p:nvPr/>
        </p:nvCxnSpPr>
        <p:spPr>
          <a:xfrm flipV="1">
            <a:off x="5988265"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8A5A261-6291-36D5-3534-88F6DBDD03D3}"/>
              </a:ext>
            </a:extLst>
          </p:cNvPr>
          <p:cNvCxnSpPr>
            <a:cxnSpLocks/>
          </p:cNvCxnSpPr>
          <p:nvPr/>
        </p:nvCxnSpPr>
        <p:spPr>
          <a:xfrm>
            <a:off x="5988265"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A177D40F-8C86-B782-6A3B-7A0BC2AB7F4A}"/>
              </a:ext>
            </a:extLst>
          </p:cNvPr>
          <p:cNvSpPr/>
          <p:nvPr/>
        </p:nvSpPr>
        <p:spPr>
          <a:xfrm rot="17425365">
            <a:off x="5772037"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A6A81451-BC2C-FED6-5BA1-0BA4B19BEB94}"/>
              </a:ext>
            </a:extLst>
          </p:cNvPr>
          <p:cNvSpPr/>
          <p:nvPr/>
        </p:nvSpPr>
        <p:spPr>
          <a:xfrm>
            <a:off x="519071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4" name="Straight Arrow Connector 43">
            <a:extLst>
              <a:ext uri="{FF2B5EF4-FFF2-40B4-BE49-F238E27FC236}">
                <a16:creationId xmlns:a16="http://schemas.microsoft.com/office/drawing/2014/main" id="{53518BAF-7CFF-F103-F904-27A9EE27613E}"/>
              </a:ext>
            </a:extLst>
          </p:cNvPr>
          <p:cNvCxnSpPr>
            <a:cxnSpLocks/>
          </p:cNvCxnSpPr>
          <p:nvPr/>
        </p:nvCxnSpPr>
        <p:spPr>
          <a:xfrm flipH="1">
            <a:off x="5327436" y="4841367"/>
            <a:ext cx="2152854" cy="8164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D2E02400-EA5D-0FF5-15AD-374094A41DDC}"/>
              </a:ext>
            </a:extLst>
          </p:cNvPr>
          <p:cNvSpPr/>
          <p:nvPr/>
        </p:nvSpPr>
        <p:spPr>
          <a:xfrm>
            <a:off x="5631967" y="3312647"/>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sp>
        <p:nvSpPr>
          <p:cNvPr id="47" name="Rectangle 46">
            <a:extLst>
              <a:ext uri="{FF2B5EF4-FFF2-40B4-BE49-F238E27FC236}">
                <a16:creationId xmlns:a16="http://schemas.microsoft.com/office/drawing/2014/main" id="{D67700C3-0FC0-B1CF-3F81-531C607A12B1}"/>
              </a:ext>
            </a:extLst>
          </p:cNvPr>
          <p:cNvSpPr/>
          <p:nvPr/>
        </p:nvSpPr>
        <p:spPr>
          <a:xfrm>
            <a:off x="5738897" y="2047862"/>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48" name="Rectangle 47">
            <a:extLst>
              <a:ext uri="{FF2B5EF4-FFF2-40B4-BE49-F238E27FC236}">
                <a16:creationId xmlns:a16="http://schemas.microsoft.com/office/drawing/2014/main" id="{58ADBA6C-72FD-28FF-9B10-234EABD2998A}"/>
              </a:ext>
            </a:extLst>
          </p:cNvPr>
          <p:cNvSpPr/>
          <p:nvPr/>
        </p:nvSpPr>
        <p:spPr>
          <a:xfrm>
            <a:off x="5687464"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49" name="Straight Arrow Connector 48">
            <a:extLst>
              <a:ext uri="{FF2B5EF4-FFF2-40B4-BE49-F238E27FC236}">
                <a16:creationId xmlns:a16="http://schemas.microsoft.com/office/drawing/2014/main" id="{24B3AA67-EE38-50B4-A1DB-4CCFE103C530}"/>
              </a:ext>
            </a:extLst>
          </p:cNvPr>
          <p:cNvCxnSpPr>
            <a:cxnSpLocks/>
            <a:stCxn id="48" idx="0"/>
          </p:cNvCxnSpPr>
          <p:nvPr/>
        </p:nvCxnSpPr>
        <p:spPr>
          <a:xfrm flipV="1">
            <a:off x="6027028"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51FE5518-C68C-17AF-A0A7-2CF72FB98C3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173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B7669-07A3-57F3-EB06-11EE62C90B67}"/>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90B9F899-150E-AB6F-C8CF-004654419B89}"/>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87EC06D6-AA0F-D60A-8ADD-42865FD87202}"/>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A3C60979-B193-ED4B-39F2-FB28611135AD}"/>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47F7E004-A70A-742C-A9BA-1096217C9E0B}"/>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1002E57-1A6C-5C85-80AB-8528D2E4BF55}"/>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7557E2CC-D78E-D4D4-7ED0-CC6B56F3472B}"/>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1" name="Rectangle 20">
            <a:extLst>
              <a:ext uri="{FF2B5EF4-FFF2-40B4-BE49-F238E27FC236}">
                <a16:creationId xmlns:a16="http://schemas.microsoft.com/office/drawing/2014/main" id="{1C48B63D-FB78-6EF6-E5A1-4E874EB26DEA}"/>
              </a:ext>
            </a:extLst>
          </p:cNvPr>
          <p:cNvSpPr/>
          <p:nvPr/>
        </p:nvSpPr>
        <p:spPr>
          <a:xfrm>
            <a:off x="2355456" y="372216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Switch to B</a:t>
            </a:r>
          </a:p>
        </p:txBody>
      </p:sp>
      <p:sp>
        <p:nvSpPr>
          <p:cNvPr id="23" name="Rectangle 22">
            <a:extLst>
              <a:ext uri="{FF2B5EF4-FFF2-40B4-BE49-F238E27FC236}">
                <a16:creationId xmlns:a16="http://schemas.microsoft.com/office/drawing/2014/main" id="{F7AE65BA-B7C2-62D9-87F3-05F371731FDB}"/>
              </a:ext>
            </a:extLst>
          </p:cNvPr>
          <p:cNvSpPr/>
          <p:nvPr/>
        </p:nvSpPr>
        <p:spPr>
          <a:xfrm>
            <a:off x="2355456"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Aquit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24" name="Straight Arrow Connector 23">
            <a:extLst>
              <a:ext uri="{FF2B5EF4-FFF2-40B4-BE49-F238E27FC236}">
                <a16:creationId xmlns:a16="http://schemas.microsoft.com/office/drawing/2014/main" id="{F0C9CF11-EF1A-C7E1-AAEB-408AFB96690E}"/>
              </a:ext>
            </a:extLst>
          </p:cNvPr>
          <p:cNvCxnSpPr>
            <a:cxnSpLocks/>
          </p:cNvCxnSpPr>
          <p:nvPr/>
        </p:nvCxnSpPr>
        <p:spPr>
          <a:xfrm>
            <a:off x="1628988" y="3957404"/>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0F6DCD3-D643-03AF-2EB4-EBACADFDF966}"/>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4584021D-2811-0271-73C5-2DA5D1089887}"/>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905CBFA-742A-0A42-632C-94504CB9B6C4}"/>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E0F2607-12D9-818D-E768-66BA6194AB93}"/>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1A864D5-DCF1-D9D1-A358-60C2C6CC0651}"/>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1E6A947E-D891-D357-4A63-EEEA04D332AF}"/>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C653826F-53DB-44E0-FCA4-AD2FDE0EAAC7}"/>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402CA1C1-BB7F-E12B-03F9-FA0B57FC9D06}"/>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1343176A-D203-608A-9C41-4490519F2F1F}"/>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10774BEF-19A3-4949-FE03-95518BDA964B}"/>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F1E2F2B-6D1A-3C32-CD5F-C09AE507A3E9}"/>
              </a:ext>
            </a:extLst>
          </p:cNvPr>
          <p:cNvCxnSpPr>
            <a:cxnSpLocks/>
          </p:cNvCxnSpPr>
          <p:nvPr/>
        </p:nvCxnSpPr>
        <p:spPr>
          <a:xfrm>
            <a:off x="4381332" y="3993980"/>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15E256F-7437-6CC1-5569-694203EB9A79}"/>
              </a:ext>
            </a:extLst>
          </p:cNvPr>
          <p:cNvSpPr/>
          <p:nvPr/>
        </p:nvSpPr>
        <p:spPr>
          <a:xfrm>
            <a:off x="4879342" y="1855694"/>
            <a:ext cx="4980960" cy="4213185"/>
          </a:xfrm>
          <a:prstGeom prst="ellipse">
            <a:avLst/>
          </a:prstGeom>
          <a:solidFill>
            <a:srgbClr val="FFFC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17306F04-05A7-DFEF-B595-0889A865E882}"/>
              </a:ext>
            </a:extLst>
          </p:cNvPr>
          <p:cNvSpPr/>
          <p:nvPr/>
        </p:nvSpPr>
        <p:spPr>
          <a:xfrm>
            <a:off x="6778741"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38" name="Straight Arrow Connector 37">
            <a:extLst>
              <a:ext uri="{FF2B5EF4-FFF2-40B4-BE49-F238E27FC236}">
                <a16:creationId xmlns:a16="http://schemas.microsoft.com/office/drawing/2014/main" id="{180E0312-831A-CF27-15E2-E3AF58587EDC}"/>
              </a:ext>
            </a:extLst>
          </p:cNvPr>
          <p:cNvCxnSpPr>
            <a:cxnSpLocks/>
          </p:cNvCxnSpPr>
          <p:nvPr/>
        </p:nvCxnSpPr>
        <p:spPr>
          <a:xfrm flipV="1">
            <a:off x="5988265"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BE54E90-E1B5-124B-1396-A4C796C4CDE3}"/>
              </a:ext>
            </a:extLst>
          </p:cNvPr>
          <p:cNvCxnSpPr>
            <a:cxnSpLocks/>
          </p:cNvCxnSpPr>
          <p:nvPr/>
        </p:nvCxnSpPr>
        <p:spPr>
          <a:xfrm>
            <a:off x="5988265"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11FED7A9-843D-6C55-0E22-44C98271AA04}"/>
              </a:ext>
            </a:extLst>
          </p:cNvPr>
          <p:cNvSpPr/>
          <p:nvPr/>
        </p:nvSpPr>
        <p:spPr>
          <a:xfrm rot="17425365">
            <a:off x="5772037"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0DBF1B52-215D-FA73-0E10-A2D8307325B1}"/>
              </a:ext>
            </a:extLst>
          </p:cNvPr>
          <p:cNvSpPr/>
          <p:nvPr/>
        </p:nvSpPr>
        <p:spPr>
          <a:xfrm>
            <a:off x="519071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4" name="Straight Arrow Connector 43">
            <a:extLst>
              <a:ext uri="{FF2B5EF4-FFF2-40B4-BE49-F238E27FC236}">
                <a16:creationId xmlns:a16="http://schemas.microsoft.com/office/drawing/2014/main" id="{1625A111-50D9-6CA5-98E7-57DEAF34DE03}"/>
              </a:ext>
            </a:extLst>
          </p:cNvPr>
          <p:cNvCxnSpPr>
            <a:cxnSpLocks/>
          </p:cNvCxnSpPr>
          <p:nvPr/>
        </p:nvCxnSpPr>
        <p:spPr>
          <a:xfrm flipH="1">
            <a:off x="5327436" y="4841367"/>
            <a:ext cx="2152854" cy="8164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0722BE34-CCAD-63FD-8360-B0E27125E04E}"/>
              </a:ext>
            </a:extLst>
          </p:cNvPr>
          <p:cNvSpPr/>
          <p:nvPr/>
        </p:nvSpPr>
        <p:spPr>
          <a:xfrm>
            <a:off x="5631967" y="3312647"/>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sp>
        <p:nvSpPr>
          <p:cNvPr id="47" name="Rectangle 46">
            <a:extLst>
              <a:ext uri="{FF2B5EF4-FFF2-40B4-BE49-F238E27FC236}">
                <a16:creationId xmlns:a16="http://schemas.microsoft.com/office/drawing/2014/main" id="{C8EBFC09-D58D-6522-F3C1-9F1CF77B61A6}"/>
              </a:ext>
            </a:extLst>
          </p:cNvPr>
          <p:cNvSpPr/>
          <p:nvPr/>
        </p:nvSpPr>
        <p:spPr>
          <a:xfrm>
            <a:off x="5738897" y="2047862"/>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48" name="Rectangle 47">
            <a:extLst>
              <a:ext uri="{FF2B5EF4-FFF2-40B4-BE49-F238E27FC236}">
                <a16:creationId xmlns:a16="http://schemas.microsoft.com/office/drawing/2014/main" id="{42A09080-6E98-7A7F-8330-42DBEF6CA107}"/>
              </a:ext>
            </a:extLst>
          </p:cNvPr>
          <p:cNvSpPr/>
          <p:nvPr/>
        </p:nvSpPr>
        <p:spPr>
          <a:xfrm>
            <a:off x="5687464"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49" name="Straight Arrow Connector 48">
            <a:extLst>
              <a:ext uri="{FF2B5EF4-FFF2-40B4-BE49-F238E27FC236}">
                <a16:creationId xmlns:a16="http://schemas.microsoft.com/office/drawing/2014/main" id="{D6B7462E-46EB-7FC1-2719-B25EB9DA933C}"/>
              </a:ext>
            </a:extLst>
          </p:cNvPr>
          <p:cNvCxnSpPr>
            <a:cxnSpLocks/>
            <a:stCxn id="48" idx="0"/>
          </p:cNvCxnSpPr>
          <p:nvPr/>
        </p:nvCxnSpPr>
        <p:spPr>
          <a:xfrm flipV="1">
            <a:off x="6027028"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33023169-C4A1-10EF-5A7D-77C3D0B1AAE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1D51F57-E9BB-343F-3C92-50980A32F6AF}"/>
              </a:ext>
            </a:extLst>
          </p:cNvPr>
          <p:cNvSpPr/>
          <p:nvPr/>
        </p:nvSpPr>
        <p:spPr>
          <a:xfrm>
            <a:off x="6687255" y="3128990"/>
            <a:ext cx="2210880" cy="11068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Bwork</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sz="2000" b="1" baseline="-250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i</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R</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E[pay] + </a:t>
            </a:r>
            <a:b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(1-R)</a:t>
            </a:r>
            <a:r>
              <a:rPr lang="el-GR"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25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t+1</a:t>
            </a:r>
          </a:p>
        </p:txBody>
      </p:sp>
      <p:sp>
        <p:nvSpPr>
          <p:cNvPr id="7" name="Rectangle 6">
            <a:extLst>
              <a:ext uri="{FF2B5EF4-FFF2-40B4-BE49-F238E27FC236}">
                <a16:creationId xmlns:a16="http://schemas.microsoft.com/office/drawing/2014/main" id="{A683A72D-D32B-46AF-237F-0F97CF753190}"/>
              </a:ext>
            </a:extLst>
          </p:cNvPr>
          <p:cNvSpPr/>
          <p:nvPr/>
        </p:nvSpPr>
        <p:spPr>
          <a:xfrm>
            <a:off x="8037149" y="2837349"/>
            <a:ext cx="926945" cy="461665"/>
          </a:xfrm>
          <a:prstGeom prst="rect">
            <a:avLst/>
          </a:prstGeom>
        </p:spPr>
        <p:txBody>
          <a:bodyPr wrap="square">
            <a:spAutoFit/>
          </a:bodyPr>
          <a:lstStyle/>
          <a:p>
            <a:pPr lvl="0" algn="ctr"/>
            <a:r>
              <a:rPr lang="en-US" sz="12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cost to work</a:t>
            </a:r>
          </a:p>
        </p:txBody>
      </p:sp>
      <p:sp>
        <p:nvSpPr>
          <p:cNvPr id="9" name="Rectangle 8">
            <a:extLst>
              <a:ext uri="{FF2B5EF4-FFF2-40B4-BE49-F238E27FC236}">
                <a16:creationId xmlns:a16="http://schemas.microsoft.com/office/drawing/2014/main" id="{5893ED29-4F8C-CD04-7EAD-513FD476C792}"/>
              </a:ext>
            </a:extLst>
          </p:cNvPr>
          <p:cNvSpPr/>
          <p:nvPr/>
        </p:nvSpPr>
        <p:spPr>
          <a:xfrm>
            <a:off x="7576395" y="4070024"/>
            <a:ext cx="1336287" cy="276999"/>
          </a:xfrm>
          <a:prstGeom prst="rect">
            <a:avLst/>
          </a:prstGeom>
        </p:spPr>
        <p:txBody>
          <a:bodyPr wrap="square">
            <a:spAutoFit/>
          </a:bodyPr>
          <a:lstStyle/>
          <a:p>
            <a:pPr lvl="0" algn="ctr"/>
            <a:r>
              <a:rPr lang="en-US" sz="12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p:txBody>
      </p:sp>
      <p:sp>
        <p:nvSpPr>
          <p:cNvPr id="10" name="Rectangle 9">
            <a:extLst>
              <a:ext uri="{FF2B5EF4-FFF2-40B4-BE49-F238E27FC236}">
                <a16:creationId xmlns:a16="http://schemas.microsoft.com/office/drawing/2014/main" id="{C8D54400-954A-D367-0DA4-569C929EDAC7}"/>
              </a:ext>
            </a:extLst>
          </p:cNvPr>
          <p:cNvSpPr/>
          <p:nvPr/>
        </p:nvSpPr>
        <p:spPr>
          <a:xfrm>
            <a:off x="6375360" y="3557901"/>
            <a:ext cx="926945" cy="276999"/>
          </a:xfrm>
          <a:prstGeom prst="rect">
            <a:avLst/>
          </a:prstGeom>
        </p:spPr>
        <p:txBody>
          <a:bodyPr wrap="square">
            <a:spAutoFit/>
          </a:bodyPr>
          <a:lstStyle/>
          <a:p>
            <a:pPr lvl="0" algn="ct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match</a:t>
            </a:r>
          </a:p>
        </p:txBody>
      </p:sp>
      <p:sp>
        <p:nvSpPr>
          <p:cNvPr id="11" name="Rectangle 10">
            <a:extLst>
              <a:ext uri="{FF2B5EF4-FFF2-40B4-BE49-F238E27FC236}">
                <a16:creationId xmlns:a16="http://schemas.microsoft.com/office/drawing/2014/main" id="{579895B8-587F-ACE7-2251-B94EC8339BB2}"/>
              </a:ext>
            </a:extLst>
          </p:cNvPr>
          <p:cNvSpPr/>
          <p:nvPr/>
        </p:nvSpPr>
        <p:spPr>
          <a:xfrm>
            <a:off x="6325083" y="3879866"/>
            <a:ext cx="926945" cy="276999"/>
          </a:xfrm>
          <a:prstGeom prst="rect">
            <a:avLst/>
          </a:prstGeom>
        </p:spPr>
        <p:txBody>
          <a:bodyPr wrap="square">
            <a:spAutoFit/>
          </a:bodyPr>
          <a:lstStyle/>
          <a:p>
            <a:pPr lvl="0" algn="ct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no match</a:t>
            </a:r>
          </a:p>
        </p:txBody>
      </p:sp>
    </p:spTree>
    <p:extLst>
      <p:ext uri="{BB962C8B-B14F-4D97-AF65-F5344CB8AC3E}">
        <p14:creationId xmlns:p14="http://schemas.microsoft.com/office/powerpoint/2010/main" val="3954289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4DAA1-CBA8-D489-5745-719E5CA8BA26}"/>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126635D1-B387-6A49-C104-67CBE49F70FC}"/>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409F79E8-E6F0-0011-9978-75AFA21CB67D}"/>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DA646C8C-B76E-4C6E-EAC1-BD3CB97E19DF}"/>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7B32D68D-E97E-95F7-08AE-D13F5CB1691F}"/>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FE01F49-7A87-4AF2-091D-588D38191224}"/>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7A3D0D80-2701-72FB-D597-6C35E3D887B4}"/>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3" name="Rectangle 22">
            <a:extLst>
              <a:ext uri="{FF2B5EF4-FFF2-40B4-BE49-F238E27FC236}">
                <a16:creationId xmlns:a16="http://schemas.microsoft.com/office/drawing/2014/main" id="{4A3B8E32-6C76-4090-F674-DA76FEDFA48C}"/>
              </a:ext>
            </a:extLst>
          </p:cNvPr>
          <p:cNvSpPr/>
          <p:nvPr/>
        </p:nvSpPr>
        <p:spPr>
          <a:xfrm>
            <a:off x="2355456"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Aquit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24" name="Straight Arrow Connector 23">
            <a:extLst>
              <a:ext uri="{FF2B5EF4-FFF2-40B4-BE49-F238E27FC236}">
                <a16:creationId xmlns:a16="http://schemas.microsoft.com/office/drawing/2014/main" id="{24B8FC09-9EE5-5C83-9FB7-FC79D5349641}"/>
              </a:ext>
            </a:extLst>
          </p:cNvPr>
          <p:cNvCxnSpPr>
            <a:cxnSpLocks/>
          </p:cNvCxnSpPr>
          <p:nvPr/>
        </p:nvCxnSpPr>
        <p:spPr>
          <a:xfrm>
            <a:off x="1628988" y="3957404"/>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E59CEE9-4484-52BE-57CC-5603C40D46D8}"/>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00992873-6E85-59F2-66AE-19061911B806}"/>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B7E91DD-8481-2179-31D8-42573D51AD7D}"/>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4E40438-793D-7A97-BD89-DE3B3B410109}"/>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C89AFC4-94B2-9B32-D15A-5CC571A42FC2}"/>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0A2E73BB-3E6D-CAC9-59AA-25456B35B5A5}"/>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000ED72E-F268-459E-0E12-0E4AC77C83E5}"/>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11142811-7D14-80CF-1E78-E74C5B3C93CA}"/>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A57350F3-0756-5656-0AB4-20C2DBB70C12}"/>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B9A3ED9E-880D-ECAC-1992-D43C9897A7D7}"/>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58CA1F-0DE9-632C-A1A8-9F8DF76A281F}"/>
              </a:ext>
            </a:extLst>
          </p:cNvPr>
          <p:cNvCxnSpPr>
            <a:cxnSpLocks/>
          </p:cNvCxnSpPr>
          <p:nvPr/>
        </p:nvCxnSpPr>
        <p:spPr>
          <a:xfrm>
            <a:off x="4381332" y="3993980"/>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5A644DC-2224-41D6-F8D1-F64B6BCB50E2}"/>
              </a:ext>
            </a:extLst>
          </p:cNvPr>
          <p:cNvSpPr/>
          <p:nvPr/>
        </p:nvSpPr>
        <p:spPr>
          <a:xfrm>
            <a:off x="4879342" y="1855694"/>
            <a:ext cx="4980960" cy="4213185"/>
          </a:xfrm>
          <a:prstGeom prst="ellipse">
            <a:avLst/>
          </a:prstGeom>
          <a:solidFill>
            <a:srgbClr val="FFFC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13ADD94D-9698-8664-91CD-D1ED248742F4}"/>
              </a:ext>
            </a:extLst>
          </p:cNvPr>
          <p:cNvSpPr/>
          <p:nvPr/>
        </p:nvSpPr>
        <p:spPr>
          <a:xfrm>
            <a:off x="6778741"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38" name="Straight Arrow Connector 37">
            <a:extLst>
              <a:ext uri="{FF2B5EF4-FFF2-40B4-BE49-F238E27FC236}">
                <a16:creationId xmlns:a16="http://schemas.microsoft.com/office/drawing/2014/main" id="{37345EE3-160B-F62E-0C43-635534952074}"/>
              </a:ext>
            </a:extLst>
          </p:cNvPr>
          <p:cNvCxnSpPr>
            <a:cxnSpLocks/>
          </p:cNvCxnSpPr>
          <p:nvPr/>
        </p:nvCxnSpPr>
        <p:spPr>
          <a:xfrm flipV="1">
            <a:off x="5988265"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0A6E617-0CD7-E19A-6557-E3A474D4E226}"/>
              </a:ext>
            </a:extLst>
          </p:cNvPr>
          <p:cNvCxnSpPr>
            <a:cxnSpLocks/>
          </p:cNvCxnSpPr>
          <p:nvPr/>
        </p:nvCxnSpPr>
        <p:spPr>
          <a:xfrm>
            <a:off x="5988265"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2CB55D4C-BD33-E2DF-F7A0-C436F4FF8C59}"/>
              </a:ext>
            </a:extLst>
          </p:cNvPr>
          <p:cNvSpPr/>
          <p:nvPr/>
        </p:nvSpPr>
        <p:spPr>
          <a:xfrm rot="17425365">
            <a:off x="5772037"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04549755-786C-C05A-114E-FCD5E10568F0}"/>
              </a:ext>
            </a:extLst>
          </p:cNvPr>
          <p:cNvSpPr/>
          <p:nvPr/>
        </p:nvSpPr>
        <p:spPr>
          <a:xfrm>
            <a:off x="519071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4" name="Straight Arrow Connector 43">
            <a:extLst>
              <a:ext uri="{FF2B5EF4-FFF2-40B4-BE49-F238E27FC236}">
                <a16:creationId xmlns:a16="http://schemas.microsoft.com/office/drawing/2014/main" id="{CBA4C8E6-D4AF-11A4-73BC-9F3B7DAB710E}"/>
              </a:ext>
            </a:extLst>
          </p:cNvPr>
          <p:cNvCxnSpPr>
            <a:cxnSpLocks/>
          </p:cNvCxnSpPr>
          <p:nvPr/>
        </p:nvCxnSpPr>
        <p:spPr>
          <a:xfrm flipH="1">
            <a:off x="5327436" y="4841367"/>
            <a:ext cx="2152854" cy="8164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F423DAF-317D-411B-E106-C938D2869B2B}"/>
              </a:ext>
            </a:extLst>
          </p:cNvPr>
          <p:cNvSpPr/>
          <p:nvPr/>
        </p:nvSpPr>
        <p:spPr>
          <a:xfrm>
            <a:off x="5631967" y="3312647"/>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sp>
        <p:nvSpPr>
          <p:cNvPr id="47" name="Rectangle 46">
            <a:extLst>
              <a:ext uri="{FF2B5EF4-FFF2-40B4-BE49-F238E27FC236}">
                <a16:creationId xmlns:a16="http://schemas.microsoft.com/office/drawing/2014/main" id="{7ACA12BD-AEB8-997D-93C4-C22AC16A7895}"/>
              </a:ext>
            </a:extLst>
          </p:cNvPr>
          <p:cNvSpPr/>
          <p:nvPr/>
        </p:nvSpPr>
        <p:spPr>
          <a:xfrm>
            <a:off x="5738897" y="2047862"/>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48" name="Rectangle 47">
            <a:extLst>
              <a:ext uri="{FF2B5EF4-FFF2-40B4-BE49-F238E27FC236}">
                <a16:creationId xmlns:a16="http://schemas.microsoft.com/office/drawing/2014/main" id="{38C2CA9D-CCC5-2269-0D01-51ECB921B100}"/>
              </a:ext>
            </a:extLst>
          </p:cNvPr>
          <p:cNvSpPr/>
          <p:nvPr/>
        </p:nvSpPr>
        <p:spPr>
          <a:xfrm>
            <a:off x="5687464"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49" name="Straight Arrow Connector 48">
            <a:extLst>
              <a:ext uri="{FF2B5EF4-FFF2-40B4-BE49-F238E27FC236}">
                <a16:creationId xmlns:a16="http://schemas.microsoft.com/office/drawing/2014/main" id="{91B06C1C-4FDE-7985-9A97-FC98AAE4480C}"/>
              </a:ext>
            </a:extLst>
          </p:cNvPr>
          <p:cNvCxnSpPr>
            <a:cxnSpLocks/>
            <a:stCxn id="48" idx="0"/>
          </p:cNvCxnSpPr>
          <p:nvPr/>
        </p:nvCxnSpPr>
        <p:spPr>
          <a:xfrm flipV="1">
            <a:off x="6027028"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39981585-E3D9-600B-87D6-9D9FB101624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7259174-4287-D216-7204-FE32B437A299}"/>
              </a:ext>
            </a:extLst>
          </p:cNvPr>
          <p:cNvSpPr/>
          <p:nvPr/>
        </p:nvSpPr>
        <p:spPr>
          <a:xfrm>
            <a:off x="6687255" y="3128990"/>
            <a:ext cx="2210880" cy="11068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Bwork</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sz="2000" b="1" baseline="-250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i</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R</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E[pay] + </a:t>
            </a:r>
            <a:b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(1-R)</a:t>
            </a:r>
            <a:r>
              <a:rPr lang="el-GR"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25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t+1</a:t>
            </a:r>
          </a:p>
        </p:txBody>
      </p:sp>
      <p:sp>
        <p:nvSpPr>
          <p:cNvPr id="7" name="Rectangle 6">
            <a:extLst>
              <a:ext uri="{FF2B5EF4-FFF2-40B4-BE49-F238E27FC236}">
                <a16:creationId xmlns:a16="http://schemas.microsoft.com/office/drawing/2014/main" id="{7EBF519E-D6EF-7023-1596-81D3D18E87F2}"/>
              </a:ext>
            </a:extLst>
          </p:cNvPr>
          <p:cNvSpPr/>
          <p:nvPr/>
        </p:nvSpPr>
        <p:spPr>
          <a:xfrm>
            <a:off x="8037149" y="2837349"/>
            <a:ext cx="926945" cy="461665"/>
          </a:xfrm>
          <a:prstGeom prst="rect">
            <a:avLst/>
          </a:prstGeom>
        </p:spPr>
        <p:txBody>
          <a:bodyPr wrap="square">
            <a:spAutoFit/>
          </a:bodyPr>
          <a:lstStyle/>
          <a:p>
            <a:pPr lvl="0" algn="ctr"/>
            <a:r>
              <a:rPr lang="en-US" sz="12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cost to work</a:t>
            </a:r>
          </a:p>
        </p:txBody>
      </p:sp>
      <p:sp>
        <p:nvSpPr>
          <p:cNvPr id="9" name="Rectangle 8">
            <a:extLst>
              <a:ext uri="{FF2B5EF4-FFF2-40B4-BE49-F238E27FC236}">
                <a16:creationId xmlns:a16="http://schemas.microsoft.com/office/drawing/2014/main" id="{363D7B49-8566-0E9D-7284-9ED193CC1C6A}"/>
              </a:ext>
            </a:extLst>
          </p:cNvPr>
          <p:cNvSpPr/>
          <p:nvPr/>
        </p:nvSpPr>
        <p:spPr>
          <a:xfrm>
            <a:off x="7576395" y="4070024"/>
            <a:ext cx="1336287" cy="276999"/>
          </a:xfrm>
          <a:prstGeom prst="rect">
            <a:avLst/>
          </a:prstGeom>
        </p:spPr>
        <p:txBody>
          <a:bodyPr wrap="square">
            <a:spAutoFit/>
          </a:bodyPr>
          <a:lstStyle/>
          <a:p>
            <a:pPr lvl="0" algn="ctr"/>
            <a:r>
              <a:rPr lang="en-US" sz="12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p:txBody>
      </p:sp>
      <p:sp>
        <p:nvSpPr>
          <p:cNvPr id="10" name="Rectangle 9">
            <a:extLst>
              <a:ext uri="{FF2B5EF4-FFF2-40B4-BE49-F238E27FC236}">
                <a16:creationId xmlns:a16="http://schemas.microsoft.com/office/drawing/2014/main" id="{1DE955A2-0759-6554-43B3-6B294217E48E}"/>
              </a:ext>
            </a:extLst>
          </p:cNvPr>
          <p:cNvSpPr/>
          <p:nvPr/>
        </p:nvSpPr>
        <p:spPr>
          <a:xfrm>
            <a:off x="6375360" y="3557901"/>
            <a:ext cx="926945" cy="276999"/>
          </a:xfrm>
          <a:prstGeom prst="rect">
            <a:avLst/>
          </a:prstGeom>
        </p:spPr>
        <p:txBody>
          <a:bodyPr wrap="square">
            <a:spAutoFit/>
          </a:bodyPr>
          <a:lstStyle/>
          <a:p>
            <a:pPr lvl="0" algn="ct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match</a:t>
            </a:r>
          </a:p>
        </p:txBody>
      </p:sp>
      <p:sp>
        <p:nvSpPr>
          <p:cNvPr id="11" name="Rectangle 10">
            <a:extLst>
              <a:ext uri="{FF2B5EF4-FFF2-40B4-BE49-F238E27FC236}">
                <a16:creationId xmlns:a16="http://schemas.microsoft.com/office/drawing/2014/main" id="{820992A5-49DA-7EAD-3F81-906AB50581EE}"/>
              </a:ext>
            </a:extLst>
          </p:cNvPr>
          <p:cNvSpPr/>
          <p:nvPr/>
        </p:nvSpPr>
        <p:spPr>
          <a:xfrm>
            <a:off x="6325083" y="3879866"/>
            <a:ext cx="926945" cy="276999"/>
          </a:xfrm>
          <a:prstGeom prst="rect">
            <a:avLst/>
          </a:prstGeom>
        </p:spPr>
        <p:txBody>
          <a:bodyPr wrap="square">
            <a:spAutoFit/>
          </a:bodyPr>
          <a:lstStyle/>
          <a:p>
            <a:pPr lvl="0" algn="ct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no match</a:t>
            </a:r>
          </a:p>
        </p:txBody>
      </p:sp>
      <p:sp>
        <p:nvSpPr>
          <p:cNvPr id="5" name="Rectangle 4">
            <a:extLst>
              <a:ext uri="{FF2B5EF4-FFF2-40B4-BE49-F238E27FC236}">
                <a16:creationId xmlns:a16="http://schemas.microsoft.com/office/drawing/2014/main" id="{044FD2A2-9BC9-12D6-58FE-DBA32269D4CC}"/>
              </a:ext>
            </a:extLst>
          </p:cNvPr>
          <p:cNvSpPr/>
          <p:nvPr/>
        </p:nvSpPr>
        <p:spPr>
          <a:xfrm>
            <a:off x="1791605" y="3739120"/>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Bwork</a:t>
            </a:r>
            <a:endPar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844621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A2EF9-4153-91BE-8255-A4F9455A7902}"/>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0315EEF9-9C7A-DECC-3569-6FFB0DD4CCFB}"/>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57FFB097-806C-28DE-6DCE-ACAB413A5F5B}"/>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192AD8AD-FF05-5BFC-E593-CCC65E122A45}"/>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BBDEF0B9-6036-929A-7405-ACAB86272561}"/>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9321E47-0F3B-3DA5-6B91-DB6230B8F9A5}"/>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3" name="Rectangle 22">
            <a:extLst>
              <a:ext uri="{FF2B5EF4-FFF2-40B4-BE49-F238E27FC236}">
                <a16:creationId xmlns:a16="http://schemas.microsoft.com/office/drawing/2014/main" id="{9C17CDA4-592A-AD92-1E48-CE8AE5D9C8A2}"/>
              </a:ext>
            </a:extLst>
          </p:cNvPr>
          <p:cNvSpPr/>
          <p:nvPr/>
        </p:nvSpPr>
        <p:spPr>
          <a:xfrm>
            <a:off x="2355456"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Aquit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24" name="Straight Arrow Connector 23">
            <a:extLst>
              <a:ext uri="{FF2B5EF4-FFF2-40B4-BE49-F238E27FC236}">
                <a16:creationId xmlns:a16="http://schemas.microsoft.com/office/drawing/2014/main" id="{B98E25EB-2794-FA29-1844-A94B3D2C7C84}"/>
              </a:ext>
            </a:extLst>
          </p:cNvPr>
          <p:cNvCxnSpPr>
            <a:cxnSpLocks/>
          </p:cNvCxnSpPr>
          <p:nvPr/>
        </p:nvCxnSpPr>
        <p:spPr>
          <a:xfrm>
            <a:off x="1628988" y="3957404"/>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BBA2F32-1C20-67EA-6369-38484F37C470}"/>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48A0FAAF-D31F-D2CA-606E-6942D8EF7003}"/>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B661B69-485F-450A-FE56-39B7813BA377}"/>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E2DCC43-A09B-B917-34ED-174CB981A390}"/>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9F96E8-57A3-CD19-321A-58358066ECF9}"/>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9EFC18FA-2D63-1526-7EF4-4FE61FAAFA75}"/>
              </a:ext>
            </a:extLst>
          </p:cNvPr>
          <p:cNvSpPr/>
          <p:nvPr/>
        </p:nvSpPr>
        <p:spPr>
          <a:xfrm rot="17425365">
            <a:off x="1541308" y="2377083"/>
            <a:ext cx="3042961" cy="3814198"/>
          </a:xfrm>
          <a:prstGeom prst="arc">
            <a:avLst>
              <a:gd name="adj1" fmla="val 16200000"/>
              <a:gd name="adj2" fmla="val 20231829"/>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30C690E8-DACB-2B1E-E8BA-5160A885DA4C}"/>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BA4195BF-2D7E-81F9-A34B-CB3B4C947975}"/>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B0070629-B396-2C52-C269-0C7192C5A86A}"/>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B30A54B4-2B8D-AA83-45DB-7F80D3D73FC0}"/>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263E86A-7C3F-DF22-CC80-8398CCEFE57C}"/>
              </a:ext>
            </a:extLst>
          </p:cNvPr>
          <p:cNvCxnSpPr>
            <a:cxnSpLocks/>
          </p:cNvCxnSpPr>
          <p:nvPr/>
        </p:nvCxnSpPr>
        <p:spPr>
          <a:xfrm>
            <a:off x="4381332" y="3993980"/>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A8DB4F8-8CB9-6331-FFFE-1A58907DFE64}"/>
              </a:ext>
            </a:extLst>
          </p:cNvPr>
          <p:cNvSpPr/>
          <p:nvPr/>
        </p:nvSpPr>
        <p:spPr>
          <a:xfrm>
            <a:off x="4879342" y="1855694"/>
            <a:ext cx="4980960" cy="4213185"/>
          </a:xfrm>
          <a:prstGeom prst="ellipse">
            <a:avLst/>
          </a:prstGeom>
          <a:solidFill>
            <a:srgbClr val="FFFC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39A6E2DC-3038-3F0B-ED51-464F7CC25816}"/>
              </a:ext>
            </a:extLst>
          </p:cNvPr>
          <p:cNvSpPr/>
          <p:nvPr/>
        </p:nvSpPr>
        <p:spPr>
          <a:xfrm>
            <a:off x="6778741"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38" name="Straight Arrow Connector 37">
            <a:extLst>
              <a:ext uri="{FF2B5EF4-FFF2-40B4-BE49-F238E27FC236}">
                <a16:creationId xmlns:a16="http://schemas.microsoft.com/office/drawing/2014/main" id="{01D4FD4A-BFAD-536B-9A78-AEABBD7B4522}"/>
              </a:ext>
            </a:extLst>
          </p:cNvPr>
          <p:cNvCxnSpPr>
            <a:cxnSpLocks/>
          </p:cNvCxnSpPr>
          <p:nvPr/>
        </p:nvCxnSpPr>
        <p:spPr>
          <a:xfrm flipV="1">
            <a:off x="5988265"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582FE46-7205-3DF1-40F5-B5530B186C60}"/>
              </a:ext>
            </a:extLst>
          </p:cNvPr>
          <p:cNvCxnSpPr>
            <a:cxnSpLocks/>
          </p:cNvCxnSpPr>
          <p:nvPr/>
        </p:nvCxnSpPr>
        <p:spPr>
          <a:xfrm>
            <a:off x="5988265"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1376F3A1-0262-8F4E-CA82-98E3B156F302}"/>
              </a:ext>
            </a:extLst>
          </p:cNvPr>
          <p:cNvSpPr/>
          <p:nvPr/>
        </p:nvSpPr>
        <p:spPr>
          <a:xfrm rot="17425365">
            <a:off x="5772037"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9AA05336-5348-C342-6852-919D9AA582F9}"/>
              </a:ext>
            </a:extLst>
          </p:cNvPr>
          <p:cNvSpPr/>
          <p:nvPr/>
        </p:nvSpPr>
        <p:spPr>
          <a:xfrm>
            <a:off x="519071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4" name="Straight Arrow Connector 43">
            <a:extLst>
              <a:ext uri="{FF2B5EF4-FFF2-40B4-BE49-F238E27FC236}">
                <a16:creationId xmlns:a16="http://schemas.microsoft.com/office/drawing/2014/main" id="{3C56A5AA-A069-70D9-ABA6-DEE3B916CA30}"/>
              </a:ext>
            </a:extLst>
          </p:cNvPr>
          <p:cNvCxnSpPr>
            <a:cxnSpLocks/>
          </p:cNvCxnSpPr>
          <p:nvPr/>
        </p:nvCxnSpPr>
        <p:spPr>
          <a:xfrm flipH="1">
            <a:off x="5327436" y="4841367"/>
            <a:ext cx="2152854" cy="8164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4962DD4-0759-BEDB-09E7-F72C6A5DEBC9}"/>
              </a:ext>
            </a:extLst>
          </p:cNvPr>
          <p:cNvSpPr/>
          <p:nvPr/>
        </p:nvSpPr>
        <p:spPr>
          <a:xfrm>
            <a:off x="5631967" y="3312647"/>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sp>
        <p:nvSpPr>
          <p:cNvPr id="47" name="Rectangle 46">
            <a:extLst>
              <a:ext uri="{FF2B5EF4-FFF2-40B4-BE49-F238E27FC236}">
                <a16:creationId xmlns:a16="http://schemas.microsoft.com/office/drawing/2014/main" id="{D6F6CAE0-0B92-64C2-A2E9-59377B9CB373}"/>
              </a:ext>
            </a:extLst>
          </p:cNvPr>
          <p:cNvSpPr/>
          <p:nvPr/>
        </p:nvSpPr>
        <p:spPr>
          <a:xfrm>
            <a:off x="5738897" y="2047862"/>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48" name="Rectangle 47">
            <a:extLst>
              <a:ext uri="{FF2B5EF4-FFF2-40B4-BE49-F238E27FC236}">
                <a16:creationId xmlns:a16="http://schemas.microsoft.com/office/drawing/2014/main" id="{8F584656-9879-9BE4-20F8-9B0C62B171DA}"/>
              </a:ext>
            </a:extLst>
          </p:cNvPr>
          <p:cNvSpPr/>
          <p:nvPr/>
        </p:nvSpPr>
        <p:spPr>
          <a:xfrm>
            <a:off x="5687464"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49" name="Straight Arrow Connector 48">
            <a:extLst>
              <a:ext uri="{FF2B5EF4-FFF2-40B4-BE49-F238E27FC236}">
                <a16:creationId xmlns:a16="http://schemas.microsoft.com/office/drawing/2014/main" id="{931995DE-114C-A241-2479-D69C8ECEE429}"/>
              </a:ext>
            </a:extLst>
          </p:cNvPr>
          <p:cNvCxnSpPr>
            <a:cxnSpLocks/>
            <a:stCxn id="48" idx="0"/>
          </p:cNvCxnSpPr>
          <p:nvPr/>
        </p:nvCxnSpPr>
        <p:spPr>
          <a:xfrm flipV="1">
            <a:off x="6027028"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CBCAB833-5644-7943-527E-2D363854D22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883C1F5-295F-6335-6E63-036473DA578A}"/>
              </a:ext>
            </a:extLst>
          </p:cNvPr>
          <p:cNvSpPr/>
          <p:nvPr/>
        </p:nvSpPr>
        <p:spPr>
          <a:xfrm>
            <a:off x="6687255" y="3128990"/>
            <a:ext cx="2210880" cy="11068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Bwork</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sz="2000" b="1" baseline="-250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i</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R</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E[pay] + </a:t>
            </a:r>
            <a:b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(1-R)</a:t>
            </a:r>
            <a:r>
              <a:rPr lang="el-GR"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25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t+1</a:t>
            </a:r>
          </a:p>
        </p:txBody>
      </p:sp>
      <p:sp>
        <p:nvSpPr>
          <p:cNvPr id="7" name="Rectangle 6">
            <a:extLst>
              <a:ext uri="{FF2B5EF4-FFF2-40B4-BE49-F238E27FC236}">
                <a16:creationId xmlns:a16="http://schemas.microsoft.com/office/drawing/2014/main" id="{4734454A-06F8-4CCF-E61E-F8896470734F}"/>
              </a:ext>
            </a:extLst>
          </p:cNvPr>
          <p:cNvSpPr/>
          <p:nvPr/>
        </p:nvSpPr>
        <p:spPr>
          <a:xfrm>
            <a:off x="8075702" y="3003782"/>
            <a:ext cx="1106851" cy="276999"/>
          </a:xfrm>
          <a:prstGeom prst="rect">
            <a:avLst/>
          </a:prstGeom>
        </p:spPr>
        <p:txBody>
          <a:bodyPr wrap="square">
            <a:spAutoFit/>
          </a:bodyPr>
          <a:lstStyle/>
          <a:p>
            <a:pPr lvl="0" algn="ctr"/>
            <a:r>
              <a:rPr lang="en-US" sz="12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cost to work</a:t>
            </a:r>
          </a:p>
        </p:txBody>
      </p:sp>
      <p:sp>
        <p:nvSpPr>
          <p:cNvPr id="9" name="Rectangle 8">
            <a:extLst>
              <a:ext uri="{FF2B5EF4-FFF2-40B4-BE49-F238E27FC236}">
                <a16:creationId xmlns:a16="http://schemas.microsoft.com/office/drawing/2014/main" id="{0BA6E3CD-DFFA-7C9E-D692-928D194D36AD}"/>
              </a:ext>
            </a:extLst>
          </p:cNvPr>
          <p:cNvSpPr/>
          <p:nvPr/>
        </p:nvSpPr>
        <p:spPr>
          <a:xfrm>
            <a:off x="7576395" y="4070024"/>
            <a:ext cx="1336287" cy="276999"/>
          </a:xfrm>
          <a:prstGeom prst="rect">
            <a:avLst/>
          </a:prstGeom>
        </p:spPr>
        <p:txBody>
          <a:bodyPr wrap="square">
            <a:spAutoFit/>
          </a:bodyPr>
          <a:lstStyle/>
          <a:p>
            <a:pPr lvl="0" algn="ctr"/>
            <a:r>
              <a:rPr lang="en-US" sz="12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p:txBody>
      </p:sp>
      <p:sp>
        <p:nvSpPr>
          <p:cNvPr id="3" name="Rectangle 2">
            <a:extLst>
              <a:ext uri="{FF2B5EF4-FFF2-40B4-BE49-F238E27FC236}">
                <a16:creationId xmlns:a16="http://schemas.microsoft.com/office/drawing/2014/main" id="{4AB7A2B4-FE53-7D16-4A81-15058514C198}"/>
              </a:ext>
            </a:extLst>
          </p:cNvPr>
          <p:cNvSpPr/>
          <p:nvPr/>
        </p:nvSpPr>
        <p:spPr>
          <a:xfrm>
            <a:off x="1791605" y="3739120"/>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Bwork</a:t>
            </a:r>
            <a:endPar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2" name="Rectangle 11">
            <a:extLst>
              <a:ext uri="{FF2B5EF4-FFF2-40B4-BE49-F238E27FC236}">
                <a16:creationId xmlns:a16="http://schemas.microsoft.com/office/drawing/2014/main" id="{8D444441-FF09-B41F-7921-588D02C160CA}"/>
              </a:ext>
            </a:extLst>
          </p:cNvPr>
          <p:cNvSpPr/>
          <p:nvPr/>
        </p:nvSpPr>
        <p:spPr>
          <a:xfrm>
            <a:off x="2447830" y="2703465"/>
            <a:ext cx="2210880" cy="11068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Awork</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w </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sz="2000" b="1" baseline="-250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i</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R</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E[pay] + </a:t>
            </a:r>
            <a:b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(1-R)</a:t>
            </a:r>
            <a:r>
              <a:rPr lang="el-GR"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25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t+1</a:t>
            </a:r>
          </a:p>
        </p:txBody>
      </p:sp>
      <p:sp>
        <p:nvSpPr>
          <p:cNvPr id="13" name="Rectangle 12">
            <a:extLst>
              <a:ext uri="{FF2B5EF4-FFF2-40B4-BE49-F238E27FC236}">
                <a16:creationId xmlns:a16="http://schemas.microsoft.com/office/drawing/2014/main" id="{3B09A550-4E89-B8C0-6DCD-C43768E5789D}"/>
              </a:ext>
            </a:extLst>
          </p:cNvPr>
          <p:cNvSpPr/>
          <p:nvPr/>
        </p:nvSpPr>
        <p:spPr>
          <a:xfrm>
            <a:off x="3280444" y="2546579"/>
            <a:ext cx="1222953" cy="276999"/>
          </a:xfrm>
          <a:prstGeom prst="rect">
            <a:avLst/>
          </a:prstGeom>
        </p:spPr>
        <p:txBody>
          <a:bodyPr wrap="square">
            <a:spAutoFit/>
          </a:bodyPr>
          <a:lstStyle/>
          <a:p>
            <a:pPr lvl="0" algn="ctr"/>
            <a:r>
              <a:rPr lang="en-US" sz="12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cost to work</a:t>
            </a:r>
          </a:p>
        </p:txBody>
      </p:sp>
      <p:sp>
        <p:nvSpPr>
          <p:cNvPr id="18" name="Rectangle 17">
            <a:extLst>
              <a:ext uri="{FF2B5EF4-FFF2-40B4-BE49-F238E27FC236}">
                <a16:creationId xmlns:a16="http://schemas.microsoft.com/office/drawing/2014/main" id="{B9374A7D-B01C-2D53-7108-FADA802721F7}"/>
              </a:ext>
            </a:extLst>
          </p:cNvPr>
          <p:cNvSpPr/>
          <p:nvPr/>
        </p:nvSpPr>
        <p:spPr>
          <a:xfrm>
            <a:off x="3372275" y="3634845"/>
            <a:ext cx="1336287" cy="276999"/>
          </a:xfrm>
          <a:prstGeom prst="rect">
            <a:avLst/>
          </a:prstGeom>
        </p:spPr>
        <p:txBody>
          <a:bodyPr wrap="square">
            <a:spAutoFit/>
          </a:bodyPr>
          <a:lstStyle/>
          <a:p>
            <a:pPr lvl="0" algn="ctr"/>
            <a:r>
              <a:rPr lang="en-US" sz="12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p:txBody>
      </p:sp>
    </p:spTree>
    <p:extLst>
      <p:ext uri="{BB962C8B-B14F-4D97-AF65-F5344CB8AC3E}">
        <p14:creationId xmlns:p14="http://schemas.microsoft.com/office/powerpoint/2010/main" val="3324422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E781E-3C98-182C-BB41-F8BE68819FA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EEEF2BF2-5363-2081-AAB1-710A9AC9044A}"/>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60" name="Rectangle 59">
            <a:extLst>
              <a:ext uri="{FF2B5EF4-FFF2-40B4-BE49-F238E27FC236}">
                <a16:creationId xmlns:a16="http://schemas.microsoft.com/office/drawing/2014/main" id="{794C7D71-B117-73E1-690F-1EA12B24634B}"/>
              </a:ext>
            </a:extLst>
          </p:cNvPr>
          <p:cNvSpPr/>
          <p:nvPr/>
        </p:nvSpPr>
        <p:spPr>
          <a:xfrm>
            <a:off x="3815540" y="684765"/>
            <a:ext cx="3790846" cy="584775"/>
          </a:xfrm>
          <a:prstGeom prst="rect">
            <a:avLst/>
          </a:prstGeom>
        </p:spPr>
        <p:txBody>
          <a:bodyPr wrap="none">
            <a:spAutoFit/>
          </a:bodyPr>
          <a:lstStyle/>
          <a:p>
            <a:pPr lvl="0"/>
            <a:r>
              <a:rPr lang="en-US" sz="3200" dirty="0">
                <a:latin typeface="Helvetica" charset="0"/>
                <a:ea typeface="Helvetica" charset="0"/>
                <a:cs typeface="Helvetica" charset="0"/>
              </a:rPr>
              <a:t>Drivers’ Parameters</a:t>
            </a:r>
            <a:endParaRPr lang="en-US" sz="2000" i="1" dirty="0">
              <a:latin typeface="Helvetica" charset="0"/>
              <a:ea typeface="Helvetica" charset="0"/>
              <a:cs typeface="Helvetica" charset="0"/>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46D401A-40D3-8D71-EE51-3E9DFC962C14}"/>
                  </a:ext>
                </a:extLst>
              </p:cNvPr>
              <p:cNvSpPr/>
              <p:nvPr/>
            </p:nvSpPr>
            <p:spPr>
              <a:xfrm>
                <a:off x="2669584" y="1648804"/>
                <a:ext cx="730713" cy="76944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440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𝛽</m:t>
                      </m:r>
                    </m:oMath>
                  </m:oMathPara>
                </a14:m>
                <a:endParaRPr lang="en-US" sz="4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mc:Choice>
        <mc:Fallback xmlns="">
          <p:sp>
            <p:nvSpPr>
              <p:cNvPr id="6" name="Rectangle 5">
                <a:extLst>
                  <a:ext uri="{FF2B5EF4-FFF2-40B4-BE49-F238E27FC236}">
                    <a16:creationId xmlns:a16="http://schemas.microsoft.com/office/drawing/2014/main" id="{55A4A51B-6886-9342-9AE3-6A3E990A7AE9}"/>
                  </a:ext>
                </a:extLst>
              </p:cNvPr>
              <p:cNvSpPr>
                <a:spLocks noRot="1" noChangeAspect="1" noMove="1" noResize="1" noEditPoints="1" noAdjustHandles="1" noChangeArrowheads="1" noChangeShapeType="1" noTextEdit="1"/>
              </p:cNvSpPr>
              <p:nvPr/>
            </p:nvSpPr>
            <p:spPr>
              <a:xfrm>
                <a:off x="2669584" y="1648804"/>
                <a:ext cx="730713" cy="769441"/>
              </a:xfrm>
              <a:prstGeom prst="rect">
                <a:avLst/>
              </a:prstGeom>
              <a:blipFill>
                <a:blip r:embed="rId4"/>
                <a:stretch>
                  <a:fillRect l="-22414" b="-17742"/>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37FDFEE2-C7F4-A5AF-AA17-74FC80219CCA}"/>
              </a:ext>
            </a:extLst>
          </p:cNvPr>
          <p:cNvSpPr/>
          <p:nvPr/>
        </p:nvSpPr>
        <p:spPr>
          <a:xfrm>
            <a:off x="3178257" y="1825344"/>
            <a:ext cx="3790846" cy="400110"/>
          </a:xfrm>
          <a:prstGeom prst="rect">
            <a:avLst/>
          </a:prstGeom>
        </p:spPr>
        <p:txBody>
          <a:bodyPr wrap="square">
            <a:spAutoFit/>
          </a:bodyPr>
          <a:lstStyle/>
          <a:p>
            <a:r>
              <a:rPr lang="en-US" sz="2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discount / forward-looking factor</a:t>
            </a:r>
            <a:endParaRPr lang="en-US" sz="2000" dirty="0"/>
          </a:p>
        </p:txBody>
      </p:sp>
      <p:sp>
        <p:nvSpPr>
          <p:cNvPr id="64" name="Rectangle 63">
            <a:extLst>
              <a:ext uri="{FF2B5EF4-FFF2-40B4-BE49-F238E27FC236}">
                <a16:creationId xmlns:a16="http://schemas.microsoft.com/office/drawing/2014/main" id="{5B82E10F-3EA1-CDDC-374D-1AB4097F0847}"/>
              </a:ext>
            </a:extLst>
          </p:cNvPr>
          <p:cNvSpPr/>
          <p:nvPr/>
        </p:nvSpPr>
        <p:spPr>
          <a:xfrm>
            <a:off x="767308" y="1825344"/>
            <a:ext cx="1702184" cy="400110"/>
          </a:xfrm>
          <a:prstGeom prst="rect">
            <a:avLst/>
          </a:prstGeom>
        </p:spPr>
        <p:txBody>
          <a:bodyPr wrap="square">
            <a:spAutoFit/>
          </a:bodyPr>
          <a:lstStyle/>
          <a:p>
            <a:r>
              <a:rPr lang="en-US" sz="2000" dirty="0">
                <a:solidFill>
                  <a:srgbClr val="00B050"/>
                </a:solidFill>
                <a:latin typeface="CMU Sans Serif" panose="02000603000000000000" pitchFamily="50" charset="0"/>
                <a:ea typeface="CMU Sans Serif" panose="02000603000000000000" pitchFamily="50" charset="0"/>
                <a:cs typeface="CMU Sans Serif" panose="02000603000000000000" pitchFamily="50" charset="0"/>
              </a:rPr>
              <a:t>homogeneous</a:t>
            </a:r>
            <a:endParaRPr lang="en-US" sz="2000" dirty="0">
              <a:solidFill>
                <a:srgbClr val="00B050"/>
              </a:solidFill>
            </a:endParaRPr>
          </a:p>
        </p:txBody>
      </p:sp>
    </p:spTree>
    <p:extLst>
      <p:ext uri="{BB962C8B-B14F-4D97-AF65-F5344CB8AC3E}">
        <p14:creationId xmlns:p14="http://schemas.microsoft.com/office/powerpoint/2010/main" val="2680390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716DC-9175-9472-7850-AB764E5A5690}"/>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185832E-5D38-EE06-9220-82325882B24F}"/>
              </a:ext>
            </a:extLst>
          </p:cNvPr>
          <p:cNvSpPr txBox="1">
            <a:spLocks/>
          </p:cNvSpPr>
          <p:nvPr/>
        </p:nvSpPr>
        <p:spPr>
          <a:xfrm>
            <a:off x="-1345155" y="1651647"/>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22" name="Rectangle 21">
            <a:extLst>
              <a:ext uri="{FF2B5EF4-FFF2-40B4-BE49-F238E27FC236}">
                <a16:creationId xmlns:a16="http://schemas.microsoft.com/office/drawing/2014/main" id="{E82AA0CF-C2FE-8E27-8156-AD5BD66055B5}"/>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60" name="Rectangle 59">
            <a:extLst>
              <a:ext uri="{FF2B5EF4-FFF2-40B4-BE49-F238E27FC236}">
                <a16:creationId xmlns:a16="http://schemas.microsoft.com/office/drawing/2014/main" id="{7FEB3606-609B-AA7B-9033-C126F86F4CE7}"/>
              </a:ext>
            </a:extLst>
          </p:cNvPr>
          <p:cNvSpPr/>
          <p:nvPr/>
        </p:nvSpPr>
        <p:spPr>
          <a:xfrm>
            <a:off x="3815540" y="684765"/>
            <a:ext cx="3790846" cy="584775"/>
          </a:xfrm>
          <a:prstGeom prst="rect">
            <a:avLst/>
          </a:prstGeom>
        </p:spPr>
        <p:txBody>
          <a:bodyPr wrap="none">
            <a:spAutoFit/>
          </a:bodyPr>
          <a:lstStyle/>
          <a:p>
            <a:pPr lvl="0"/>
            <a:r>
              <a:rPr lang="en-US" sz="3200" dirty="0">
                <a:latin typeface="Helvetica" charset="0"/>
                <a:ea typeface="Helvetica" charset="0"/>
                <a:cs typeface="Helvetica" charset="0"/>
              </a:rPr>
              <a:t>Drivers’ Parameters</a:t>
            </a:r>
            <a:endParaRPr lang="en-US" sz="2000" i="1" dirty="0">
              <a:latin typeface="Helvetica" charset="0"/>
              <a:ea typeface="Helvetica" charset="0"/>
              <a:cs typeface="Helvetica" charset="0"/>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88A7527-401B-A61A-B99C-1C694C120789}"/>
                  </a:ext>
                </a:extLst>
              </p:cNvPr>
              <p:cNvSpPr/>
              <p:nvPr/>
            </p:nvSpPr>
            <p:spPr>
              <a:xfrm>
                <a:off x="2669584" y="1648804"/>
                <a:ext cx="730713" cy="76944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440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𝛽</m:t>
                      </m:r>
                    </m:oMath>
                  </m:oMathPara>
                </a14:m>
                <a:endParaRPr lang="en-US" sz="4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mc:Choice>
        <mc:Fallback xmlns="">
          <p:sp>
            <p:nvSpPr>
              <p:cNvPr id="6" name="Rectangle 5">
                <a:extLst>
                  <a:ext uri="{FF2B5EF4-FFF2-40B4-BE49-F238E27FC236}">
                    <a16:creationId xmlns:a16="http://schemas.microsoft.com/office/drawing/2014/main" id="{55A4A51B-6886-9342-9AE3-6A3E990A7AE9}"/>
                  </a:ext>
                </a:extLst>
              </p:cNvPr>
              <p:cNvSpPr>
                <a:spLocks noRot="1" noChangeAspect="1" noMove="1" noResize="1" noEditPoints="1" noAdjustHandles="1" noChangeArrowheads="1" noChangeShapeType="1" noTextEdit="1"/>
              </p:cNvSpPr>
              <p:nvPr/>
            </p:nvSpPr>
            <p:spPr>
              <a:xfrm>
                <a:off x="2669584" y="1648804"/>
                <a:ext cx="730713" cy="769441"/>
              </a:xfrm>
              <a:prstGeom prst="rect">
                <a:avLst/>
              </a:prstGeom>
              <a:blipFill>
                <a:blip r:embed="rId4"/>
                <a:stretch>
                  <a:fillRect l="-22414" b="-17742"/>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32A9DC5C-93C4-7BD1-15AE-D0CD7D678322}"/>
              </a:ext>
            </a:extLst>
          </p:cNvPr>
          <p:cNvSpPr/>
          <p:nvPr/>
        </p:nvSpPr>
        <p:spPr>
          <a:xfrm>
            <a:off x="3178257" y="1825344"/>
            <a:ext cx="3790846" cy="400110"/>
          </a:xfrm>
          <a:prstGeom prst="rect">
            <a:avLst/>
          </a:prstGeom>
        </p:spPr>
        <p:txBody>
          <a:bodyPr wrap="square">
            <a:spAutoFit/>
          </a:bodyPr>
          <a:lstStyle/>
          <a:p>
            <a:r>
              <a:rPr lang="en-US" sz="2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discount / forward-looking factor</a:t>
            </a:r>
            <a:endParaRPr lang="en-US" sz="2000" dirty="0"/>
          </a:p>
        </p:txBody>
      </p:sp>
      <p:sp>
        <p:nvSpPr>
          <p:cNvPr id="62" name="Rectangle 61">
            <a:extLst>
              <a:ext uri="{FF2B5EF4-FFF2-40B4-BE49-F238E27FC236}">
                <a16:creationId xmlns:a16="http://schemas.microsoft.com/office/drawing/2014/main" id="{90167C05-2756-BA38-29C4-E604D5DC3EB8}"/>
              </a:ext>
            </a:extLst>
          </p:cNvPr>
          <p:cNvSpPr/>
          <p:nvPr/>
        </p:nvSpPr>
        <p:spPr>
          <a:xfrm>
            <a:off x="3178257" y="2706742"/>
            <a:ext cx="4611505" cy="400110"/>
          </a:xfrm>
          <a:prstGeom prst="rect">
            <a:avLst/>
          </a:prstGeom>
        </p:spPr>
        <p:txBody>
          <a:bodyPr wrap="square">
            <a:spAutoFit/>
          </a:bodyPr>
          <a:lstStyle/>
          <a:p>
            <a:r>
              <a:rPr lang="en-US" sz="2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cost of working for a unit time interval</a:t>
            </a:r>
            <a:endParaRPr lang="en-US" sz="2000" dirty="0"/>
          </a:p>
        </p:txBody>
      </p:sp>
      <p:sp>
        <p:nvSpPr>
          <p:cNvPr id="63" name="Rectangle 62">
            <a:extLst>
              <a:ext uri="{FF2B5EF4-FFF2-40B4-BE49-F238E27FC236}">
                <a16:creationId xmlns:a16="http://schemas.microsoft.com/office/drawing/2014/main" id="{42E468AC-90C8-2369-E394-35E62C5623D0}"/>
              </a:ext>
            </a:extLst>
          </p:cNvPr>
          <p:cNvSpPr/>
          <p:nvPr/>
        </p:nvSpPr>
        <p:spPr>
          <a:xfrm>
            <a:off x="2555903" y="2594565"/>
            <a:ext cx="560366" cy="646331"/>
          </a:xfrm>
          <a:prstGeom prst="rect">
            <a:avLst/>
          </a:prstGeom>
        </p:spPr>
        <p:txBody>
          <a:bodyPr wrap="square">
            <a:spAutoFit/>
          </a:bodyPr>
          <a:lstStyle/>
          <a:p>
            <a:r>
              <a:rPr lang="en-US" sz="36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36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i</a:t>
            </a:r>
            <a:endParaRPr lang="en-US" sz="3600" i="1" baseline="-25000" dirty="0"/>
          </a:p>
        </p:txBody>
      </p:sp>
      <p:sp>
        <p:nvSpPr>
          <p:cNvPr id="64" name="Rectangle 63">
            <a:extLst>
              <a:ext uri="{FF2B5EF4-FFF2-40B4-BE49-F238E27FC236}">
                <a16:creationId xmlns:a16="http://schemas.microsoft.com/office/drawing/2014/main" id="{1A513035-1761-B595-D21E-5F533032E016}"/>
              </a:ext>
            </a:extLst>
          </p:cNvPr>
          <p:cNvSpPr/>
          <p:nvPr/>
        </p:nvSpPr>
        <p:spPr>
          <a:xfrm>
            <a:off x="767308" y="1825344"/>
            <a:ext cx="1702184" cy="400110"/>
          </a:xfrm>
          <a:prstGeom prst="rect">
            <a:avLst/>
          </a:prstGeom>
        </p:spPr>
        <p:txBody>
          <a:bodyPr wrap="square">
            <a:spAutoFit/>
          </a:bodyPr>
          <a:lstStyle/>
          <a:p>
            <a:r>
              <a:rPr lang="en-US" sz="2000" dirty="0">
                <a:solidFill>
                  <a:srgbClr val="00B050"/>
                </a:solidFill>
                <a:latin typeface="CMU Sans Serif" panose="02000603000000000000" pitchFamily="50" charset="0"/>
                <a:ea typeface="CMU Sans Serif" panose="02000603000000000000" pitchFamily="50" charset="0"/>
                <a:cs typeface="CMU Sans Serif" panose="02000603000000000000" pitchFamily="50" charset="0"/>
              </a:rPr>
              <a:t>homogeneous</a:t>
            </a:r>
            <a:endParaRPr lang="en-US" sz="2000" dirty="0">
              <a:solidFill>
                <a:srgbClr val="00B050"/>
              </a:solidFill>
            </a:endParaRPr>
          </a:p>
        </p:txBody>
      </p:sp>
      <p:sp>
        <p:nvSpPr>
          <p:cNvPr id="65" name="Rectangle 64">
            <a:extLst>
              <a:ext uri="{FF2B5EF4-FFF2-40B4-BE49-F238E27FC236}">
                <a16:creationId xmlns:a16="http://schemas.microsoft.com/office/drawing/2014/main" id="{AE4FE6AC-8F69-84EA-6599-DB96637D0F44}"/>
              </a:ext>
            </a:extLst>
          </p:cNvPr>
          <p:cNvSpPr/>
          <p:nvPr/>
        </p:nvSpPr>
        <p:spPr>
          <a:xfrm>
            <a:off x="767308" y="2705019"/>
            <a:ext cx="1702184" cy="400110"/>
          </a:xfrm>
          <a:prstGeom prst="rect">
            <a:avLst/>
          </a:prstGeom>
        </p:spPr>
        <p:txBody>
          <a:bodyPr wrap="square">
            <a:spAutoFit/>
          </a:bodyPr>
          <a:lstStyle/>
          <a:p>
            <a:r>
              <a:rPr lang="en-US" sz="2000" dirty="0">
                <a:solidFill>
                  <a:srgbClr val="00B050"/>
                </a:solidFill>
                <a:latin typeface="CMU Sans Serif" panose="02000603000000000000" pitchFamily="50" charset="0"/>
                <a:ea typeface="CMU Sans Serif" panose="02000603000000000000" pitchFamily="50" charset="0"/>
                <a:cs typeface="CMU Sans Serif" panose="02000603000000000000" pitchFamily="50" charset="0"/>
              </a:rPr>
              <a:t>heterogeneous</a:t>
            </a:r>
            <a:endParaRPr lang="en-US" sz="2000" dirty="0">
              <a:solidFill>
                <a:srgbClr val="00B050"/>
              </a:solidFill>
            </a:endParaRPr>
          </a:p>
        </p:txBody>
      </p:sp>
    </p:spTree>
    <p:extLst>
      <p:ext uri="{BB962C8B-B14F-4D97-AF65-F5344CB8AC3E}">
        <p14:creationId xmlns:p14="http://schemas.microsoft.com/office/powerpoint/2010/main" val="4038837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2B7FF-E3EB-BFE9-B7D2-08C94DE8A984}"/>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1A44976-EA86-0509-AC22-48FCE48175F1}"/>
              </a:ext>
            </a:extLst>
          </p:cNvPr>
          <p:cNvSpPr txBox="1">
            <a:spLocks/>
          </p:cNvSpPr>
          <p:nvPr/>
        </p:nvSpPr>
        <p:spPr>
          <a:xfrm>
            <a:off x="-1345155" y="1651647"/>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22" name="Rectangle 21">
            <a:extLst>
              <a:ext uri="{FF2B5EF4-FFF2-40B4-BE49-F238E27FC236}">
                <a16:creationId xmlns:a16="http://schemas.microsoft.com/office/drawing/2014/main" id="{A847D7D2-267F-5CA4-4706-8CE3B59F5FDA}"/>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pic>
        <p:nvPicPr>
          <p:cNvPr id="54" name="Picture 2">
            <a:extLst>
              <a:ext uri="{FF2B5EF4-FFF2-40B4-BE49-F238E27FC236}">
                <a16:creationId xmlns:a16="http://schemas.microsoft.com/office/drawing/2014/main" id="{FA5D5C85-E9D9-767F-C223-9B4C3E2B09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776" b="50613"/>
          <a:stretch/>
        </p:blipFill>
        <p:spPr bwMode="auto">
          <a:xfrm>
            <a:off x="1124231" y="3594099"/>
            <a:ext cx="1113690" cy="134620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751453A0-A49A-655F-1B2C-2F5520B7C1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58" r="50690" b="50613"/>
          <a:stretch/>
        </p:blipFill>
        <p:spPr bwMode="auto">
          <a:xfrm>
            <a:off x="3229335" y="3594099"/>
            <a:ext cx="914400" cy="134620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A27AD945-0258-CB1C-F443-A9C6211AC4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772" r="27540" b="50613"/>
          <a:stretch/>
        </p:blipFill>
        <p:spPr bwMode="auto">
          <a:xfrm>
            <a:off x="5131031" y="3594099"/>
            <a:ext cx="887213" cy="134620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B8E46A41-52D5-163B-EE13-A7B3C8344D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460" b="50613"/>
          <a:stretch/>
        </p:blipFill>
        <p:spPr bwMode="auto">
          <a:xfrm>
            <a:off x="7005540" y="3594099"/>
            <a:ext cx="1126644" cy="13462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920F994-6CB4-B700-E65F-2D440A0C6DED}"/>
                  </a:ext>
                </a:extLst>
              </p:cNvPr>
              <p:cNvSpPr/>
              <p:nvPr/>
            </p:nvSpPr>
            <p:spPr>
              <a:xfrm>
                <a:off x="2669584" y="1648804"/>
                <a:ext cx="730713" cy="76944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440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𝛽</m:t>
                      </m:r>
                    </m:oMath>
                  </m:oMathPara>
                </a14:m>
                <a:endParaRPr lang="en-US" sz="4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mc:Choice>
        <mc:Fallback xmlns="">
          <p:sp>
            <p:nvSpPr>
              <p:cNvPr id="6" name="Rectangle 5">
                <a:extLst>
                  <a:ext uri="{FF2B5EF4-FFF2-40B4-BE49-F238E27FC236}">
                    <a16:creationId xmlns:a16="http://schemas.microsoft.com/office/drawing/2014/main" id="{55A4A51B-6886-9342-9AE3-6A3E990A7AE9}"/>
                  </a:ext>
                </a:extLst>
              </p:cNvPr>
              <p:cNvSpPr>
                <a:spLocks noRot="1" noChangeAspect="1" noMove="1" noResize="1" noEditPoints="1" noAdjustHandles="1" noChangeArrowheads="1" noChangeShapeType="1" noTextEdit="1"/>
              </p:cNvSpPr>
              <p:nvPr/>
            </p:nvSpPr>
            <p:spPr>
              <a:xfrm>
                <a:off x="2669584" y="1648804"/>
                <a:ext cx="730713" cy="769441"/>
              </a:xfrm>
              <a:prstGeom prst="rect">
                <a:avLst/>
              </a:prstGeom>
              <a:blipFill>
                <a:blip r:embed="rId4"/>
                <a:stretch>
                  <a:fillRect l="-22414" b="-17742"/>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16885F83-DC92-910A-2FB7-E11BB218E50E}"/>
              </a:ext>
            </a:extLst>
          </p:cNvPr>
          <p:cNvSpPr/>
          <p:nvPr/>
        </p:nvSpPr>
        <p:spPr>
          <a:xfrm>
            <a:off x="3178257" y="1825344"/>
            <a:ext cx="3790846" cy="400110"/>
          </a:xfrm>
          <a:prstGeom prst="rect">
            <a:avLst/>
          </a:prstGeom>
        </p:spPr>
        <p:txBody>
          <a:bodyPr wrap="square">
            <a:spAutoFit/>
          </a:bodyPr>
          <a:lstStyle/>
          <a:p>
            <a:r>
              <a:rPr lang="en-US" sz="2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discount / forward-looking factor</a:t>
            </a:r>
            <a:endParaRPr lang="en-US" sz="2000" dirty="0"/>
          </a:p>
        </p:txBody>
      </p:sp>
      <p:sp>
        <p:nvSpPr>
          <p:cNvPr id="62" name="Rectangle 61">
            <a:extLst>
              <a:ext uri="{FF2B5EF4-FFF2-40B4-BE49-F238E27FC236}">
                <a16:creationId xmlns:a16="http://schemas.microsoft.com/office/drawing/2014/main" id="{5BC7542A-BF7C-3C0B-15EE-EB0E131CFBA8}"/>
              </a:ext>
            </a:extLst>
          </p:cNvPr>
          <p:cNvSpPr/>
          <p:nvPr/>
        </p:nvSpPr>
        <p:spPr>
          <a:xfrm>
            <a:off x="3178257" y="2706742"/>
            <a:ext cx="4611505" cy="400110"/>
          </a:xfrm>
          <a:prstGeom prst="rect">
            <a:avLst/>
          </a:prstGeom>
        </p:spPr>
        <p:txBody>
          <a:bodyPr wrap="square">
            <a:spAutoFit/>
          </a:bodyPr>
          <a:lstStyle/>
          <a:p>
            <a:r>
              <a:rPr lang="en-US" sz="2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cost of working for a unit time interval</a:t>
            </a:r>
            <a:endParaRPr lang="en-US" sz="2000" dirty="0"/>
          </a:p>
        </p:txBody>
      </p:sp>
      <p:sp>
        <p:nvSpPr>
          <p:cNvPr id="63" name="Rectangle 62">
            <a:extLst>
              <a:ext uri="{FF2B5EF4-FFF2-40B4-BE49-F238E27FC236}">
                <a16:creationId xmlns:a16="http://schemas.microsoft.com/office/drawing/2014/main" id="{C43FD3F0-1CEB-7E6B-6067-83165598D95A}"/>
              </a:ext>
            </a:extLst>
          </p:cNvPr>
          <p:cNvSpPr/>
          <p:nvPr/>
        </p:nvSpPr>
        <p:spPr>
          <a:xfrm>
            <a:off x="2555903" y="2594565"/>
            <a:ext cx="560366" cy="646331"/>
          </a:xfrm>
          <a:prstGeom prst="rect">
            <a:avLst/>
          </a:prstGeom>
        </p:spPr>
        <p:txBody>
          <a:bodyPr wrap="square">
            <a:spAutoFit/>
          </a:bodyPr>
          <a:lstStyle/>
          <a:p>
            <a:r>
              <a:rPr lang="en-US" sz="36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36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i</a:t>
            </a:r>
            <a:endParaRPr lang="en-US" sz="3600" i="1" baseline="-25000" dirty="0"/>
          </a:p>
        </p:txBody>
      </p:sp>
      <p:sp>
        <p:nvSpPr>
          <p:cNvPr id="64" name="Rectangle 63">
            <a:extLst>
              <a:ext uri="{FF2B5EF4-FFF2-40B4-BE49-F238E27FC236}">
                <a16:creationId xmlns:a16="http://schemas.microsoft.com/office/drawing/2014/main" id="{DFA7BD09-6047-9D9B-CC5C-86D0C7B1B22F}"/>
              </a:ext>
            </a:extLst>
          </p:cNvPr>
          <p:cNvSpPr/>
          <p:nvPr/>
        </p:nvSpPr>
        <p:spPr>
          <a:xfrm>
            <a:off x="767308" y="1825344"/>
            <a:ext cx="1702184" cy="400110"/>
          </a:xfrm>
          <a:prstGeom prst="rect">
            <a:avLst/>
          </a:prstGeom>
        </p:spPr>
        <p:txBody>
          <a:bodyPr wrap="square">
            <a:spAutoFit/>
          </a:bodyPr>
          <a:lstStyle/>
          <a:p>
            <a:r>
              <a:rPr lang="en-US" sz="2000" dirty="0">
                <a:solidFill>
                  <a:srgbClr val="00B050"/>
                </a:solidFill>
                <a:latin typeface="CMU Sans Serif" panose="02000603000000000000" pitchFamily="50" charset="0"/>
                <a:ea typeface="CMU Sans Serif" panose="02000603000000000000" pitchFamily="50" charset="0"/>
                <a:cs typeface="CMU Sans Serif" panose="02000603000000000000" pitchFamily="50" charset="0"/>
              </a:rPr>
              <a:t>homogeneous</a:t>
            </a:r>
            <a:endParaRPr lang="en-US" sz="2000" dirty="0">
              <a:solidFill>
                <a:srgbClr val="00B050"/>
              </a:solidFill>
            </a:endParaRPr>
          </a:p>
        </p:txBody>
      </p:sp>
      <p:sp>
        <p:nvSpPr>
          <p:cNvPr id="65" name="Rectangle 64">
            <a:extLst>
              <a:ext uri="{FF2B5EF4-FFF2-40B4-BE49-F238E27FC236}">
                <a16:creationId xmlns:a16="http://schemas.microsoft.com/office/drawing/2014/main" id="{4FB8143C-3D5A-DC87-99CD-BA1209DBC862}"/>
              </a:ext>
            </a:extLst>
          </p:cNvPr>
          <p:cNvSpPr/>
          <p:nvPr/>
        </p:nvSpPr>
        <p:spPr>
          <a:xfrm>
            <a:off x="767308" y="2705019"/>
            <a:ext cx="1702184" cy="400110"/>
          </a:xfrm>
          <a:prstGeom prst="rect">
            <a:avLst/>
          </a:prstGeom>
        </p:spPr>
        <p:txBody>
          <a:bodyPr wrap="square">
            <a:spAutoFit/>
          </a:bodyPr>
          <a:lstStyle/>
          <a:p>
            <a:r>
              <a:rPr lang="en-US" sz="2000" dirty="0">
                <a:solidFill>
                  <a:srgbClr val="00B050"/>
                </a:solidFill>
                <a:latin typeface="CMU Sans Serif" panose="02000603000000000000" pitchFamily="50" charset="0"/>
                <a:ea typeface="CMU Sans Serif" panose="02000603000000000000" pitchFamily="50" charset="0"/>
                <a:cs typeface="CMU Sans Serif" panose="02000603000000000000" pitchFamily="50" charset="0"/>
              </a:rPr>
              <a:t>heterogeneous</a:t>
            </a:r>
            <a:endParaRPr lang="en-US" sz="2000" dirty="0">
              <a:solidFill>
                <a:srgbClr val="00B050"/>
              </a:solidFill>
            </a:endParaRPr>
          </a:p>
        </p:txBody>
      </p:sp>
      <p:sp>
        <p:nvSpPr>
          <p:cNvPr id="67" name="Rectangle 66">
            <a:extLst>
              <a:ext uri="{FF2B5EF4-FFF2-40B4-BE49-F238E27FC236}">
                <a16:creationId xmlns:a16="http://schemas.microsoft.com/office/drawing/2014/main" id="{C9404E68-D206-2881-DFF7-0FECBF6F0E87}"/>
              </a:ext>
            </a:extLst>
          </p:cNvPr>
          <p:cNvSpPr/>
          <p:nvPr/>
        </p:nvSpPr>
        <p:spPr>
          <a:xfrm>
            <a:off x="1524738" y="3319545"/>
            <a:ext cx="536386" cy="40011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1</a:t>
            </a:r>
            <a:endParaRPr lang="en-US" sz="2000" i="1" baseline="-25000" dirty="0"/>
          </a:p>
        </p:txBody>
      </p:sp>
      <p:sp>
        <p:nvSpPr>
          <p:cNvPr id="68" name="Rectangle 67">
            <a:extLst>
              <a:ext uri="{FF2B5EF4-FFF2-40B4-BE49-F238E27FC236}">
                <a16:creationId xmlns:a16="http://schemas.microsoft.com/office/drawing/2014/main" id="{C7EA058A-E23B-FA46-21C6-2FF43CCC9200}"/>
              </a:ext>
            </a:extLst>
          </p:cNvPr>
          <p:cNvSpPr/>
          <p:nvPr/>
        </p:nvSpPr>
        <p:spPr>
          <a:xfrm>
            <a:off x="3457711" y="3319545"/>
            <a:ext cx="536386" cy="40011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2</a:t>
            </a:r>
            <a:endParaRPr lang="en-US" sz="2000" i="1" baseline="-25000" dirty="0"/>
          </a:p>
        </p:txBody>
      </p:sp>
      <p:sp>
        <p:nvSpPr>
          <p:cNvPr id="69" name="Rectangle 68">
            <a:extLst>
              <a:ext uri="{FF2B5EF4-FFF2-40B4-BE49-F238E27FC236}">
                <a16:creationId xmlns:a16="http://schemas.microsoft.com/office/drawing/2014/main" id="{42C364F4-B05D-B3E7-0E02-C9EED862D4B7}"/>
              </a:ext>
            </a:extLst>
          </p:cNvPr>
          <p:cNvSpPr/>
          <p:nvPr/>
        </p:nvSpPr>
        <p:spPr>
          <a:xfrm>
            <a:off x="5309660" y="3319545"/>
            <a:ext cx="536386" cy="40011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3</a:t>
            </a:r>
            <a:endParaRPr lang="en-US" sz="2000" i="1" baseline="-25000" dirty="0"/>
          </a:p>
        </p:txBody>
      </p:sp>
      <p:sp>
        <p:nvSpPr>
          <p:cNvPr id="70" name="Rectangle 69">
            <a:extLst>
              <a:ext uri="{FF2B5EF4-FFF2-40B4-BE49-F238E27FC236}">
                <a16:creationId xmlns:a16="http://schemas.microsoft.com/office/drawing/2014/main" id="{887510D1-7A82-5836-EE2C-39D55DF7EF28}"/>
              </a:ext>
            </a:extLst>
          </p:cNvPr>
          <p:cNvSpPr/>
          <p:nvPr/>
        </p:nvSpPr>
        <p:spPr>
          <a:xfrm>
            <a:off x="7231057" y="3319545"/>
            <a:ext cx="536386" cy="40011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4</a:t>
            </a:r>
            <a:endParaRPr lang="en-US" sz="2000" i="1" baseline="-25000" dirty="0"/>
          </a:p>
        </p:txBody>
      </p:sp>
      <p:sp>
        <p:nvSpPr>
          <p:cNvPr id="71" name="Rectangle 70">
            <a:extLst>
              <a:ext uri="{FF2B5EF4-FFF2-40B4-BE49-F238E27FC236}">
                <a16:creationId xmlns:a16="http://schemas.microsoft.com/office/drawing/2014/main" id="{1D36B581-450C-1840-83D8-6F5328B7854B}"/>
              </a:ext>
            </a:extLst>
          </p:cNvPr>
          <p:cNvSpPr/>
          <p:nvPr/>
        </p:nvSpPr>
        <p:spPr>
          <a:xfrm>
            <a:off x="1681076" y="5242653"/>
            <a:ext cx="5706319" cy="707886"/>
          </a:xfrm>
          <a:prstGeom prst="rect">
            <a:avLst/>
          </a:prstGeom>
        </p:spPr>
        <p:txBody>
          <a:bodyPr wrap="square">
            <a:spAutoFit/>
          </a:bodyPr>
          <a:lstStyle/>
          <a:p>
            <a:pPr algn="ctr"/>
            <a:r>
              <a:rPr lang="en-US" sz="24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a:t>
            </a:r>
            <a:r>
              <a:rPr lang="en-US" sz="24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 </a:t>
            </a:r>
            <a:r>
              <a:rPr lang="en-US" sz="24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Truncated Normal (</a:t>
            </a:r>
            <a:r>
              <a:rPr lang="en-US" sz="4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𝜇,𝜎</a:t>
            </a:r>
            <a:r>
              <a:rPr lang="en-US" sz="4000" i="1" baseline="30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2</a:t>
            </a:r>
            <a:r>
              <a:rPr lang="en-US" sz="24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 </a:t>
            </a:r>
            <a:endParaRPr lang="en-US" sz="2400" baseline="-25000" dirty="0"/>
          </a:p>
        </p:txBody>
      </p:sp>
      <p:sp>
        <p:nvSpPr>
          <p:cNvPr id="3" name="Rectangle 2">
            <a:extLst>
              <a:ext uri="{FF2B5EF4-FFF2-40B4-BE49-F238E27FC236}">
                <a16:creationId xmlns:a16="http://schemas.microsoft.com/office/drawing/2014/main" id="{D52DF022-2130-8980-834B-3C496199753D}"/>
              </a:ext>
            </a:extLst>
          </p:cNvPr>
          <p:cNvSpPr/>
          <p:nvPr/>
        </p:nvSpPr>
        <p:spPr>
          <a:xfrm>
            <a:off x="3815540" y="684765"/>
            <a:ext cx="3790846" cy="584775"/>
          </a:xfrm>
          <a:prstGeom prst="rect">
            <a:avLst/>
          </a:prstGeom>
        </p:spPr>
        <p:txBody>
          <a:bodyPr wrap="none">
            <a:spAutoFit/>
          </a:bodyPr>
          <a:lstStyle/>
          <a:p>
            <a:pPr lvl="0"/>
            <a:r>
              <a:rPr lang="en-US" sz="3200" dirty="0">
                <a:latin typeface="Helvetica" charset="0"/>
                <a:ea typeface="Helvetica" charset="0"/>
                <a:cs typeface="Helvetica" charset="0"/>
              </a:rPr>
              <a:t>Drivers’ Parameters</a:t>
            </a:r>
            <a:endParaRPr lang="en-US" sz="2000" i="1" dirty="0">
              <a:latin typeface="Helvetica" charset="0"/>
              <a:ea typeface="Helvetica" charset="0"/>
              <a:cs typeface="Helvetica" charset="0"/>
            </a:endParaRPr>
          </a:p>
        </p:txBody>
      </p:sp>
    </p:spTree>
    <p:extLst>
      <p:ext uri="{BB962C8B-B14F-4D97-AF65-F5344CB8AC3E}">
        <p14:creationId xmlns:p14="http://schemas.microsoft.com/office/powerpoint/2010/main" val="2819026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1487-26C3-F326-F4D5-42BA2560912E}"/>
            </a:ext>
          </a:extLst>
        </p:cNvPr>
        <p:cNvGrpSpPr/>
        <p:nvPr/>
      </p:nvGrpSpPr>
      <p:grpSpPr>
        <a:xfrm>
          <a:off x="0" y="0"/>
          <a:ext cx="0" cy="0"/>
          <a:chOff x="0" y="0"/>
          <a:chExt cx="0" cy="0"/>
        </a:xfrm>
      </p:grpSpPr>
      <p:sp>
        <p:nvSpPr>
          <p:cNvPr id="24" name="Oval 23">
            <a:extLst>
              <a:ext uri="{FF2B5EF4-FFF2-40B4-BE49-F238E27FC236}">
                <a16:creationId xmlns:a16="http://schemas.microsoft.com/office/drawing/2014/main" id="{7DD52E25-09D9-1FEE-98CE-8D25F5B9D1C2}"/>
              </a:ext>
            </a:extLst>
          </p:cNvPr>
          <p:cNvSpPr/>
          <p:nvPr/>
        </p:nvSpPr>
        <p:spPr>
          <a:xfrm>
            <a:off x="5329323" y="5412445"/>
            <a:ext cx="490627" cy="490627"/>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6A3F19F-78C8-63DC-849C-2181132197B5}"/>
              </a:ext>
            </a:extLst>
          </p:cNvPr>
          <p:cNvSpPr/>
          <p:nvPr/>
        </p:nvSpPr>
        <p:spPr>
          <a:xfrm>
            <a:off x="5806994" y="5412445"/>
            <a:ext cx="490627" cy="490627"/>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E1EB9335-46CD-4A6E-C2F0-A9C779385792}"/>
              </a:ext>
            </a:extLst>
          </p:cNvPr>
          <p:cNvSpPr/>
          <p:nvPr/>
        </p:nvSpPr>
        <p:spPr>
          <a:xfrm>
            <a:off x="2543631" y="1668167"/>
            <a:ext cx="730713" cy="730713"/>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E9F8C205-5E93-623E-D608-DD528188B251}"/>
              </a:ext>
            </a:extLst>
          </p:cNvPr>
          <p:cNvSpPr txBox="1">
            <a:spLocks/>
          </p:cNvSpPr>
          <p:nvPr/>
        </p:nvSpPr>
        <p:spPr>
          <a:xfrm>
            <a:off x="-1345155" y="1651647"/>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22" name="Rectangle 21">
            <a:extLst>
              <a:ext uri="{FF2B5EF4-FFF2-40B4-BE49-F238E27FC236}">
                <a16:creationId xmlns:a16="http://schemas.microsoft.com/office/drawing/2014/main" id="{B4FFB4FB-44BF-332E-D677-D79D3F03E94A}"/>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Estimation</a:t>
            </a:r>
            <a:endParaRPr lang="en-US" sz="2800" b="1" dirty="0">
              <a:solidFill>
                <a:srgbClr val="FFC000"/>
              </a:solidFill>
              <a:latin typeface="Helvetica" charset="0"/>
              <a:ea typeface="Helvetica" charset="0"/>
              <a:cs typeface="Helvetica" charset="0"/>
            </a:endParaRPr>
          </a:p>
        </p:txBody>
      </p:sp>
      <p:pic>
        <p:nvPicPr>
          <p:cNvPr id="54" name="Picture 2">
            <a:extLst>
              <a:ext uri="{FF2B5EF4-FFF2-40B4-BE49-F238E27FC236}">
                <a16:creationId xmlns:a16="http://schemas.microsoft.com/office/drawing/2014/main" id="{2C94275A-A337-6C04-855E-4D6B8F18A2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776" b="50613"/>
          <a:stretch/>
        </p:blipFill>
        <p:spPr bwMode="auto">
          <a:xfrm>
            <a:off x="1124231" y="3594099"/>
            <a:ext cx="1113690" cy="134620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3A4072D1-C3A5-5446-8DC8-8698FA71D4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58" r="50690" b="50613"/>
          <a:stretch/>
        </p:blipFill>
        <p:spPr bwMode="auto">
          <a:xfrm>
            <a:off x="3229335" y="3594099"/>
            <a:ext cx="914400" cy="134620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2037CB50-7EFF-6212-7E4F-C7741E1D13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772" r="27540" b="50613"/>
          <a:stretch/>
        </p:blipFill>
        <p:spPr bwMode="auto">
          <a:xfrm>
            <a:off x="5131031" y="3594099"/>
            <a:ext cx="887213" cy="134620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78A8FDDC-A3A2-706A-44A3-60EC7AD7AF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460" b="50613"/>
          <a:stretch/>
        </p:blipFill>
        <p:spPr bwMode="auto">
          <a:xfrm>
            <a:off x="7005540" y="3594099"/>
            <a:ext cx="1126644" cy="13462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CC71DD1-201C-DB8C-26CF-CECE4E7B6461}"/>
                  </a:ext>
                </a:extLst>
              </p:cNvPr>
              <p:cNvSpPr/>
              <p:nvPr/>
            </p:nvSpPr>
            <p:spPr>
              <a:xfrm>
                <a:off x="2669584" y="1648804"/>
                <a:ext cx="730713" cy="76944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440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𝛽</m:t>
                      </m:r>
                    </m:oMath>
                  </m:oMathPara>
                </a14:m>
                <a:endParaRPr lang="en-US" sz="4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mc:Choice>
        <mc:Fallback xmlns="">
          <p:sp>
            <p:nvSpPr>
              <p:cNvPr id="6" name="Rectangle 5">
                <a:extLst>
                  <a:ext uri="{FF2B5EF4-FFF2-40B4-BE49-F238E27FC236}">
                    <a16:creationId xmlns:a16="http://schemas.microsoft.com/office/drawing/2014/main" id="{55A4A51B-6886-9342-9AE3-6A3E990A7AE9}"/>
                  </a:ext>
                </a:extLst>
              </p:cNvPr>
              <p:cNvSpPr>
                <a:spLocks noRot="1" noChangeAspect="1" noMove="1" noResize="1" noEditPoints="1" noAdjustHandles="1" noChangeArrowheads="1" noChangeShapeType="1" noTextEdit="1"/>
              </p:cNvSpPr>
              <p:nvPr/>
            </p:nvSpPr>
            <p:spPr>
              <a:xfrm>
                <a:off x="2669584" y="1648804"/>
                <a:ext cx="730713" cy="769441"/>
              </a:xfrm>
              <a:prstGeom prst="rect">
                <a:avLst/>
              </a:prstGeom>
              <a:blipFill>
                <a:blip r:embed="rId4"/>
                <a:stretch>
                  <a:fillRect l="-22414" b="-17742"/>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BE8A58A6-FF6F-E1B3-640D-5F75AC96F15E}"/>
              </a:ext>
            </a:extLst>
          </p:cNvPr>
          <p:cNvSpPr/>
          <p:nvPr/>
        </p:nvSpPr>
        <p:spPr>
          <a:xfrm>
            <a:off x="3178257" y="1825344"/>
            <a:ext cx="3790846" cy="400110"/>
          </a:xfrm>
          <a:prstGeom prst="rect">
            <a:avLst/>
          </a:prstGeom>
        </p:spPr>
        <p:txBody>
          <a:bodyPr wrap="square">
            <a:spAutoFit/>
          </a:bodyPr>
          <a:lstStyle/>
          <a:p>
            <a:r>
              <a:rPr lang="en-US" sz="2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discount / forward-looking factor</a:t>
            </a:r>
            <a:endParaRPr lang="en-US" sz="2000" dirty="0"/>
          </a:p>
        </p:txBody>
      </p:sp>
      <p:sp>
        <p:nvSpPr>
          <p:cNvPr id="62" name="Rectangle 61">
            <a:extLst>
              <a:ext uri="{FF2B5EF4-FFF2-40B4-BE49-F238E27FC236}">
                <a16:creationId xmlns:a16="http://schemas.microsoft.com/office/drawing/2014/main" id="{FB4B3DC8-7CA3-D036-3311-8F29C2A906A7}"/>
              </a:ext>
            </a:extLst>
          </p:cNvPr>
          <p:cNvSpPr/>
          <p:nvPr/>
        </p:nvSpPr>
        <p:spPr>
          <a:xfrm>
            <a:off x="3178257" y="2706742"/>
            <a:ext cx="4611505" cy="400110"/>
          </a:xfrm>
          <a:prstGeom prst="rect">
            <a:avLst/>
          </a:prstGeom>
        </p:spPr>
        <p:txBody>
          <a:bodyPr wrap="square">
            <a:spAutoFit/>
          </a:bodyPr>
          <a:lstStyle/>
          <a:p>
            <a:r>
              <a:rPr lang="en-US" sz="2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cost of working for a unit time interval</a:t>
            </a:r>
            <a:endParaRPr lang="en-US" sz="2000" dirty="0"/>
          </a:p>
        </p:txBody>
      </p:sp>
      <p:sp>
        <p:nvSpPr>
          <p:cNvPr id="63" name="Rectangle 62">
            <a:extLst>
              <a:ext uri="{FF2B5EF4-FFF2-40B4-BE49-F238E27FC236}">
                <a16:creationId xmlns:a16="http://schemas.microsoft.com/office/drawing/2014/main" id="{32FB9D15-F7AD-23D6-72BA-190BFBA1E322}"/>
              </a:ext>
            </a:extLst>
          </p:cNvPr>
          <p:cNvSpPr/>
          <p:nvPr/>
        </p:nvSpPr>
        <p:spPr>
          <a:xfrm>
            <a:off x="2555903" y="2594565"/>
            <a:ext cx="560366" cy="646331"/>
          </a:xfrm>
          <a:prstGeom prst="rect">
            <a:avLst/>
          </a:prstGeom>
        </p:spPr>
        <p:txBody>
          <a:bodyPr wrap="square">
            <a:spAutoFit/>
          </a:bodyPr>
          <a:lstStyle/>
          <a:p>
            <a:r>
              <a:rPr lang="en-US" sz="36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36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i</a:t>
            </a:r>
            <a:endParaRPr lang="en-US" sz="3600" i="1" baseline="-25000" dirty="0"/>
          </a:p>
        </p:txBody>
      </p:sp>
      <p:sp>
        <p:nvSpPr>
          <p:cNvPr id="64" name="Rectangle 63">
            <a:extLst>
              <a:ext uri="{FF2B5EF4-FFF2-40B4-BE49-F238E27FC236}">
                <a16:creationId xmlns:a16="http://schemas.microsoft.com/office/drawing/2014/main" id="{7F9ED07F-E7CA-2A3E-BF86-7F5E2093307D}"/>
              </a:ext>
            </a:extLst>
          </p:cNvPr>
          <p:cNvSpPr/>
          <p:nvPr/>
        </p:nvSpPr>
        <p:spPr>
          <a:xfrm>
            <a:off x="767308" y="1825344"/>
            <a:ext cx="1702184" cy="400110"/>
          </a:xfrm>
          <a:prstGeom prst="rect">
            <a:avLst/>
          </a:prstGeom>
        </p:spPr>
        <p:txBody>
          <a:bodyPr wrap="square">
            <a:spAutoFit/>
          </a:bodyPr>
          <a:lstStyle/>
          <a:p>
            <a:r>
              <a:rPr lang="en-US" sz="2000" dirty="0">
                <a:solidFill>
                  <a:srgbClr val="00B050"/>
                </a:solidFill>
                <a:latin typeface="CMU Sans Serif" panose="02000603000000000000" pitchFamily="50" charset="0"/>
                <a:ea typeface="CMU Sans Serif" panose="02000603000000000000" pitchFamily="50" charset="0"/>
                <a:cs typeface="CMU Sans Serif" panose="02000603000000000000" pitchFamily="50" charset="0"/>
              </a:rPr>
              <a:t>homogeneous</a:t>
            </a:r>
            <a:endParaRPr lang="en-US" sz="2000" dirty="0">
              <a:solidFill>
                <a:srgbClr val="00B050"/>
              </a:solidFill>
            </a:endParaRPr>
          </a:p>
        </p:txBody>
      </p:sp>
      <p:sp>
        <p:nvSpPr>
          <p:cNvPr id="65" name="Rectangle 64">
            <a:extLst>
              <a:ext uri="{FF2B5EF4-FFF2-40B4-BE49-F238E27FC236}">
                <a16:creationId xmlns:a16="http://schemas.microsoft.com/office/drawing/2014/main" id="{9917B8F9-46BC-6CBD-8F47-C3343BC21A9A}"/>
              </a:ext>
            </a:extLst>
          </p:cNvPr>
          <p:cNvSpPr/>
          <p:nvPr/>
        </p:nvSpPr>
        <p:spPr>
          <a:xfrm>
            <a:off x="767308" y="2705019"/>
            <a:ext cx="1702184" cy="400110"/>
          </a:xfrm>
          <a:prstGeom prst="rect">
            <a:avLst/>
          </a:prstGeom>
        </p:spPr>
        <p:txBody>
          <a:bodyPr wrap="square">
            <a:spAutoFit/>
          </a:bodyPr>
          <a:lstStyle/>
          <a:p>
            <a:r>
              <a:rPr lang="en-US" sz="2000" dirty="0">
                <a:solidFill>
                  <a:srgbClr val="00B050"/>
                </a:solidFill>
                <a:latin typeface="CMU Sans Serif" panose="02000603000000000000" pitchFamily="50" charset="0"/>
                <a:ea typeface="CMU Sans Serif" panose="02000603000000000000" pitchFamily="50" charset="0"/>
                <a:cs typeface="CMU Sans Serif" panose="02000603000000000000" pitchFamily="50" charset="0"/>
              </a:rPr>
              <a:t>heterogeneous</a:t>
            </a:r>
            <a:endParaRPr lang="en-US" sz="2000" dirty="0">
              <a:solidFill>
                <a:srgbClr val="00B050"/>
              </a:solidFill>
            </a:endParaRPr>
          </a:p>
        </p:txBody>
      </p:sp>
      <p:sp>
        <p:nvSpPr>
          <p:cNvPr id="67" name="Rectangle 66">
            <a:extLst>
              <a:ext uri="{FF2B5EF4-FFF2-40B4-BE49-F238E27FC236}">
                <a16:creationId xmlns:a16="http://schemas.microsoft.com/office/drawing/2014/main" id="{E96AAA7E-258D-F4CD-76BA-6A4547DF6D15}"/>
              </a:ext>
            </a:extLst>
          </p:cNvPr>
          <p:cNvSpPr/>
          <p:nvPr/>
        </p:nvSpPr>
        <p:spPr>
          <a:xfrm>
            <a:off x="1524738" y="3319545"/>
            <a:ext cx="536386" cy="40011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1</a:t>
            </a:r>
            <a:endParaRPr lang="en-US" sz="2000" i="1" baseline="-25000" dirty="0"/>
          </a:p>
        </p:txBody>
      </p:sp>
      <p:sp>
        <p:nvSpPr>
          <p:cNvPr id="68" name="Rectangle 67">
            <a:extLst>
              <a:ext uri="{FF2B5EF4-FFF2-40B4-BE49-F238E27FC236}">
                <a16:creationId xmlns:a16="http://schemas.microsoft.com/office/drawing/2014/main" id="{954EA12D-82FF-CE74-07F0-6D37AA1D1C20}"/>
              </a:ext>
            </a:extLst>
          </p:cNvPr>
          <p:cNvSpPr/>
          <p:nvPr/>
        </p:nvSpPr>
        <p:spPr>
          <a:xfrm>
            <a:off x="3457711" y="3319545"/>
            <a:ext cx="536386" cy="40011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2</a:t>
            </a:r>
            <a:endParaRPr lang="en-US" sz="2000" i="1" baseline="-25000" dirty="0"/>
          </a:p>
        </p:txBody>
      </p:sp>
      <p:sp>
        <p:nvSpPr>
          <p:cNvPr id="69" name="Rectangle 68">
            <a:extLst>
              <a:ext uri="{FF2B5EF4-FFF2-40B4-BE49-F238E27FC236}">
                <a16:creationId xmlns:a16="http://schemas.microsoft.com/office/drawing/2014/main" id="{57FB3B13-D7F1-5E47-930C-A3B8878C1FE2}"/>
              </a:ext>
            </a:extLst>
          </p:cNvPr>
          <p:cNvSpPr/>
          <p:nvPr/>
        </p:nvSpPr>
        <p:spPr>
          <a:xfrm>
            <a:off x="5309660" y="3319545"/>
            <a:ext cx="536386" cy="40011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3</a:t>
            </a:r>
            <a:endParaRPr lang="en-US" sz="2000" i="1" baseline="-25000" dirty="0"/>
          </a:p>
        </p:txBody>
      </p:sp>
      <p:sp>
        <p:nvSpPr>
          <p:cNvPr id="70" name="Rectangle 69">
            <a:extLst>
              <a:ext uri="{FF2B5EF4-FFF2-40B4-BE49-F238E27FC236}">
                <a16:creationId xmlns:a16="http://schemas.microsoft.com/office/drawing/2014/main" id="{4947E472-625F-6C21-1F0D-6C256BE4AE35}"/>
              </a:ext>
            </a:extLst>
          </p:cNvPr>
          <p:cNvSpPr/>
          <p:nvPr/>
        </p:nvSpPr>
        <p:spPr>
          <a:xfrm>
            <a:off x="7231057" y="3319545"/>
            <a:ext cx="536386" cy="40011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4</a:t>
            </a:r>
            <a:endParaRPr lang="en-US" sz="2000" i="1" baseline="-25000" dirty="0"/>
          </a:p>
        </p:txBody>
      </p:sp>
      <p:sp>
        <p:nvSpPr>
          <p:cNvPr id="71" name="Rectangle 70">
            <a:extLst>
              <a:ext uri="{FF2B5EF4-FFF2-40B4-BE49-F238E27FC236}">
                <a16:creationId xmlns:a16="http://schemas.microsoft.com/office/drawing/2014/main" id="{C4317009-02B0-35EC-2645-5DC8880717B9}"/>
              </a:ext>
            </a:extLst>
          </p:cNvPr>
          <p:cNvSpPr/>
          <p:nvPr/>
        </p:nvSpPr>
        <p:spPr>
          <a:xfrm>
            <a:off x="1681076" y="5242653"/>
            <a:ext cx="5706319" cy="707886"/>
          </a:xfrm>
          <a:prstGeom prst="rect">
            <a:avLst/>
          </a:prstGeom>
        </p:spPr>
        <p:txBody>
          <a:bodyPr wrap="square">
            <a:spAutoFit/>
          </a:bodyPr>
          <a:lstStyle/>
          <a:p>
            <a:pPr algn="ctr"/>
            <a:r>
              <a:rPr lang="en-US" sz="24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a:t>
            </a:r>
            <a:r>
              <a:rPr lang="en-US" sz="24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 </a:t>
            </a:r>
            <a:r>
              <a:rPr lang="en-US" sz="24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Truncated Normal (</a:t>
            </a:r>
            <a:r>
              <a:rPr lang="en-US" sz="4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𝜇,𝜎</a:t>
            </a:r>
            <a:r>
              <a:rPr lang="en-US" sz="4000" i="1" baseline="30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2</a:t>
            </a:r>
            <a:r>
              <a:rPr lang="en-US" sz="24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 </a:t>
            </a:r>
            <a:endParaRPr lang="en-US" sz="2400" baseline="-25000" dirty="0"/>
          </a:p>
        </p:txBody>
      </p:sp>
      <p:sp>
        <p:nvSpPr>
          <p:cNvPr id="3" name="Rectangle 2">
            <a:extLst>
              <a:ext uri="{FF2B5EF4-FFF2-40B4-BE49-F238E27FC236}">
                <a16:creationId xmlns:a16="http://schemas.microsoft.com/office/drawing/2014/main" id="{D14A96DC-44DB-A122-A9B8-0ADE72DA4541}"/>
              </a:ext>
            </a:extLst>
          </p:cNvPr>
          <p:cNvSpPr/>
          <p:nvPr/>
        </p:nvSpPr>
        <p:spPr>
          <a:xfrm>
            <a:off x="3815540" y="684765"/>
            <a:ext cx="3790846" cy="584775"/>
          </a:xfrm>
          <a:prstGeom prst="rect">
            <a:avLst/>
          </a:prstGeom>
        </p:spPr>
        <p:txBody>
          <a:bodyPr wrap="none">
            <a:spAutoFit/>
          </a:bodyPr>
          <a:lstStyle/>
          <a:p>
            <a:pPr lvl="0"/>
            <a:r>
              <a:rPr lang="en-US" sz="3200" dirty="0">
                <a:latin typeface="Helvetica" charset="0"/>
                <a:ea typeface="Helvetica" charset="0"/>
                <a:cs typeface="Helvetica" charset="0"/>
              </a:rPr>
              <a:t>Drivers’ Parameters</a:t>
            </a:r>
            <a:endParaRPr lang="en-US" sz="2000" i="1" dirty="0">
              <a:latin typeface="Helvetica" charset="0"/>
              <a:ea typeface="Helvetica" charset="0"/>
              <a:cs typeface="Helvetica" charset="0"/>
            </a:endParaRPr>
          </a:p>
        </p:txBody>
      </p:sp>
    </p:spTree>
    <p:extLst>
      <p:ext uri="{BB962C8B-B14F-4D97-AF65-F5344CB8AC3E}">
        <p14:creationId xmlns:p14="http://schemas.microsoft.com/office/powerpoint/2010/main" val="3184557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Oval 23">
            <a:extLst>
              <a:ext uri="{FF2B5EF4-FFF2-40B4-BE49-F238E27FC236}">
                <a16:creationId xmlns:a16="http://schemas.microsoft.com/office/drawing/2014/main" id="{67E96367-E8A7-4342-8011-ADAA36392E67}"/>
              </a:ext>
            </a:extLst>
          </p:cNvPr>
          <p:cNvSpPr/>
          <p:nvPr/>
        </p:nvSpPr>
        <p:spPr>
          <a:xfrm>
            <a:off x="5329323" y="5412445"/>
            <a:ext cx="490627" cy="490627"/>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738B8DE-5DAF-054B-B947-AD1433CB8338}"/>
              </a:ext>
            </a:extLst>
          </p:cNvPr>
          <p:cNvSpPr/>
          <p:nvPr/>
        </p:nvSpPr>
        <p:spPr>
          <a:xfrm>
            <a:off x="5806994" y="5412445"/>
            <a:ext cx="490627" cy="490627"/>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530BCF3F-60D4-2E4D-802B-2A70D1FB5671}"/>
              </a:ext>
            </a:extLst>
          </p:cNvPr>
          <p:cNvSpPr/>
          <p:nvPr/>
        </p:nvSpPr>
        <p:spPr>
          <a:xfrm>
            <a:off x="2543631" y="1668167"/>
            <a:ext cx="730713" cy="730713"/>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B03CDFE-946E-4446-AC9C-42EBD98EDCB6}"/>
              </a:ext>
            </a:extLst>
          </p:cNvPr>
          <p:cNvSpPr txBox="1">
            <a:spLocks/>
          </p:cNvSpPr>
          <p:nvPr/>
        </p:nvSpPr>
        <p:spPr>
          <a:xfrm>
            <a:off x="-1345155" y="1651647"/>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22" name="Rectangle 21">
            <a:extLst>
              <a:ext uri="{FF2B5EF4-FFF2-40B4-BE49-F238E27FC236}">
                <a16:creationId xmlns:a16="http://schemas.microsoft.com/office/drawing/2014/main" id="{4E0E72E3-808D-C64D-9424-C85389877F0B}"/>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pic>
        <p:nvPicPr>
          <p:cNvPr id="54" name="Picture 2">
            <a:extLst>
              <a:ext uri="{FF2B5EF4-FFF2-40B4-BE49-F238E27FC236}">
                <a16:creationId xmlns:a16="http://schemas.microsoft.com/office/drawing/2014/main" id="{314E63E1-1BDE-6B40-A74F-66FE04A83E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776" b="50613"/>
          <a:stretch/>
        </p:blipFill>
        <p:spPr bwMode="auto">
          <a:xfrm>
            <a:off x="1124231" y="3594099"/>
            <a:ext cx="1113690" cy="134620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2751CEAD-6AA0-EB48-844A-7A39B77DF0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58" r="50690" b="50613"/>
          <a:stretch/>
        </p:blipFill>
        <p:spPr bwMode="auto">
          <a:xfrm>
            <a:off x="3229335" y="3594099"/>
            <a:ext cx="914400" cy="134620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BB567EF7-711B-1544-BE7F-0D36BB422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772" r="27540" b="50613"/>
          <a:stretch/>
        </p:blipFill>
        <p:spPr bwMode="auto">
          <a:xfrm>
            <a:off x="5131031" y="3594099"/>
            <a:ext cx="887213" cy="134620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F32DA1C3-A47A-C54E-8018-4729909295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460" b="50613"/>
          <a:stretch/>
        </p:blipFill>
        <p:spPr bwMode="auto">
          <a:xfrm>
            <a:off x="7005540" y="3594099"/>
            <a:ext cx="1126644" cy="1346207"/>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E56565C5-6C78-F648-991F-F7AD06756285}"/>
              </a:ext>
            </a:extLst>
          </p:cNvPr>
          <p:cNvSpPr/>
          <p:nvPr/>
        </p:nvSpPr>
        <p:spPr>
          <a:xfrm>
            <a:off x="3815540" y="684765"/>
            <a:ext cx="3790846" cy="584775"/>
          </a:xfrm>
          <a:prstGeom prst="rect">
            <a:avLst/>
          </a:prstGeom>
        </p:spPr>
        <p:txBody>
          <a:bodyPr wrap="none">
            <a:spAutoFit/>
          </a:bodyPr>
          <a:lstStyle/>
          <a:p>
            <a:pPr lvl="0"/>
            <a:r>
              <a:rPr lang="en-US" sz="3200" dirty="0">
                <a:latin typeface="Helvetica" charset="0"/>
                <a:ea typeface="Helvetica" charset="0"/>
                <a:cs typeface="Helvetica" charset="0"/>
              </a:rPr>
              <a:t>Drivers’ Parameters</a:t>
            </a:r>
            <a:endParaRPr lang="en-US" sz="2000" i="1" dirty="0">
              <a:latin typeface="Helvetica" charset="0"/>
              <a:ea typeface="Helvetica" charset="0"/>
              <a:cs typeface="Helvetica" charset="0"/>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5A4A51B-6886-9342-9AE3-6A3E990A7AE9}"/>
                  </a:ext>
                </a:extLst>
              </p:cNvPr>
              <p:cNvSpPr/>
              <p:nvPr/>
            </p:nvSpPr>
            <p:spPr>
              <a:xfrm>
                <a:off x="2669584" y="1648804"/>
                <a:ext cx="730713" cy="76944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440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𝛽</m:t>
                      </m:r>
                    </m:oMath>
                  </m:oMathPara>
                </a14:m>
                <a:endParaRPr lang="en-US" sz="4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mc:Choice>
        <mc:Fallback xmlns="">
          <p:sp>
            <p:nvSpPr>
              <p:cNvPr id="6" name="Rectangle 5">
                <a:extLst>
                  <a:ext uri="{FF2B5EF4-FFF2-40B4-BE49-F238E27FC236}">
                    <a16:creationId xmlns:a16="http://schemas.microsoft.com/office/drawing/2014/main" id="{55A4A51B-6886-9342-9AE3-6A3E990A7AE9}"/>
                  </a:ext>
                </a:extLst>
              </p:cNvPr>
              <p:cNvSpPr>
                <a:spLocks noRot="1" noChangeAspect="1" noMove="1" noResize="1" noEditPoints="1" noAdjustHandles="1" noChangeArrowheads="1" noChangeShapeType="1" noTextEdit="1"/>
              </p:cNvSpPr>
              <p:nvPr/>
            </p:nvSpPr>
            <p:spPr>
              <a:xfrm>
                <a:off x="2669584" y="1648804"/>
                <a:ext cx="730713" cy="769441"/>
              </a:xfrm>
              <a:prstGeom prst="rect">
                <a:avLst/>
              </a:prstGeom>
              <a:blipFill>
                <a:blip r:embed="rId4"/>
                <a:stretch>
                  <a:fillRect l="-22414" b="-17742"/>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A477F722-0C41-084E-BBDE-CAAA9B6685A0}"/>
              </a:ext>
            </a:extLst>
          </p:cNvPr>
          <p:cNvSpPr/>
          <p:nvPr/>
        </p:nvSpPr>
        <p:spPr>
          <a:xfrm>
            <a:off x="3178257" y="1825344"/>
            <a:ext cx="3790846" cy="400110"/>
          </a:xfrm>
          <a:prstGeom prst="rect">
            <a:avLst/>
          </a:prstGeom>
        </p:spPr>
        <p:txBody>
          <a:bodyPr wrap="square">
            <a:spAutoFit/>
          </a:bodyPr>
          <a:lstStyle/>
          <a:p>
            <a:r>
              <a:rPr lang="en-US" sz="2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discount / forward-looking factor</a:t>
            </a:r>
            <a:endParaRPr lang="en-US" sz="2000" dirty="0"/>
          </a:p>
        </p:txBody>
      </p:sp>
      <p:sp>
        <p:nvSpPr>
          <p:cNvPr id="62" name="Rectangle 61">
            <a:extLst>
              <a:ext uri="{FF2B5EF4-FFF2-40B4-BE49-F238E27FC236}">
                <a16:creationId xmlns:a16="http://schemas.microsoft.com/office/drawing/2014/main" id="{BAAE5311-0C98-AA4C-9699-3FDFE233B106}"/>
              </a:ext>
            </a:extLst>
          </p:cNvPr>
          <p:cNvSpPr/>
          <p:nvPr/>
        </p:nvSpPr>
        <p:spPr>
          <a:xfrm>
            <a:off x="3178257" y="2706742"/>
            <a:ext cx="4611505" cy="400110"/>
          </a:xfrm>
          <a:prstGeom prst="rect">
            <a:avLst/>
          </a:prstGeom>
        </p:spPr>
        <p:txBody>
          <a:bodyPr wrap="square">
            <a:spAutoFit/>
          </a:bodyPr>
          <a:lstStyle/>
          <a:p>
            <a:r>
              <a:rPr lang="en-US" sz="2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cost of working for a unit time interval</a:t>
            </a:r>
            <a:endParaRPr lang="en-US" sz="2000" dirty="0"/>
          </a:p>
        </p:txBody>
      </p:sp>
      <p:sp>
        <p:nvSpPr>
          <p:cNvPr id="63" name="Rectangle 62">
            <a:extLst>
              <a:ext uri="{FF2B5EF4-FFF2-40B4-BE49-F238E27FC236}">
                <a16:creationId xmlns:a16="http://schemas.microsoft.com/office/drawing/2014/main" id="{7A44242B-9015-9B47-8F1C-CCF786711770}"/>
              </a:ext>
            </a:extLst>
          </p:cNvPr>
          <p:cNvSpPr/>
          <p:nvPr/>
        </p:nvSpPr>
        <p:spPr>
          <a:xfrm>
            <a:off x="2555903" y="2594565"/>
            <a:ext cx="560366" cy="646331"/>
          </a:xfrm>
          <a:prstGeom prst="rect">
            <a:avLst/>
          </a:prstGeom>
        </p:spPr>
        <p:txBody>
          <a:bodyPr wrap="square">
            <a:spAutoFit/>
          </a:bodyPr>
          <a:lstStyle/>
          <a:p>
            <a:r>
              <a:rPr lang="en-US" sz="36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36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i</a:t>
            </a:r>
            <a:endParaRPr lang="en-US" sz="3600" i="1" baseline="-25000" dirty="0"/>
          </a:p>
        </p:txBody>
      </p:sp>
      <p:sp>
        <p:nvSpPr>
          <p:cNvPr id="64" name="Rectangle 63">
            <a:extLst>
              <a:ext uri="{FF2B5EF4-FFF2-40B4-BE49-F238E27FC236}">
                <a16:creationId xmlns:a16="http://schemas.microsoft.com/office/drawing/2014/main" id="{46F6F996-BA1C-E04C-93B6-3347689D37BA}"/>
              </a:ext>
            </a:extLst>
          </p:cNvPr>
          <p:cNvSpPr/>
          <p:nvPr/>
        </p:nvSpPr>
        <p:spPr>
          <a:xfrm>
            <a:off x="767308" y="1825344"/>
            <a:ext cx="1702184" cy="400110"/>
          </a:xfrm>
          <a:prstGeom prst="rect">
            <a:avLst/>
          </a:prstGeom>
        </p:spPr>
        <p:txBody>
          <a:bodyPr wrap="square">
            <a:spAutoFit/>
          </a:bodyPr>
          <a:lstStyle/>
          <a:p>
            <a:r>
              <a:rPr lang="en-US" sz="2000" dirty="0">
                <a:solidFill>
                  <a:srgbClr val="00B050"/>
                </a:solidFill>
                <a:latin typeface="CMU Sans Serif" panose="02000603000000000000" pitchFamily="50" charset="0"/>
                <a:ea typeface="CMU Sans Serif" panose="02000603000000000000" pitchFamily="50" charset="0"/>
                <a:cs typeface="CMU Sans Serif" panose="02000603000000000000" pitchFamily="50" charset="0"/>
              </a:rPr>
              <a:t>homogeneous</a:t>
            </a:r>
            <a:endParaRPr lang="en-US" sz="2000" dirty="0">
              <a:solidFill>
                <a:srgbClr val="00B050"/>
              </a:solidFill>
            </a:endParaRPr>
          </a:p>
        </p:txBody>
      </p:sp>
      <p:sp>
        <p:nvSpPr>
          <p:cNvPr id="65" name="Rectangle 64">
            <a:extLst>
              <a:ext uri="{FF2B5EF4-FFF2-40B4-BE49-F238E27FC236}">
                <a16:creationId xmlns:a16="http://schemas.microsoft.com/office/drawing/2014/main" id="{43A642C7-80A7-8847-BCD7-83F9A362A1A0}"/>
              </a:ext>
            </a:extLst>
          </p:cNvPr>
          <p:cNvSpPr/>
          <p:nvPr/>
        </p:nvSpPr>
        <p:spPr>
          <a:xfrm>
            <a:off x="767308" y="2705019"/>
            <a:ext cx="1702184" cy="400110"/>
          </a:xfrm>
          <a:prstGeom prst="rect">
            <a:avLst/>
          </a:prstGeom>
        </p:spPr>
        <p:txBody>
          <a:bodyPr wrap="square">
            <a:spAutoFit/>
          </a:bodyPr>
          <a:lstStyle/>
          <a:p>
            <a:r>
              <a:rPr lang="en-US" sz="2000" dirty="0">
                <a:solidFill>
                  <a:srgbClr val="00B050"/>
                </a:solidFill>
                <a:latin typeface="CMU Sans Serif" panose="02000603000000000000" pitchFamily="50" charset="0"/>
                <a:ea typeface="CMU Sans Serif" panose="02000603000000000000" pitchFamily="50" charset="0"/>
                <a:cs typeface="CMU Sans Serif" panose="02000603000000000000" pitchFamily="50" charset="0"/>
              </a:rPr>
              <a:t>heterogeneous</a:t>
            </a:r>
            <a:endParaRPr lang="en-US" sz="2000" dirty="0">
              <a:solidFill>
                <a:srgbClr val="00B050"/>
              </a:solidFill>
            </a:endParaRPr>
          </a:p>
        </p:txBody>
      </p:sp>
      <p:sp>
        <p:nvSpPr>
          <p:cNvPr id="67" name="Rectangle 66">
            <a:extLst>
              <a:ext uri="{FF2B5EF4-FFF2-40B4-BE49-F238E27FC236}">
                <a16:creationId xmlns:a16="http://schemas.microsoft.com/office/drawing/2014/main" id="{7001B11B-2972-EE4D-BF28-99845270A0C1}"/>
              </a:ext>
            </a:extLst>
          </p:cNvPr>
          <p:cNvSpPr/>
          <p:nvPr/>
        </p:nvSpPr>
        <p:spPr>
          <a:xfrm>
            <a:off x="1524738" y="3319545"/>
            <a:ext cx="536386" cy="40011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1</a:t>
            </a:r>
            <a:endParaRPr lang="en-US" sz="2000" i="1" baseline="-25000" dirty="0"/>
          </a:p>
        </p:txBody>
      </p:sp>
      <p:sp>
        <p:nvSpPr>
          <p:cNvPr id="68" name="Rectangle 67">
            <a:extLst>
              <a:ext uri="{FF2B5EF4-FFF2-40B4-BE49-F238E27FC236}">
                <a16:creationId xmlns:a16="http://schemas.microsoft.com/office/drawing/2014/main" id="{809AFDAB-56F6-3242-8018-0F5E5F8341DC}"/>
              </a:ext>
            </a:extLst>
          </p:cNvPr>
          <p:cNvSpPr/>
          <p:nvPr/>
        </p:nvSpPr>
        <p:spPr>
          <a:xfrm>
            <a:off x="3457711" y="3319545"/>
            <a:ext cx="536386" cy="40011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2</a:t>
            </a:r>
            <a:endParaRPr lang="en-US" sz="2000" i="1" baseline="-25000" dirty="0"/>
          </a:p>
        </p:txBody>
      </p:sp>
      <p:sp>
        <p:nvSpPr>
          <p:cNvPr id="69" name="Rectangle 68">
            <a:extLst>
              <a:ext uri="{FF2B5EF4-FFF2-40B4-BE49-F238E27FC236}">
                <a16:creationId xmlns:a16="http://schemas.microsoft.com/office/drawing/2014/main" id="{A2D7325D-B192-4D4C-8E73-7324583B3FC6}"/>
              </a:ext>
            </a:extLst>
          </p:cNvPr>
          <p:cNvSpPr/>
          <p:nvPr/>
        </p:nvSpPr>
        <p:spPr>
          <a:xfrm>
            <a:off x="5309660" y="3319545"/>
            <a:ext cx="536386" cy="40011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3</a:t>
            </a:r>
            <a:endParaRPr lang="en-US" sz="2000" i="1" baseline="-25000" dirty="0"/>
          </a:p>
        </p:txBody>
      </p:sp>
      <p:sp>
        <p:nvSpPr>
          <p:cNvPr id="70" name="Rectangle 69">
            <a:extLst>
              <a:ext uri="{FF2B5EF4-FFF2-40B4-BE49-F238E27FC236}">
                <a16:creationId xmlns:a16="http://schemas.microsoft.com/office/drawing/2014/main" id="{5D19F5AF-DD80-F740-A226-288B673BE3B9}"/>
              </a:ext>
            </a:extLst>
          </p:cNvPr>
          <p:cNvSpPr/>
          <p:nvPr/>
        </p:nvSpPr>
        <p:spPr>
          <a:xfrm>
            <a:off x="7231057" y="3319545"/>
            <a:ext cx="536386" cy="40011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4</a:t>
            </a:r>
            <a:endParaRPr lang="en-US" sz="2000" i="1" baseline="-25000" dirty="0"/>
          </a:p>
        </p:txBody>
      </p:sp>
      <p:sp>
        <p:nvSpPr>
          <p:cNvPr id="71" name="Rectangle 70">
            <a:extLst>
              <a:ext uri="{FF2B5EF4-FFF2-40B4-BE49-F238E27FC236}">
                <a16:creationId xmlns:a16="http://schemas.microsoft.com/office/drawing/2014/main" id="{5AE3762D-C975-0B4B-9AC1-1A9712D29329}"/>
              </a:ext>
            </a:extLst>
          </p:cNvPr>
          <p:cNvSpPr/>
          <p:nvPr/>
        </p:nvSpPr>
        <p:spPr>
          <a:xfrm>
            <a:off x="1681076" y="5242653"/>
            <a:ext cx="5706319" cy="707886"/>
          </a:xfrm>
          <a:prstGeom prst="rect">
            <a:avLst/>
          </a:prstGeom>
        </p:spPr>
        <p:txBody>
          <a:bodyPr wrap="square">
            <a:spAutoFit/>
          </a:bodyPr>
          <a:lstStyle/>
          <a:p>
            <a:pPr algn="ctr"/>
            <a:r>
              <a:rPr lang="en-US" sz="24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a:t>
            </a:r>
            <a:r>
              <a:rPr lang="en-US" sz="24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 </a:t>
            </a:r>
            <a:r>
              <a:rPr lang="en-US" sz="24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Truncated Normal (</a:t>
            </a:r>
            <a:r>
              <a:rPr lang="en-US" sz="4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𝜇,𝜎</a:t>
            </a:r>
            <a:r>
              <a:rPr lang="en-US" sz="4000" i="1" baseline="30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2</a:t>
            </a:r>
            <a:r>
              <a:rPr lang="en-US" sz="24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 </a:t>
            </a:r>
            <a:endParaRPr lang="en-US" sz="2400" baseline="-25000" dirty="0"/>
          </a:p>
        </p:txBody>
      </p:sp>
    </p:spTree>
    <p:extLst>
      <p:ext uri="{BB962C8B-B14F-4D97-AF65-F5344CB8AC3E}">
        <p14:creationId xmlns:p14="http://schemas.microsoft.com/office/powerpoint/2010/main" val="46158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 grpId="0" animBg="1"/>
      <p:bldP spid="62" grpId="0"/>
      <p:bldP spid="63" grpId="0"/>
      <p:bldP spid="65" grpId="0"/>
      <p:bldP spid="67" grpId="0"/>
      <p:bldP spid="68" grpId="0"/>
      <p:bldP spid="69" grpId="0"/>
      <p:bldP spid="70" grpId="0"/>
      <p:bldP spid="7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CDD1B-037A-06AD-980F-F218BCE8491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66EBE221-DB69-B3C8-8A5D-ECF15FD4F5E9}"/>
              </a:ext>
            </a:extLst>
          </p:cNvPr>
          <p:cNvSpPr/>
          <p:nvPr/>
        </p:nvSpPr>
        <p:spPr>
          <a:xfrm>
            <a:off x="446747" y="609978"/>
            <a:ext cx="5229658"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Outcome of Interest</a:t>
            </a:r>
            <a:endParaRPr lang="en-US" sz="2800" b="1" dirty="0">
              <a:solidFill>
                <a:srgbClr val="FFC000"/>
              </a:solidFill>
              <a:latin typeface="Helvetica" charset="0"/>
              <a:ea typeface="Helvetica" charset="0"/>
              <a:cs typeface="Helvetica" charset="0"/>
            </a:endParaRPr>
          </a:p>
        </p:txBody>
      </p:sp>
      <p:sp>
        <p:nvSpPr>
          <p:cNvPr id="10" name="Rectangle 9">
            <a:extLst>
              <a:ext uri="{FF2B5EF4-FFF2-40B4-BE49-F238E27FC236}">
                <a16:creationId xmlns:a16="http://schemas.microsoft.com/office/drawing/2014/main" id="{B5C31E58-37A2-A3F3-C0AE-2321D32D2209}"/>
              </a:ext>
            </a:extLst>
          </p:cNvPr>
          <p:cNvSpPr/>
          <p:nvPr/>
        </p:nvSpPr>
        <p:spPr>
          <a:xfrm>
            <a:off x="446747" y="1655519"/>
            <a:ext cx="8164990" cy="400110"/>
          </a:xfrm>
          <a:prstGeom prst="rect">
            <a:avLst/>
          </a:prstGeom>
        </p:spPr>
        <p:txBody>
          <a:bodyPr wrap="square">
            <a:spAutoFit/>
          </a:bodyPr>
          <a:lstStyle/>
          <a:p>
            <a:r>
              <a:rPr lang="en-US" sz="2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For each day, fraction of drivers quitting at (</a:t>
            </a:r>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H,L</a:t>
            </a:r>
            <a:r>
              <a:rPr lang="en-US" sz="2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 </a:t>
            </a:r>
            <a:endParaRPr lang="en-US" sz="2000" dirty="0"/>
          </a:p>
        </p:txBody>
      </p:sp>
      <p:sp>
        <p:nvSpPr>
          <p:cNvPr id="4" name="Rectangle 3">
            <a:extLst>
              <a:ext uri="{FF2B5EF4-FFF2-40B4-BE49-F238E27FC236}">
                <a16:creationId xmlns:a16="http://schemas.microsoft.com/office/drawing/2014/main" id="{29F39979-0BB7-AA65-255B-8BA7240AF0E9}"/>
              </a:ext>
            </a:extLst>
          </p:cNvPr>
          <p:cNvSpPr/>
          <p:nvPr/>
        </p:nvSpPr>
        <p:spPr>
          <a:xfrm>
            <a:off x="887104" y="2517293"/>
            <a:ext cx="3198923" cy="28940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12" name="Rectangle 11">
            <a:extLst>
              <a:ext uri="{FF2B5EF4-FFF2-40B4-BE49-F238E27FC236}">
                <a16:creationId xmlns:a16="http://schemas.microsoft.com/office/drawing/2014/main" id="{E137928B-4924-9D08-AECB-DF9B47F7FC8C}"/>
              </a:ext>
            </a:extLst>
          </p:cNvPr>
          <p:cNvSpPr/>
          <p:nvPr/>
        </p:nvSpPr>
        <p:spPr>
          <a:xfrm>
            <a:off x="4326315" y="2428331"/>
            <a:ext cx="3411940" cy="523220"/>
          </a:xfrm>
          <a:prstGeom prst="rect">
            <a:avLst/>
          </a:prstGeom>
        </p:spPr>
        <p:txBody>
          <a:bodyPr wrap="square">
            <a:spAutoFit/>
          </a:bodyPr>
          <a:lstStyle/>
          <a:p>
            <a:r>
              <a:rPr lang="en-US" sz="28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Hours: 7am to 11pm</a:t>
            </a:r>
            <a:endParaRPr lang="en-US" sz="2800" dirty="0"/>
          </a:p>
        </p:txBody>
      </p:sp>
      <p:sp>
        <p:nvSpPr>
          <p:cNvPr id="16" name="Rectangle 15">
            <a:extLst>
              <a:ext uri="{FF2B5EF4-FFF2-40B4-BE49-F238E27FC236}">
                <a16:creationId xmlns:a16="http://schemas.microsoft.com/office/drawing/2014/main" id="{02898FA5-6BB6-F0E8-A50E-C9ED73AD3203}"/>
              </a:ext>
            </a:extLst>
          </p:cNvPr>
          <p:cNvSpPr/>
          <p:nvPr/>
        </p:nvSpPr>
        <p:spPr>
          <a:xfrm>
            <a:off x="4326314" y="3615269"/>
            <a:ext cx="4058615" cy="523220"/>
          </a:xfrm>
          <a:prstGeom prst="rect">
            <a:avLst/>
          </a:prstGeom>
        </p:spPr>
        <p:txBody>
          <a:bodyPr wrap="square">
            <a:spAutoFit/>
          </a:bodyPr>
          <a:lstStyle/>
          <a:p>
            <a:r>
              <a:rPr lang="en-US" sz="28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Location: 1 of 20 regions</a:t>
            </a:r>
          </a:p>
        </p:txBody>
      </p:sp>
      <p:sp>
        <p:nvSpPr>
          <p:cNvPr id="15" name="Rectangle 14">
            <a:extLst>
              <a:ext uri="{FF2B5EF4-FFF2-40B4-BE49-F238E27FC236}">
                <a16:creationId xmlns:a16="http://schemas.microsoft.com/office/drawing/2014/main" id="{210C5F5F-B5C4-0778-ECE1-B052DF41435E}"/>
              </a:ext>
            </a:extLst>
          </p:cNvPr>
          <p:cNvSpPr/>
          <p:nvPr/>
        </p:nvSpPr>
        <p:spPr>
          <a:xfrm>
            <a:off x="4972989" y="2873871"/>
            <a:ext cx="2642462" cy="338554"/>
          </a:xfrm>
          <a:prstGeom prst="rect">
            <a:avLst/>
          </a:prstGeom>
        </p:spPr>
        <p:txBody>
          <a:bodyPr wrap="square">
            <a:spAutoFit/>
          </a:bodyPr>
          <a:lstStyle/>
          <a:p>
            <a:r>
              <a:rPr lang="en-US" sz="1600" dirty="0">
                <a:solidFill>
                  <a:schemeClr val="tx1">
                    <a:lumMod val="50000"/>
                    <a:lumOff val="50000"/>
                  </a:schemeClr>
                </a:solidFill>
                <a:latin typeface="CMU Sans Serif" panose="02000603000000000000" pitchFamily="50" charset="0"/>
                <a:ea typeface="CMU Sans Serif" panose="02000603000000000000" pitchFamily="50" charset="0"/>
                <a:cs typeface="CMU Sans Serif" panose="02000603000000000000" pitchFamily="50" charset="0"/>
              </a:rPr>
              <a:t>(Remaining left at 11:59pm)</a:t>
            </a:r>
            <a:endParaRPr lang="en-US" sz="1600" dirty="0">
              <a:solidFill>
                <a:schemeClr val="tx1">
                  <a:lumMod val="50000"/>
                  <a:lumOff val="50000"/>
                </a:schemeClr>
              </a:solidFill>
            </a:endParaRPr>
          </a:p>
        </p:txBody>
      </p:sp>
      <p:sp>
        <p:nvSpPr>
          <p:cNvPr id="17" name="Rectangle 16">
            <a:extLst>
              <a:ext uri="{FF2B5EF4-FFF2-40B4-BE49-F238E27FC236}">
                <a16:creationId xmlns:a16="http://schemas.microsoft.com/office/drawing/2014/main" id="{54E4904B-72B3-37BD-2F1C-43BD8334712B}"/>
              </a:ext>
            </a:extLst>
          </p:cNvPr>
          <p:cNvSpPr/>
          <p:nvPr/>
        </p:nvSpPr>
        <p:spPr>
          <a:xfrm>
            <a:off x="4339962" y="4108320"/>
            <a:ext cx="4405695" cy="1323439"/>
          </a:xfrm>
          <a:prstGeom prst="rect">
            <a:avLst/>
          </a:prstGeom>
        </p:spPr>
        <p:txBody>
          <a:bodyPr wrap="square">
            <a:spAutoFit/>
          </a:bodyPr>
          <a:lstStyle/>
          <a:p>
            <a:r>
              <a:rPr lang="en-US" sz="1600" dirty="0">
                <a:solidFill>
                  <a:schemeClr val="tx1">
                    <a:lumMod val="50000"/>
                    <a:lumOff val="50000"/>
                  </a:schemeClr>
                </a:solidFill>
                <a:latin typeface="CMU Sans Serif" panose="02000603000000000000" pitchFamily="50" charset="0"/>
                <a:ea typeface="CMU Sans Serif" panose="02000603000000000000" pitchFamily="50" charset="0"/>
                <a:cs typeface="CMU Sans Serif" panose="02000603000000000000" pitchFamily="50" charset="0"/>
              </a:rPr>
              <a:t>Bronx, Brooklyn, Newark, Central Park, Chelsea, Downtown, Governors Island, Gramercy, Harlem, LES, LWS, Midtown, Morningside Heights, UES, UWS, Upper Manhattan, JFK, LaGuardia, Queens, Staten Island</a:t>
            </a:r>
            <a:endParaRPr lang="en-US" sz="1600" dirty="0">
              <a:solidFill>
                <a:schemeClr val="tx1">
                  <a:lumMod val="50000"/>
                  <a:lumOff val="50000"/>
                </a:schemeClr>
              </a:solidFill>
            </a:endParaRPr>
          </a:p>
        </p:txBody>
      </p:sp>
      <p:sp>
        <p:nvSpPr>
          <p:cNvPr id="21" name="Rectangle 20">
            <a:extLst>
              <a:ext uri="{FF2B5EF4-FFF2-40B4-BE49-F238E27FC236}">
                <a16:creationId xmlns:a16="http://schemas.microsoft.com/office/drawing/2014/main" id="{4920EA26-8EE7-12B6-BD34-532668AFB952}"/>
              </a:ext>
            </a:extLst>
          </p:cNvPr>
          <p:cNvSpPr/>
          <p:nvPr/>
        </p:nvSpPr>
        <p:spPr>
          <a:xfrm>
            <a:off x="476207" y="2178739"/>
            <a:ext cx="3821454"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Data</a:t>
            </a:r>
          </a:p>
        </p:txBody>
      </p:sp>
      <p:sp>
        <p:nvSpPr>
          <p:cNvPr id="11" name="Rectangle 10">
            <a:extLst>
              <a:ext uri="{FF2B5EF4-FFF2-40B4-BE49-F238E27FC236}">
                <a16:creationId xmlns:a16="http://schemas.microsoft.com/office/drawing/2014/main" id="{527D3F9F-FABA-5210-5C70-DCB9A5109844}"/>
              </a:ext>
            </a:extLst>
          </p:cNvPr>
          <p:cNvSpPr/>
          <p:nvPr/>
        </p:nvSpPr>
        <p:spPr>
          <a:xfrm>
            <a:off x="1632011" y="5411386"/>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8" name="Rectangle 7">
            <a:extLst>
              <a:ext uri="{FF2B5EF4-FFF2-40B4-BE49-F238E27FC236}">
                <a16:creationId xmlns:a16="http://schemas.microsoft.com/office/drawing/2014/main" id="{911EB40F-A7E6-60BD-822B-C1C792CF1BD0}"/>
              </a:ext>
            </a:extLst>
          </p:cNvPr>
          <p:cNvSpPr/>
          <p:nvPr/>
        </p:nvSpPr>
        <p:spPr>
          <a:xfrm rot="16200000">
            <a:off x="-367751" y="3767477"/>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Tree>
    <p:extLst>
      <p:ext uri="{BB962C8B-B14F-4D97-AF65-F5344CB8AC3E}">
        <p14:creationId xmlns:p14="http://schemas.microsoft.com/office/powerpoint/2010/main" val="692453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2B5B2-3943-FD72-7CB7-DAA80D837291}"/>
            </a:ext>
          </a:extLst>
        </p:cNvPr>
        <p:cNvGrpSpPr/>
        <p:nvPr/>
      </p:nvGrpSpPr>
      <p:grpSpPr>
        <a:xfrm>
          <a:off x="0" y="0"/>
          <a:ext cx="0" cy="0"/>
          <a:chOff x="0" y="0"/>
          <a:chExt cx="0" cy="0"/>
        </a:xfrm>
      </p:grpSpPr>
      <p:pic>
        <p:nvPicPr>
          <p:cNvPr id="30" name="Picture 4">
            <a:extLst>
              <a:ext uri="{FF2B5EF4-FFF2-40B4-BE49-F238E27FC236}">
                <a16:creationId xmlns:a16="http://schemas.microsoft.com/office/drawing/2014/main" id="{154E51AE-6418-0D8F-2DD3-8A5AC5E625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287191"/>
            <a:ext cx="6858001" cy="457081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may contain Electronics Phone Mobile Phone Cell Phone and GPS">
            <a:extLst>
              <a:ext uri="{FF2B5EF4-FFF2-40B4-BE49-F238E27FC236}">
                <a16:creationId xmlns:a16="http://schemas.microsoft.com/office/drawing/2014/main" id="{26F8CA97-F282-F7DC-B5FF-DC1B46726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5653" y="2757003"/>
            <a:ext cx="2027183" cy="3980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33C6C09-D930-5B5D-3B97-E1D85B82FB1F}"/>
              </a:ext>
            </a:extLst>
          </p:cNvPr>
          <p:cNvPicPr>
            <a:picLocks noChangeAspect="1"/>
          </p:cNvPicPr>
          <p:nvPr/>
        </p:nvPicPr>
        <p:blipFill>
          <a:blip r:embed="rId4"/>
          <a:stretch>
            <a:fillRect/>
          </a:stretch>
        </p:blipFill>
        <p:spPr>
          <a:xfrm>
            <a:off x="911394" y="0"/>
            <a:ext cx="7321212" cy="2256426"/>
          </a:xfrm>
          <a:prstGeom prst="rect">
            <a:avLst/>
          </a:prstGeom>
        </p:spPr>
      </p:pic>
    </p:spTree>
    <p:extLst>
      <p:ext uri="{BB962C8B-B14F-4D97-AF65-F5344CB8AC3E}">
        <p14:creationId xmlns:p14="http://schemas.microsoft.com/office/powerpoint/2010/main" val="41838251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E450EC-EC17-2B48-8769-A55FD56F7D9C}"/>
              </a:ext>
            </a:extLst>
          </p:cNvPr>
          <p:cNvSpPr/>
          <p:nvPr/>
        </p:nvSpPr>
        <p:spPr>
          <a:xfrm>
            <a:off x="446747" y="609978"/>
            <a:ext cx="5229658"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Outcome of Interest</a:t>
            </a:r>
            <a:endParaRPr lang="en-US" sz="2800" b="1" dirty="0">
              <a:solidFill>
                <a:srgbClr val="FFC000"/>
              </a:solidFill>
              <a:latin typeface="Helvetica" charset="0"/>
              <a:ea typeface="Helvetica" charset="0"/>
              <a:cs typeface="Helvetica" charset="0"/>
            </a:endParaRPr>
          </a:p>
        </p:txBody>
      </p:sp>
      <p:sp>
        <p:nvSpPr>
          <p:cNvPr id="10" name="Rectangle 9">
            <a:extLst>
              <a:ext uri="{FF2B5EF4-FFF2-40B4-BE49-F238E27FC236}">
                <a16:creationId xmlns:a16="http://schemas.microsoft.com/office/drawing/2014/main" id="{8B40D205-4756-F542-A162-0F9323B07111}"/>
              </a:ext>
            </a:extLst>
          </p:cNvPr>
          <p:cNvSpPr/>
          <p:nvPr/>
        </p:nvSpPr>
        <p:spPr>
          <a:xfrm>
            <a:off x="446747" y="1655519"/>
            <a:ext cx="8164990" cy="400110"/>
          </a:xfrm>
          <a:prstGeom prst="rect">
            <a:avLst/>
          </a:prstGeom>
        </p:spPr>
        <p:txBody>
          <a:bodyPr wrap="square">
            <a:spAutoFit/>
          </a:bodyPr>
          <a:lstStyle/>
          <a:p>
            <a:r>
              <a:rPr lang="en-US" sz="2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For each day, fraction of drivers quitting at (</a:t>
            </a:r>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H,L</a:t>
            </a:r>
            <a:r>
              <a:rPr lang="en-US" sz="2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 </a:t>
            </a:r>
            <a:endParaRPr lang="en-US" sz="2000" dirty="0"/>
          </a:p>
        </p:txBody>
      </p:sp>
      <p:sp>
        <p:nvSpPr>
          <p:cNvPr id="4" name="Rectangle 3">
            <a:extLst>
              <a:ext uri="{FF2B5EF4-FFF2-40B4-BE49-F238E27FC236}">
                <a16:creationId xmlns:a16="http://schemas.microsoft.com/office/drawing/2014/main" id="{22B4D23D-AAD8-CB42-9DAA-90E9D6DF7144}"/>
              </a:ext>
            </a:extLst>
          </p:cNvPr>
          <p:cNvSpPr/>
          <p:nvPr/>
        </p:nvSpPr>
        <p:spPr>
          <a:xfrm>
            <a:off x="887104" y="2517293"/>
            <a:ext cx="3198923" cy="28940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12" name="Rectangle 11">
            <a:extLst>
              <a:ext uri="{FF2B5EF4-FFF2-40B4-BE49-F238E27FC236}">
                <a16:creationId xmlns:a16="http://schemas.microsoft.com/office/drawing/2014/main" id="{94213CFF-2DE0-4E42-A315-AADDC6E71068}"/>
              </a:ext>
            </a:extLst>
          </p:cNvPr>
          <p:cNvSpPr/>
          <p:nvPr/>
        </p:nvSpPr>
        <p:spPr>
          <a:xfrm>
            <a:off x="4326315" y="2428331"/>
            <a:ext cx="3411940" cy="523220"/>
          </a:xfrm>
          <a:prstGeom prst="rect">
            <a:avLst/>
          </a:prstGeom>
        </p:spPr>
        <p:txBody>
          <a:bodyPr wrap="square">
            <a:spAutoFit/>
          </a:bodyPr>
          <a:lstStyle/>
          <a:p>
            <a:r>
              <a:rPr lang="en-US" sz="28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Hours: 7am to 11pm</a:t>
            </a:r>
            <a:endParaRPr lang="en-US" sz="2800" dirty="0"/>
          </a:p>
        </p:txBody>
      </p:sp>
      <p:sp>
        <p:nvSpPr>
          <p:cNvPr id="16" name="Rectangle 15">
            <a:extLst>
              <a:ext uri="{FF2B5EF4-FFF2-40B4-BE49-F238E27FC236}">
                <a16:creationId xmlns:a16="http://schemas.microsoft.com/office/drawing/2014/main" id="{3578582B-E690-E249-96DD-32092E9E7D67}"/>
              </a:ext>
            </a:extLst>
          </p:cNvPr>
          <p:cNvSpPr/>
          <p:nvPr/>
        </p:nvSpPr>
        <p:spPr>
          <a:xfrm>
            <a:off x="4326314" y="3615269"/>
            <a:ext cx="4058615" cy="523220"/>
          </a:xfrm>
          <a:prstGeom prst="rect">
            <a:avLst/>
          </a:prstGeom>
        </p:spPr>
        <p:txBody>
          <a:bodyPr wrap="square">
            <a:spAutoFit/>
          </a:bodyPr>
          <a:lstStyle/>
          <a:p>
            <a:r>
              <a:rPr lang="en-US" sz="28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Location: 1 of 20 regions</a:t>
            </a:r>
          </a:p>
        </p:txBody>
      </p:sp>
      <p:sp>
        <p:nvSpPr>
          <p:cNvPr id="15" name="Rectangle 14">
            <a:extLst>
              <a:ext uri="{FF2B5EF4-FFF2-40B4-BE49-F238E27FC236}">
                <a16:creationId xmlns:a16="http://schemas.microsoft.com/office/drawing/2014/main" id="{C7220193-62C5-EC48-B51F-A162622271FA}"/>
              </a:ext>
            </a:extLst>
          </p:cNvPr>
          <p:cNvSpPr/>
          <p:nvPr/>
        </p:nvSpPr>
        <p:spPr>
          <a:xfrm>
            <a:off x="4972989" y="2873871"/>
            <a:ext cx="2642462" cy="338554"/>
          </a:xfrm>
          <a:prstGeom prst="rect">
            <a:avLst/>
          </a:prstGeom>
        </p:spPr>
        <p:txBody>
          <a:bodyPr wrap="square">
            <a:spAutoFit/>
          </a:bodyPr>
          <a:lstStyle/>
          <a:p>
            <a:r>
              <a:rPr lang="en-US" sz="1600" dirty="0">
                <a:solidFill>
                  <a:schemeClr val="tx1">
                    <a:lumMod val="50000"/>
                    <a:lumOff val="50000"/>
                  </a:schemeClr>
                </a:solidFill>
                <a:latin typeface="CMU Sans Serif" panose="02000603000000000000" pitchFamily="50" charset="0"/>
                <a:ea typeface="CMU Sans Serif" panose="02000603000000000000" pitchFamily="50" charset="0"/>
                <a:cs typeface="CMU Sans Serif" panose="02000603000000000000" pitchFamily="50" charset="0"/>
              </a:rPr>
              <a:t>(Remaining left at 11:59pm)</a:t>
            </a:r>
            <a:endParaRPr lang="en-US" sz="1600" dirty="0">
              <a:solidFill>
                <a:schemeClr val="tx1">
                  <a:lumMod val="50000"/>
                  <a:lumOff val="50000"/>
                </a:schemeClr>
              </a:solidFill>
            </a:endParaRPr>
          </a:p>
        </p:txBody>
      </p:sp>
      <p:sp>
        <p:nvSpPr>
          <p:cNvPr id="17" name="Rectangle 16">
            <a:extLst>
              <a:ext uri="{FF2B5EF4-FFF2-40B4-BE49-F238E27FC236}">
                <a16:creationId xmlns:a16="http://schemas.microsoft.com/office/drawing/2014/main" id="{6D468BE3-84A8-ED4D-B636-F90874FE7E72}"/>
              </a:ext>
            </a:extLst>
          </p:cNvPr>
          <p:cNvSpPr/>
          <p:nvPr/>
        </p:nvSpPr>
        <p:spPr>
          <a:xfrm>
            <a:off x="4339962" y="4108320"/>
            <a:ext cx="4405695" cy="1323439"/>
          </a:xfrm>
          <a:prstGeom prst="rect">
            <a:avLst/>
          </a:prstGeom>
        </p:spPr>
        <p:txBody>
          <a:bodyPr wrap="square">
            <a:spAutoFit/>
          </a:bodyPr>
          <a:lstStyle/>
          <a:p>
            <a:r>
              <a:rPr lang="en-US" sz="1600" dirty="0">
                <a:solidFill>
                  <a:schemeClr val="tx1">
                    <a:lumMod val="50000"/>
                    <a:lumOff val="50000"/>
                  </a:schemeClr>
                </a:solidFill>
                <a:latin typeface="CMU Sans Serif" panose="02000603000000000000" pitchFamily="50" charset="0"/>
                <a:ea typeface="CMU Sans Serif" panose="02000603000000000000" pitchFamily="50" charset="0"/>
                <a:cs typeface="CMU Sans Serif" panose="02000603000000000000" pitchFamily="50" charset="0"/>
              </a:rPr>
              <a:t>Bronx, Brooklyn, Newark, Central Park, Chelsea, Downtown, Governors Island, Gramercy, Harlem, LES, LWS, Midtown, Morningside Heights, UES, UWS, Upper Manhattan, JFK, LaGuardia, Queens, Staten Island</a:t>
            </a:r>
            <a:endParaRPr lang="en-US" sz="1600" dirty="0">
              <a:solidFill>
                <a:schemeClr val="tx1">
                  <a:lumMod val="50000"/>
                  <a:lumOff val="50000"/>
                </a:schemeClr>
              </a:solidFill>
            </a:endParaRPr>
          </a:p>
        </p:txBody>
      </p:sp>
      <p:pic>
        <p:nvPicPr>
          <p:cNvPr id="18" name="Picture 17" descr="A picture containing drawing&#10;&#10;Description automatically generated">
            <a:extLst>
              <a:ext uri="{FF2B5EF4-FFF2-40B4-BE49-F238E27FC236}">
                <a16:creationId xmlns:a16="http://schemas.microsoft.com/office/drawing/2014/main" id="{52AB8377-89D0-544D-BDF2-D74512048528}"/>
              </a:ext>
            </a:extLst>
          </p:cNvPr>
          <p:cNvPicPr/>
          <p:nvPr/>
        </p:nvPicPr>
        <p:blipFill rotWithShape="1">
          <a:blip r:embed="rId3"/>
          <a:srcRect r="10254"/>
          <a:stretch/>
        </p:blipFill>
        <p:spPr>
          <a:xfrm>
            <a:off x="628650" y="2353936"/>
            <a:ext cx="3457377" cy="3139915"/>
          </a:xfrm>
          <a:prstGeom prst="rect">
            <a:avLst/>
          </a:prstGeom>
        </p:spPr>
      </p:pic>
      <p:sp>
        <p:nvSpPr>
          <p:cNvPr id="19" name="Rectangle 18">
            <a:extLst>
              <a:ext uri="{FF2B5EF4-FFF2-40B4-BE49-F238E27FC236}">
                <a16:creationId xmlns:a16="http://schemas.microsoft.com/office/drawing/2014/main" id="{81523E6F-885D-FB4C-AC54-1AE6B2690C54}"/>
              </a:ext>
            </a:extLst>
          </p:cNvPr>
          <p:cNvSpPr/>
          <p:nvPr/>
        </p:nvSpPr>
        <p:spPr>
          <a:xfrm>
            <a:off x="2569197" y="5939391"/>
            <a:ext cx="4705289" cy="707886"/>
          </a:xfrm>
          <a:prstGeom prst="rect">
            <a:avLst/>
          </a:prstGeom>
          <a:solidFill>
            <a:schemeClr val="bg1"/>
          </a:solidFill>
        </p:spPr>
        <p:txBody>
          <a:bodyPr wrap="square">
            <a:spAutoFit/>
          </a:bodyPr>
          <a:lstStyle/>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Each cell (H,L) is fraction of drivers quitting at location L and hour H: </a:t>
            </a:r>
            <a:r>
              <a:rPr lang="en-US" sz="2000" dirty="0" err="1">
                <a:latin typeface="CMU Sans Serif Medium" panose="02000603000000000000" pitchFamily="2" charset="0"/>
                <a:ea typeface="CMU Sans Serif Medium" panose="02000603000000000000" pitchFamily="2" charset="0"/>
                <a:cs typeface="CMU Sans Serif Medium" panose="02000603000000000000" pitchFamily="2" charset="0"/>
              </a:rPr>
              <a:t>f</a:t>
            </a:r>
            <a:r>
              <a:rPr lang="en-US" sz="2000" baseline="-25000" dirty="0" err="1">
                <a:latin typeface="CMU Sans Serif Medium" panose="02000603000000000000" pitchFamily="2" charset="0"/>
                <a:ea typeface="CMU Sans Serif Medium" panose="02000603000000000000" pitchFamily="2" charset="0"/>
                <a:cs typeface="CMU Sans Serif Medium" panose="02000603000000000000" pitchFamily="2" charset="0"/>
              </a:rPr>
              <a:t>L,H</a:t>
            </a:r>
            <a:endParaRPr lang="en-US" sz="2000" baseline="-25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cxnSp>
        <p:nvCxnSpPr>
          <p:cNvPr id="20" name="Straight Arrow Connector 19">
            <a:extLst>
              <a:ext uri="{FF2B5EF4-FFF2-40B4-BE49-F238E27FC236}">
                <a16:creationId xmlns:a16="http://schemas.microsoft.com/office/drawing/2014/main" id="{904ED551-6545-334B-92DE-5FF9447C37E1}"/>
              </a:ext>
            </a:extLst>
          </p:cNvPr>
          <p:cNvCxnSpPr>
            <a:cxnSpLocks/>
          </p:cNvCxnSpPr>
          <p:nvPr/>
        </p:nvCxnSpPr>
        <p:spPr>
          <a:xfrm flipH="1" flipV="1">
            <a:off x="3175000" y="5073188"/>
            <a:ext cx="911027" cy="8490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467FAAB-078C-7F44-BE67-A92E3E68496D}"/>
              </a:ext>
            </a:extLst>
          </p:cNvPr>
          <p:cNvSpPr/>
          <p:nvPr/>
        </p:nvSpPr>
        <p:spPr>
          <a:xfrm>
            <a:off x="476207" y="2178739"/>
            <a:ext cx="3821454"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Data</a:t>
            </a:r>
          </a:p>
        </p:txBody>
      </p:sp>
      <p:sp>
        <p:nvSpPr>
          <p:cNvPr id="11" name="Rectangle 10">
            <a:extLst>
              <a:ext uri="{FF2B5EF4-FFF2-40B4-BE49-F238E27FC236}">
                <a16:creationId xmlns:a16="http://schemas.microsoft.com/office/drawing/2014/main" id="{561088F5-77D8-8F44-A87F-436E8B7DB2A1}"/>
              </a:ext>
            </a:extLst>
          </p:cNvPr>
          <p:cNvSpPr/>
          <p:nvPr/>
        </p:nvSpPr>
        <p:spPr>
          <a:xfrm>
            <a:off x="1632011" y="5411386"/>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8" name="Rectangle 7">
            <a:extLst>
              <a:ext uri="{FF2B5EF4-FFF2-40B4-BE49-F238E27FC236}">
                <a16:creationId xmlns:a16="http://schemas.microsoft.com/office/drawing/2014/main" id="{C5F55752-9388-9C40-8DA0-906E2BE33C67}"/>
              </a:ext>
            </a:extLst>
          </p:cNvPr>
          <p:cNvSpPr/>
          <p:nvPr/>
        </p:nvSpPr>
        <p:spPr>
          <a:xfrm rot="16200000">
            <a:off x="-367751" y="3767477"/>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Tree>
    <p:extLst>
      <p:ext uri="{BB962C8B-B14F-4D97-AF65-F5344CB8AC3E}">
        <p14:creationId xmlns:p14="http://schemas.microsoft.com/office/powerpoint/2010/main" val="36887247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14887-2AB6-5339-9715-99FB4217B866}"/>
            </a:ext>
          </a:extLst>
        </p:cNvPr>
        <p:cNvGrpSpPr/>
        <p:nvPr/>
      </p:nvGrpSpPr>
      <p:grpSpPr>
        <a:xfrm>
          <a:off x="0" y="0"/>
          <a:ext cx="0" cy="0"/>
          <a:chOff x="0" y="0"/>
          <a:chExt cx="0" cy="0"/>
        </a:xfrm>
      </p:grpSpPr>
      <p:pic>
        <p:nvPicPr>
          <p:cNvPr id="21" name="Picture 20" descr="A picture containing drawing&#10;&#10;Description automatically generated">
            <a:extLst>
              <a:ext uri="{FF2B5EF4-FFF2-40B4-BE49-F238E27FC236}">
                <a16:creationId xmlns:a16="http://schemas.microsoft.com/office/drawing/2014/main" id="{07B87674-E5F9-04EC-CFE7-317BDFCD5470}"/>
              </a:ext>
            </a:extLst>
          </p:cNvPr>
          <p:cNvPicPr/>
          <p:nvPr/>
        </p:nvPicPr>
        <p:blipFill rotWithShape="1">
          <a:blip r:embed="rId3"/>
          <a:srcRect l="560" r="11276"/>
          <a:stretch/>
        </p:blipFill>
        <p:spPr>
          <a:xfrm>
            <a:off x="5062998" y="2413965"/>
            <a:ext cx="3388136" cy="3114191"/>
          </a:xfrm>
          <a:prstGeom prst="rect">
            <a:avLst/>
          </a:prstGeom>
        </p:spPr>
      </p:pic>
      <p:sp>
        <p:nvSpPr>
          <p:cNvPr id="9" name="Rectangle 8">
            <a:extLst>
              <a:ext uri="{FF2B5EF4-FFF2-40B4-BE49-F238E27FC236}">
                <a16:creationId xmlns:a16="http://schemas.microsoft.com/office/drawing/2014/main" id="{A366C856-5728-DBB9-6970-D643F1C42790}"/>
              </a:ext>
            </a:extLst>
          </p:cNvPr>
          <p:cNvSpPr/>
          <p:nvPr/>
        </p:nvSpPr>
        <p:spPr>
          <a:xfrm rot="16200000">
            <a:off x="4115393" y="3767478"/>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11" name="Rectangle 10">
            <a:extLst>
              <a:ext uri="{FF2B5EF4-FFF2-40B4-BE49-F238E27FC236}">
                <a16:creationId xmlns:a16="http://schemas.microsoft.com/office/drawing/2014/main" id="{D52BBC3A-11F0-ECFB-1663-F7C60003597D}"/>
              </a:ext>
            </a:extLst>
          </p:cNvPr>
          <p:cNvSpPr/>
          <p:nvPr/>
        </p:nvSpPr>
        <p:spPr>
          <a:xfrm>
            <a:off x="5899254" y="5411386"/>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E5F1D85-3215-0843-03A6-8EBD147FD2C2}"/>
                  </a:ext>
                </a:extLst>
              </p:cNvPr>
              <p:cNvSpPr/>
              <p:nvPr/>
            </p:nvSpPr>
            <p:spPr>
              <a:xfrm>
                <a:off x="4998783" y="2178739"/>
                <a:ext cx="3821454"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Simulation (given </a:t>
                </a:r>
                <a14:m>
                  <m:oMath xmlns:m="http://schemas.openxmlformats.org/officeDocument/2006/math">
                    <m:r>
                      <a:rPr lang="en-US" sz="1600" i="1">
                        <a:latin typeface="Cambria Math" panose="02040503050406030204" pitchFamily="18" charset="0"/>
                        <a:ea typeface="Cambria Math" panose="02040503050406030204" pitchFamily="18" charset="0"/>
                      </a:rPr>
                      <m:t>𝜃</m:t>
                    </m:r>
                  </m:oMath>
                </a14:m>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mc:Choice>
        <mc:Fallback xmlns="">
          <p:sp>
            <p:nvSpPr>
              <p:cNvPr id="16" name="Rectangle 15">
                <a:extLst>
                  <a:ext uri="{FF2B5EF4-FFF2-40B4-BE49-F238E27FC236}">
                    <a16:creationId xmlns:a16="http://schemas.microsoft.com/office/drawing/2014/main" id="{350DBA58-950E-2345-AD07-1B6D7E98F1FD}"/>
                  </a:ext>
                </a:extLst>
              </p:cNvPr>
              <p:cNvSpPr>
                <a:spLocks noRot="1" noChangeAspect="1" noMove="1" noResize="1" noEditPoints="1" noAdjustHandles="1" noChangeArrowheads="1" noChangeShapeType="1" noTextEdit="1"/>
              </p:cNvSpPr>
              <p:nvPr/>
            </p:nvSpPr>
            <p:spPr>
              <a:xfrm>
                <a:off x="4998783" y="2178739"/>
                <a:ext cx="3821454" cy="338554"/>
              </a:xfrm>
              <a:prstGeom prst="rect">
                <a:avLst/>
              </a:prstGeom>
              <a:blipFill>
                <a:blip r:embed="rId6"/>
                <a:stretch>
                  <a:fillRect t="-3571" b="-21429"/>
                </a:stretch>
              </a:blipFill>
            </p:spPr>
            <p:txBody>
              <a:bodyPr/>
              <a:lstStyle/>
              <a:p>
                <a:r>
                  <a:rPr lang="en-US">
                    <a:noFill/>
                  </a:rPr>
                  <a:t> </a:t>
                </a:r>
              </a:p>
            </p:txBody>
          </p:sp>
        </mc:Fallback>
      </mc:AlternateContent>
      <p:pic>
        <p:nvPicPr>
          <p:cNvPr id="4" name="Picture 3" descr="A picture containing drawing&#10;&#10;Description automatically generated">
            <a:extLst>
              <a:ext uri="{FF2B5EF4-FFF2-40B4-BE49-F238E27FC236}">
                <a16:creationId xmlns:a16="http://schemas.microsoft.com/office/drawing/2014/main" id="{C5A6C7A7-9BEA-1F85-1404-F5FB0B9DCFD2}"/>
              </a:ext>
            </a:extLst>
          </p:cNvPr>
          <p:cNvPicPr/>
          <p:nvPr/>
        </p:nvPicPr>
        <p:blipFill rotWithShape="1">
          <a:blip r:embed="rId7"/>
          <a:srcRect r="10254"/>
          <a:stretch/>
        </p:blipFill>
        <p:spPr>
          <a:xfrm>
            <a:off x="628650" y="2353936"/>
            <a:ext cx="3457377" cy="3139915"/>
          </a:xfrm>
          <a:prstGeom prst="rect">
            <a:avLst/>
          </a:prstGeom>
        </p:spPr>
      </p:pic>
      <p:sp>
        <p:nvSpPr>
          <p:cNvPr id="6" name="Rectangle 5">
            <a:extLst>
              <a:ext uri="{FF2B5EF4-FFF2-40B4-BE49-F238E27FC236}">
                <a16:creationId xmlns:a16="http://schemas.microsoft.com/office/drawing/2014/main" id="{DF384CEF-6F75-5605-46B7-4B379D6F4EFE}"/>
              </a:ext>
            </a:extLst>
          </p:cNvPr>
          <p:cNvSpPr/>
          <p:nvPr/>
        </p:nvSpPr>
        <p:spPr>
          <a:xfrm>
            <a:off x="476207" y="2178739"/>
            <a:ext cx="3821454"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Data</a:t>
            </a:r>
          </a:p>
        </p:txBody>
      </p:sp>
      <p:sp>
        <p:nvSpPr>
          <p:cNvPr id="7" name="Rectangle 6">
            <a:extLst>
              <a:ext uri="{FF2B5EF4-FFF2-40B4-BE49-F238E27FC236}">
                <a16:creationId xmlns:a16="http://schemas.microsoft.com/office/drawing/2014/main" id="{0A241DC0-E49D-6201-D291-1154544B495C}"/>
              </a:ext>
            </a:extLst>
          </p:cNvPr>
          <p:cNvSpPr/>
          <p:nvPr/>
        </p:nvSpPr>
        <p:spPr>
          <a:xfrm>
            <a:off x="1632011" y="5411386"/>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10" name="Rectangle 9">
            <a:extLst>
              <a:ext uri="{FF2B5EF4-FFF2-40B4-BE49-F238E27FC236}">
                <a16:creationId xmlns:a16="http://schemas.microsoft.com/office/drawing/2014/main" id="{470AE75A-DE3B-35DA-78E6-AA8F4DB71B54}"/>
              </a:ext>
            </a:extLst>
          </p:cNvPr>
          <p:cNvSpPr/>
          <p:nvPr/>
        </p:nvSpPr>
        <p:spPr>
          <a:xfrm rot="16200000">
            <a:off x="-367751" y="3767477"/>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32A2CE00-5329-A4D0-558B-016B24B6DEF8}"/>
                  </a:ext>
                </a:extLst>
              </p:cNvPr>
              <p:cNvSpPr/>
              <p:nvPr/>
            </p:nvSpPr>
            <p:spPr>
              <a:xfrm>
                <a:off x="4998783" y="2178739"/>
                <a:ext cx="3821454" cy="338554"/>
              </a:xfrm>
              <a:prstGeom prst="rect">
                <a:avLst/>
              </a:prstGeom>
              <a:solidFill>
                <a:schemeClr val="accent4">
                  <a:lumMod val="60000"/>
                  <a:lumOff val="40000"/>
                </a:schemeClr>
              </a:solidFill>
            </p:spPr>
            <p:txBody>
              <a:bodyPr wrap="square">
                <a:spAutoFit/>
              </a:bodyPr>
              <a:lstStyle/>
              <a:p>
                <a:pPr lvl="0" algn="ctr"/>
                <a:r>
                  <a:rPr lang="en-US" sz="1600" b="1" dirty="0">
                    <a:latin typeface="Helvetica" pitchFamily="2" charset="0"/>
                    <a:ea typeface="CMU Sans Serif Medium" panose="02000603000000000000" pitchFamily="2" charset="0"/>
                    <a:cs typeface="CMU Sans Serif Medium" panose="02000603000000000000" pitchFamily="2" charset="0"/>
                  </a:rPr>
                  <a:t>Simulation (given </a:t>
                </a:r>
                <a14:m>
                  <m:oMath xmlns:m="http://schemas.openxmlformats.org/officeDocument/2006/math">
                    <m:r>
                      <a:rPr lang="en-US" sz="1600" i="1">
                        <a:latin typeface="Cambria Math" panose="02040503050406030204" pitchFamily="18" charset="0"/>
                        <a:ea typeface="Cambria Math" panose="02040503050406030204" pitchFamily="18" charset="0"/>
                      </a:rPr>
                      <m:t>𝜃</m:t>
                    </m:r>
                  </m:oMath>
                </a14:m>
                <a:r>
                  <a:rPr lang="en-US" sz="1600" b="1" dirty="0">
                    <a:latin typeface="Helvetica" pitchFamily="2" charset="0"/>
                    <a:ea typeface="CMU Sans Serif Medium" panose="02000603000000000000" pitchFamily="2" charset="0"/>
                    <a:cs typeface="CMU Sans Serif Medium" panose="02000603000000000000" pitchFamily="2" charset="0"/>
                  </a:rPr>
                  <a:t>)</a:t>
                </a:r>
              </a:p>
            </p:txBody>
          </p:sp>
        </mc:Choice>
        <mc:Fallback>
          <p:sp>
            <p:nvSpPr>
              <p:cNvPr id="2" name="Rectangle 1">
                <a:extLst>
                  <a:ext uri="{FF2B5EF4-FFF2-40B4-BE49-F238E27FC236}">
                    <a16:creationId xmlns:a16="http://schemas.microsoft.com/office/drawing/2014/main" id="{32A2CE00-5329-A4D0-558B-016B24B6DEF8}"/>
                  </a:ext>
                </a:extLst>
              </p:cNvPr>
              <p:cNvSpPr>
                <a:spLocks noRot="1" noChangeAspect="1" noMove="1" noResize="1" noEditPoints="1" noAdjustHandles="1" noChangeArrowheads="1" noChangeShapeType="1" noTextEdit="1"/>
              </p:cNvSpPr>
              <p:nvPr/>
            </p:nvSpPr>
            <p:spPr>
              <a:xfrm>
                <a:off x="4998783" y="2178739"/>
                <a:ext cx="3821454" cy="338554"/>
              </a:xfrm>
              <a:prstGeom prst="rect">
                <a:avLst/>
              </a:prstGeom>
              <a:blipFill>
                <a:blip r:embed="rId8"/>
                <a:stretch>
                  <a:fillRect t="-3571" b="-21429"/>
                </a:stretch>
              </a:blipFill>
            </p:spPr>
            <p:txBody>
              <a:bodyPr/>
              <a:lstStyle/>
              <a:p>
                <a:r>
                  <a:rPr lang="en-TH">
                    <a:noFill/>
                  </a:rPr>
                  <a:t> </a:t>
                </a:r>
              </a:p>
            </p:txBody>
          </p:sp>
        </mc:Fallback>
      </mc:AlternateContent>
    </p:spTree>
    <p:extLst>
      <p:ext uri="{BB962C8B-B14F-4D97-AF65-F5344CB8AC3E}">
        <p14:creationId xmlns:p14="http://schemas.microsoft.com/office/powerpoint/2010/main" val="2292809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257E3-2C29-6652-06D3-08F9FF52A49D}"/>
            </a:ext>
          </a:extLst>
        </p:cNvPr>
        <p:cNvGrpSpPr/>
        <p:nvPr/>
      </p:nvGrpSpPr>
      <p:grpSpPr>
        <a:xfrm>
          <a:off x="0" y="0"/>
          <a:ext cx="0" cy="0"/>
          <a:chOff x="0" y="0"/>
          <a:chExt cx="0" cy="0"/>
        </a:xfrm>
      </p:grpSpPr>
      <p:pic>
        <p:nvPicPr>
          <p:cNvPr id="21" name="Picture 20" descr="A picture containing drawing&#10;&#10;Description automatically generated">
            <a:extLst>
              <a:ext uri="{FF2B5EF4-FFF2-40B4-BE49-F238E27FC236}">
                <a16:creationId xmlns:a16="http://schemas.microsoft.com/office/drawing/2014/main" id="{D8C551FF-FA4F-9E05-92F5-DF6497F3368E}"/>
              </a:ext>
            </a:extLst>
          </p:cNvPr>
          <p:cNvPicPr/>
          <p:nvPr/>
        </p:nvPicPr>
        <p:blipFill rotWithShape="1">
          <a:blip r:embed="rId3"/>
          <a:srcRect l="560" r="11276"/>
          <a:stretch/>
        </p:blipFill>
        <p:spPr>
          <a:xfrm>
            <a:off x="5062998" y="2413965"/>
            <a:ext cx="3388136" cy="3114191"/>
          </a:xfrm>
          <a:prstGeom prst="rect">
            <a:avLst/>
          </a:prstGeom>
        </p:spPr>
      </p:pic>
      <p:sp>
        <p:nvSpPr>
          <p:cNvPr id="9" name="Rectangle 8">
            <a:extLst>
              <a:ext uri="{FF2B5EF4-FFF2-40B4-BE49-F238E27FC236}">
                <a16:creationId xmlns:a16="http://schemas.microsoft.com/office/drawing/2014/main" id="{40C07FA2-4971-A30E-622C-FF3C7D55794D}"/>
              </a:ext>
            </a:extLst>
          </p:cNvPr>
          <p:cNvSpPr/>
          <p:nvPr/>
        </p:nvSpPr>
        <p:spPr>
          <a:xfrm rot="16200000">
            <a:off x="4115393" y="3767478"/>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11" name="Rectangle 10">
            <a:extLst>
              <a:ext uri="{FF2B5EF4-FFF2-40B4-BE49-F238E27FC236}">
                <a16:creationId xmlns:a16="http://schemas.microsoft.com/office/drawing/2014/main" id="{30A6D020-14AF-5C44-B13A-B19F99215695}"/>
              </a:ext>
            </a:extLst>
          </p:cNvPr>
          <p:cNvSpPr/>
          <p:nvPr/>
        </p:nvSpPr>
        <p:spPr>
          <a:xfrm>
            <a:off x="5899254" y="5411386"/>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E22EC85-3776-4199-8CB3-E56C7EF929EC}"/>
                  </a:ext>
                </a:extLst>
              </p:cNvPr>
              <p:cNvSpPr/>
              <p:nvPr/>
            </p:nvSpPr>
            <p:spPr>
              <a:xfrm>
                <a:off x="4998783" y="2178739"/>
                <a:ext cx="3821454"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Simulation (given </a:t>
                </a:r>
                <a14:m>
                  <m:oMath xmlns:m="http://schemas.openxmlformats.org/officeDocument/2006/math">
                    <m:r>
                      <a:rPr lang="en-US" sz="1600" i="1">
                        <a:latin typeface="Cambria Math" panose="02040503050406030204" pitchFamily="18" charset="0"/>
                        <a:ea typeface="Cambria Math" panose="02040503050406030204" pitchFamily="18" charset="0"/>
                      </a:rPr>
                      <m:t>𝜃</m:t>
                    </m:r>
                  </m:oMath>
                </a14:m>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mc:Choice>
        <mc:Fallback xmlns="">
          <p:sp>
            <p:nvSpPr>
              <p:cNvPr id="16" name="Rectangle 15">
                <a:extLst>
                  <a:ext uri="{FF2B5EF4-FFF2-40B4-BE49-F238E27FC236}">
                    <a16:creationId xmlns:a16="http://schemas.microsoft.com/office/drawing/2014/main" id="{350DBA58-950E-2345-AD07-1B6D7E98F1FD}"/>
                  </a:ext>
                </a:extLst>
              </p:cNvPr>
              <p:cNvSpPr>
                <a:spLocks noRot="1" noChangeAspect="1" noMove="1" noResize="1" noEditPoints="1" noAdjustHandles="1" noChangeArrowheads="1" noChangeShapeType="1" noTextEdit="1"/>
              </p:cNvSpPr>
              <p:nvPr/>
            </p:nvSpPr>
            <p:spPr>
              <a:xfrm>
                <a:off x="4998783" y="2178739"/>
                <a:ext cx="3821454" cy="338554"/>
              </a:xfrm>
              <a:prstGeom prst="rect">
                <a:avLst/>
              </a:prstGeom>
              <a:blipFill>
                <a:blip r:embed="rId6"/>
                <a:stretch>
                  <a:fillRect t="-3571" b="-21429"/>
                </a:stretch>
              </a:blipFill>
            </p:spPr>
            <p:txBody>
              <a:bodyPr/>
              <a:lstStyle/>
              <a:p>
                <a:r>
                  <a:rPr lang="en-US">
                    <a:noFill/>
                  </a:rPr>
                  <a:t> </a:t>
                </a:r>
              </a:p>
            </p:txBody>
          </p:sp>
        </mc:Fallback>
      </mc:AlternateContent>
      <p:pic>
        <p:nvPicPr>
          <p:cNvPr id="4" name="Picture 3" descr="A picture containing drawing&#10;&#10;Description automatically generated">
            <a:extLst>
              <a:ext uri="{FF2B5EF4-FFF2-40B4-BE49-F238E27FC236}">
                <a16:creationId xmlns:a16="http://schemas.microsoft.com/office/drawing/2014/main" id="{BAC8EFA8-EC43-1FF0-E458-DB759C83503A}"/>
              </a:ext>
            </a:extLst>
          </p:cNvPr>
          <p:cNvPicPr/>
          <p:nvPr/>
        </p:nvPicPr>
        <p:blipFill rotWithShape="1">
          <a:blip r:embed="rId7"/>
          <a:srcRect r="10254"/>
          <a:stretch/>
        </p:blipFill>
        <p:spPr>
          <a:xfrm>
            <a:off x="628650" y="2353936"/>
            <a:ext cx="3457377" cy="3139915"/>
          </a:xfrm>
          <a:prstGeom prst="rect">
            <a:avLst/>
          </a:prstGeom>
        </p:spPr>
      </p:pic>
      <p:sp>
        <p:nvSpPr>
          <p:cNvPr id="6" name="Rectangle 5">
            <a:extLst>
              <a:ext uri="{FF2B5EF4-FFF2-40B4-BE49-F238E27FC236}">
                <a16:creationId xmlns:a16="http://schemas.microsoft.com/office/drawing/2014/main" id="{1C500FFC-1C6B-5062-526D-1EB194E460C7}"/>
              </a:ext>
            </a:extLst>
          </p:cNvPr>
          <p:cNvSpPr/>
          <p:nvPr/>
        </p:nvSpPr>
        <p:spPr>
          <a:xfrm>
            <a:off x="476207" y="2178739"/>
            <a:ext cx="3821454"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Data</a:t>
            </a:r>
          </a:p>
        </p:txBody>
      </p:sp>
      <p:sp>
        <p:nvSpPr>
          <p:cNvPr id="7" name="Rectangle 6">
            <a:extLst>
              <a:ext uri="{FF2B5EF4-FFF2-40B4-BE49-F238E27FC236}">
                <a16:creationId xmlns:a16="http://schemas.microsoft.com/office/drawing/2014/main" id="{E76EC327-EED7-8089-BD91-DBF5C6AD9265}"/>
              </a:ext>
            </a:extLst>
          </p:cNvPr>
          <p:cNvSpPr/>
          <p:nvPr/>
        </p:nvSpPr>
        <p:spPr>
          <a:xfrm>
            <a:off x="1632011" y="5411386"/>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10" name="Rectangle 9">
            <a:extLst>
              <a:ext uri="{FF2B5EF4-FFF2-40B4-BE49-F238E27FC236}">
                <a16:creationId xmlns:a16="http://schemas.microsoft.com/office/drawing/2014/main" id="{1577F726-99F6-CE8B-3E2A-ED66DD2D4444}"/>
              </a:ext>
            </a:extLst>
          </p:cNvPr>
          <p:cNvSpPr/>
          <p:nvPr/>
        </p:nvSpPr>
        <p:spPr>
          <a:xfrm rot="16200000">
            <a:off x="-367751" y="3767477"/>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A7C9EEB3-D320-60EE-7F40-91AEE77645AC}"/>
                  </a:ext>
                </a:extLst>
              </p:cNvPr>
              <p:cNvSpPr/>
              <p:nvPr/>
            </p:nvSpPr>
            <p:spPr>
              <a:xfrm>
                <a:off x="4998783" y="2178739"/>
                <a:ext cx="3821454" cy="338554"/>
              </a:xfrm>
              <a:prstGeom prst="rect">
                <a:avLst/>
              </a:prstGeom>
              <a:solidFill>
                <a:schemeClr val="accent4">
                  <a:lumMod val="60000"/>
                  <a:lumOff val="40000"/>
                </a:schemeClr>
              </a:solidFill>
            </p:spPr>
            <p:txBody>
              <a:bodyPr wrap="square">
                <a:spAutoFit/>
              </a:bodyPr>
              <a:lstStyle/>
              <a:p>
                <a:pPr lvl="0" algn="ctr"/>
                <a:r>
                  <a:rPr lang="en-US" sz="1600" b="1" dirty="0">
                    <a:latin typeface="Helvetica" pitchFamily="2" charset="0"/>
                    <a:ea typeface="CMU Sans Serif Medium" panose="02000603000000000000" pitchFamily="2" charset="0"/>
                    <a:cs typeface="CMU Sans Serif Medium" panose="02000603000000000000" pitchFamily="2" charset="0"/>
                  </a:rPr>
                  <a:t>Simulation (given </a:t>
                </a:r>
                <a14:m>
                  <m:oMath xmlns:m="http://schemas.openxmlformats.org/officeDocument/2006/math">
                    <m:r>
                      <a:rPr lang="en-US" sz="1600" i="1">
                        <a:latin typeface="Cambria Math" panose="02040503050406030204" pitchFamily="18" charset="0"/>
                        <a:ea typeface="Cambria Math" panose="02040503050406030204" pitchFamily="18" charset="0"/>
                      </a:rPr>
                      <m:t>𝜃</m:t>
                    </m:r>
                  </m:oMath>
                </a14:m>
                <a:r>
                  <a:rPr lang="en-US" sz="1600" b="1" dirty="0">
                    <a:latin typeface="Helvetica" pitchFamily="2" charset="0"/>
                    <a:ea typeface="CMU Sans Serif Medium" panose="02000603000000000000" pitchFamily="2" charset="0"/>
                    <a:cs typeface="CMU Sans Serif Medium" panose="02000603000000000000" pitchFamily="2" charset="0"/>
                  </a:rPr>
                  <a:t>)</a:t>
                </a:r>
              </a:p>
            </p:txBody>
          </p:sp>
        </mc:Choice>
        <mc:Fallback>
          <p:sp>
            <p:nvSpPr>
              <p:cNvPr id="2" name="Rectangle 1">
                <a:extLst>
                  <a:ext uri="{FF2B5EF4-FFF2-40B4-BE49-F238E27FC236}">
                    <a16:creationId xmlns:a16="http://schemas.microsoft.com/office/drawing/2014/main" id="{A7C9EEB3-D320-60EE-7F40-91AEE77645AC}"/>
                  </a:ext>
                </a:extLst>
              </p:cNvPr>
              <p:cNvSpPr>
                <a:spLocks noRot="1" noChangeAspect="1" noMove="1" noResize="1" noEditPoints="1" noAdjustHandles="1" noChangeArrowheads="1" noChangeShapeType="1" noTextEdit="1"/>
              </p:cNvSpPr>
              <p:nvPr/>
            </p:nvSpPr>
            <p:spPr>
              <a:xfrm>
                <a:off x="4998783" y="2178739"/>
                <a:ext cx="3821454" cy="338554"/>
              </a:xfrm>
              <a:prstGeom prst="rect">
                <a:avLst/>
              </a:prstGeom>
              <a:blipFill>
                <a:blip r:embed="rId8"/>
                <a:stretch>
                  <a:fillRect t="-3571" b="-21429"/>
                </a:stretch>
              </a:blipFill>
            </p:spPr>
            <p:txBody>
              <a:bodyPr/>
              <a:lstStyle/>
              <a:p>
                <a:r>
                  <a:rPr lang="en-TH">
                    <a:noFill/>
                  </a:rPr>
                  <a:t> </a:t>
                </a:r>
              </a:p>
            </p:txBody>
          </p:sp>
        </mc:Fallback>
      </mc:AlternateContent>
      <p:cxnSp>
        <p:nvCxnSpPr>
          <p:cNvPr id="3" name="Straight Arrow Connector 2">
            <a:extLst>
              <a:ext uri="{FF2B5EF4-FFF2-40B4-BE49-F238E27FC236}">
                <a16:creationId xmlns:a16="http://schemas.microsoft.com/office/drawing/2014/main" id="{875886B5-1619-4EB8-115C-05138461098A}"/>
              </a:ext>
            </a:extLst>
          </p:cNvPr>
          <p:cNvCxnSpPr/>
          <p:nvPr/>
        </p:nvCxnSpPr>
        <p:spPr>
          <a:xfrm>
            <a:off x="2871989" y="6024440"/>
            <a:ext cx="3027265" cy="0"/>
          </a:xfrm>
          <a:prstGeom prst="straightConnector1">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68D8118-E7D4-250F-9C4D-BF04A543C2AE}"/>
              </a:ext>
            </a:extLst>
          </p:cNvPr>
          <p:cNvSpPr/>
          <p:nvPr/>
        </p:nvSpPr>
        <p:spPr>
          <a:xfrm>
            <a:off x="2381968" y="6078903"/>
            <a:ext cx="4068615" cy="707886"/>
          </a:xfrm>
          <a:prstGeom prst="rect">
            <a:avLst/>
          </a:prstGeom>
          <a:solidFill>
            <a:schemeClr val="bg1"/>
          </a:solidFill>
        </p:spPr>
        <p:txBody>
          <a:bodyPr wrap="square">
            <a:spAutoFit/>
          </a:bodyPr>
          <a:lstStyle/>
          <a:p>
            <a:pPr algn="ctr"/>
            <a:r>
              <a:rPr lang="en-US" sz="2000" dirty="0">
                <a:solidFill>
                  <a:schemeClr val="accent4">
                    <a:lumMod val="75000"/>
                  </a:schemeClr>
                </a:solidFill>
                <a:latin typeface="Helvetica" pitchFamily="2" charset="0"/>
                <a:ea typeface="CMU Sans Serif Medium" panose="02000603000000000000" pitchFamily="2" charset="0"/>
                <a:cs typeface="CMU Sans Serif Medium" panose="02000603000000000000" pitchFamily="2" charset="0"/>
              </a:rPr>
              <a:t>Find 𝜃 that minimizes distance</a:t>
            </a:r>
          </a:p>
        </p:txBody>
      </p:sp>
    </p:spTree>
    <p:extLst>
      <p:ext uri="{BB962C8B-B14F-4D97-AF65-F5344CB8AC3E}">
        <p14:creationId xmlns:p14="http://schemas.microsoft.com/office/powerpoint/2010/main" val="4443828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7" y="609978"/>
            <a:ext cx="5548940"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Simulating Decisions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C791C907-0F99-3E4B-BBA8-0DA7F77D2792}"/>
              </a:ext>
            </a:extLst>
          </p:cNvPr>
          <p:cNvSpPr/>
          <p:nvPr/>
        </p:nvSpPr>
        <p:spPr>
          <a:xfrm>
            <a:off x="763311" y="1600268"/>
            <a:ext cx="5414793" cy="400110"/>
          </a:xfrm>
          <a:prstGeom prst="rect">
            <a:avLst/>
          </a:prstGeom>
        </p:spPr>
        <p:txBody>
          <a:bodyPr wrap="square">
            <a:spAutoFit/>
          </a:bodyPr>
          <a:lstStyle/>
          <a:p>
            <a:pPr lvl="0"/>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Grid value	</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CCFA6B5-9FC0-FA44-B0CD-4E34FC4ABAFF}"/>
                  </a:ext>
                </a:extLst>
              </p:cNvPr>
              <p:cNvSpPr/>
              <p:nvPr/>
            </p:nvSpPr>
            <p:spPr>
              <a:xfrm>
                <a:off x="2059224" y="1596175"/>
                <a:ext cx="3165995" cy="400110"/>
              </a:xfrm>
              <a:prstGeom prst="rect">
                <a:avLst/>
              </a:prstGeom>
            </p:spPr>
            <p:txBody>
              <a:bodyPr wrap="none">
                <a:spAutoFit/>
              </a:bodyPr>
              <a:lstStyle/>
              <a:p>
                <a:pPr algn="ctr"/>
                <a14:m>
                  <m:oMath xmlns:m="http://schemas.openxmlformats.org/officeDocument/2006/math">
                    <m:r>
                      <a:rPr lang="en-US" sz="2000" i="1" smtClean="0">
                        <a:latin typeface="Cambria Math" panose="02040503050406030204" pitchFamily="18" charset="0"/>
                        <a:ea typeface="Cambria Math" panose="02040503050406030204" pitchFamily="18" charset="0"/>
                        <a:cs typeface="CMU Sans Serif Medium" panose="02000603000000000000" pitchFamily="2" charset="0"/>
                      </a:rPr>
                      <m:t>𝛽</m:t>
                    </m:r>
                  </m:oMath>
                </a14:m>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 [0.825, 0.85, …, 0.975]</a:t>
                </a:r>
              </a:p>
            </p:txBody>
          </p:sp>
        </mc:Choice>
        <mc:Fallback xmlns="">
          <p:sp>
            <p:nvSpPr>
              <p:cNvPr id="9" name="Rectangle 8">
                <a:extLst>
                  <a:ext uri="{FF2B5EF4-FFF2-40B4-BE49-F238E27FC236}">
                    <a16:creationId xmlns:a16="http://schemas.microsoft.com/office/drawing/2014/main" id="{7CCFA6B5-9FC0-FA44-B0CD-4E34FC4ABAFF}"/>
                  </a:ext>
                </a:extLst>
              </p:cNvPr>
              <p:cNvSpPr>
                <a:spLocks noRot="1" noChangeAspect="1" noMove="1" noResize="1" noEditPoints="1" noAdjustHandles="1" noChangeArrowheads="1" noChangeShapeType="1" noTextEdit="1"/>
              </p:cNvSpPr>
              <p:nvPr/>
            </p:nvSpPr>
            <p:spPr>
              <a:xfrm>
                <a:off x="2059224" y="1596175"/>
                <a:ext cx="3165995" cy="400110"/>
              </a:xfrm>
              <a:prstGeom prst="rect">
                <a:avLst/>
              </a:prstGeom>
              <a:blipFill>
                <a:blip r:embed="rId3"/>
                <a:stretch>
                  <a:fillRect l="-400" t="-6250" r="-1600"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30B60D58-84F6-904F-84DB-C075D6F0089E}"/>
                  </a:ext>
                </a:extLst>
              </p:cNvPr>
              <p:cNvSpPr/>
              <p:nvPr/>
            </p:nvSpPr>
            <p:spPr>
              <a:xfrm>
                <a:off x="763310" y="1996285"/>
                <a:ext cx="6446531" cy="400110"/>
              </a:xfrm>
              <a:prstGeom prst="rect">
                <a:avLst/>
              </a:prstGeom>
            </p:spPr>
            <p:txBody>
              <a:bodyPr wrap="square">
                <a:spAutoFit/>
              </a:bodyPr>
              <a:lstStyle/>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For each (</a:t>
                </a:r>
                <a14:m>
                  <m:oMath xmlns:m="http://schemas.openxmlformats.org/officeDocument/2006/math">
                    <m:r>
                      <a:rPr lang="en-US" sz="2000" i="1">
                        <a:latin typeface="Cambria Math" panose="02040503050406030204" pitchFamily="18" charset="0"/>
                        <a:ea typeface="Cambria Math" panose="02040503050406030204" pitchFamily="18" charset="0"/>
                        <a:cs typeface="CMU Sans Serif Medium" panose="02000603000000000000" pitchFamily="2" charset="0"/>
                      </a:rPr>
                      <m:t>𝛽</m:t>
                    </m:r>
                  </m:oMath>
                </a14:m>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,C), simulate each driver’s decision 100 times</a:t>
                </a:r>
              </a:p>
            </p:txBody>
          </p:sp>
        </mc:Choice>
        <mc:Fallback xmlns="">
          <p:sp>
            <p:nvSpPr>
              <p:cNvPr id="10" name="Rectangle 9">
                <a:extLst>
                  <a:ext uri="{FF2B5EF4-FFF2-40B4-BE49-F238E27FC236}">
                    <a16:creationId xmlns:a16="http://schemas.microsoft.com/office/drawing/2014/main" id="{30B60D58-84F6-904F-84DB-C075D6F0089E}"/>
                  </a:ext>
                </a:extLst>
              </p:cNvPr>
              <p:cNvSpPr>
                <a:spLocks noRot="1" noChangeAspect="1" noMove="1" noResize="1" noEditPoints="1" noAdjustHandles="1" noChangeArrowheads="1" noChangeShapeType="1" noTextEdit="1"/>
              </p:cNvSpPr>
              <p:nvPr/>
            </p:nvSpPr>
            <p:spPr>
              <a:xfrm>
                <a:off x="763310" y="1996285"/>
                <a:ext cx="6446531" cy="400110"/>
              </a:xfrm>
              <a:prstGeom prst="rect">
                <a:avLst/>
              </a:prstGeom>
              <a:blipFill>
                <a:blip r:embed="rId4"/>
                <a:stretch>
                  <a:fillRect l="-984" t="-3030" b="-30303"/>
                </a:stretch>
              </a:blipFill>
            </p:spPr>
            <p:txBody>
              <a:bodyPr/>
              <a:lstStyle/>
              <a:p>
                <a:r>
                  <a:rPr lang="en-US">
                    <a:noFill/>
                  </a:rPr>
                  <a:t> </a:t>
                </a:r>
              </a:p>
            </p:txBody>
          </p:sp>
        </mc:Fallback>
      </mc:AlternateContent>
      <p:pic>
        <p:nvPicPr>
          <p:cNvPr id="12" name="Picture 2">
            <a:extLst>
              <a:ext uri="{FF2B5EF4-FFF2-40B4-BE49-F238E27FC236}">
                <a16:creationId xmlns:a16="http://schemas.microsoft.com/office/drawing/2014/main" id="{2ABCA39E-9873-3848-9DD7-28B2035DC1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2776" b="50613"/>
          <a:stretch/>
        </p:blipFill>
        <p:spPr bwMode="auto">
          <a:xfrm>
            <a:off x="2059224" y="2615077"/>
            <a:ext cx="760665" cy="91947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C19F9B6F-E141-7F48-B765-62BF07D727E2}"/>
              </a:ext>
            </a:extLst>
          </p:cNvPr>
          <p:cNvSpPr/>
          <p:nvPr/>
        </p:nvSpPr>
        <p:spPr>
          <a:xfrm>
            <a:off x="763312" y="4163510"/>
            <a:ext cx="874420" cy="400110"/>
          </a:xfrm>
          <a:prstGeom prst="rect">
            <a:avLst/>
          </a:prstGeom>
        </p:spPr>
        <p:txBody>
          <a:bodyPr wrap="square">
            <a:spAutoFit/>
          </a:bodyPr>
          <a:lstStyle/>
          <a:p>
            <a:pPr lvl="0"/>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Day 1</a:t>
            </a:r>
          </a:p>
        </p:txBody>
      </p:sp>
      <p:sp>
        <p:nvSpPr>
          <p:cNvPr id="21" name="Rectangle 20">
            <a:extLst>
              <a:ext uri="{FF2B5EF4-FFF2-40B4-BE49-F238E27FC236}">
                <a16:creationId xmlns:a16="http://schemas.microsoft.com/office/drawing/2014/main" id="{B24C9622-F989-B84F-8B7F-130B591325D1}"/>
              </a:ext>
            </a:extLst>
          </p:cNvPr>
          <p:cNvSpPr/>
          <p:nvPr/>
        </p:nvSpPr>
        <p:spPr>
          <a:xfrm>
            <a:off x="763312" y="5773946"/>
            <a:ext cx="874420" cy="400110"/>
          </a:xfrm>
          <a:prstGeom prst="rect">
            <a:avLst/>
          </a:prstGeom>
        </p:spPr>
        <p:txBody>
          <a:bodyPr wrap="square">
            <a:spAutoFit/>
          </a:bodyPr>
          <a:lstStyle/>
          <a:p>
            <a:pPr lvl="0"/>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Day T</a:t>
            </a:r>
          </a:p>
        </p:txBody>
      </p:sp>
      <p:sp>
        <p:nvSpPr>
          <p:cNvPr id="23" name="Rectangle 22">
            <a:extLst>
              <a:ext uri="{FF2B5EF4-FFF2-40B4-BE49-F238E27FC236}">
                <a16:creationId xmlns:a16="http://schemas.microsoft.com/office/drawing/2014/main" id="{F58FF56A-B9A9-9A43-9714-F07AACC8AA65}"/>
              </a:ext>
            </a:extLst>
          </p:cNvPr>
          <p:cNvSpPr/>
          <p:nvPr/>
        </p:nvSpPr>
        <p:spPr>
          <a:xfrm rot="5400000">
            <a:off x="1000466" y="4968728"/>
            <a:ext cx="400111" cy="400110"/>
          </a:xfrm>
          <a:prstGeom prst="rect">
            <a:avLst/>
          </a:prstGeom>
        </p:spPr>
        <p:txBody>
          <a:bodyPr wrap="square">
            <a:spAutoFit/>
          </a:bodyPr>
          <a:lstStyle/>
          <a:p>
            <a:pPr lvl="0"/>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p:sp>
        <p:nvSpPr>
          <p:cNvPr id="24" name="Rectangle 23">
            <a:extLst>
              <a:ext uri="{FF2B5EF4-FFF2-40B4-BE49-F238E27FC236}">
                <a16:creationId xmlns:a16="http://schemas.microsoft.com/office/drawing/2014/main" id="{41CD66DB-0A66-7643-BDD9-B1700321F52F}"/>
              </a:ext>
            </a:extLst>
          </p:cNvPr>
          <p:cNvSpPr/>
          <p:nvPr/>
        </p:nvSpPr>
        <p:spPr>
          <a:xfrm rot="16200000">
            <a:off x="1211483" y="4190099"/>
            <a:ext cx="1296386" cy="228925"/>
          </a:xfrm>
          <a:prstGeom prst="rect">
            <a:avLst/>
          </a:prstGeom>
          <a:solidFill>
            <a:schemeClr val="bg1"/>
          </a:solidFill>
        </p:spPr>
        <p:txBody>
          <a:bodyPr wrap="square">
            <a:spAutoFit/>
          </a:bodyPr>
          <a:lstStyle/>
          <a:p>
            <a:pPr lvl="0" algn="ct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25" name="Rectangle 24">
            <a:extLst>
              <a:ext uri="{FF2B5EF4-FFF2-40B4-BE49-F238E27FC236}">
                <a16:creationId xmlns:a16="http://schemas.microsoft.com/office/drawing/2014/main" id="{EF705352-A835-2045-BEF4-2C4637E027BE}"/>
              </a:ext>
            </a:extLst>
          </p:cNvPr>
          <p:cNvSpPr/>
          <p:nvPr/>
        </p:nvSpPr>
        <p:spPr>
          <a:xfrm>
            <a:off x="1919193" y="4797570"/>
            <a:ext cx="1296386" cy="276999"/>
          </a:xfrm>
          <a:prstGeom prst="rect">
            <a:avLst/>
          </a:prstGeom>
          <a:solidFill>
            <a:schemeClr val="bg1"/>
          </a:solidFill>
        </p:spPr>
        <p:txBody>
          <a:bodyPr wrap="square">
            <a:spAutoFit/>
          </a:bodyPr>
          <a:lstStyle/>
          <a:p>
            <a:pPr lvl="0" algn="ct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26" name="Rectangle 25">
            <a:extLst>
              <a:ext uri="{FF2B5EF4-FFF2-40B4-BE49-F238E27FC236}">
                <a16:creationId xmlns:a16="http://schemas.microsoft.com/office/drawing/2014/main" id="{C711086C-0856-5343-AD93-FEDDF0EC80DF}"/>
              </a:ext>
            </a:extLst>
          </p:cNvPr>
          <p:cNvSpPr/>
          <p:nvPr/>
        </p:nvSpPr>
        <p:spPr>
          <a:xfrm>
            <a:off x="2059224" y="3829294"/>
            <a:ext cx="1016324" cy="91947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40" name="Rectangle 39">
            <a:extLst>
              <a:ext uri="{FF2B5EF4-FFF2-40B4-BE49-F238E27FC236}">
                <a16:creationId xmlns:a16="http://schemas.microsoft.com/office/drawing/2014/main" id="{AD8536DC-31FD-054C-A7B0-6D8C9DC788BC}"/>
              </a:ext>
            </a:extLst>
          </p:cNvPr>
          <p:cNvSpPr/>
          <p:nvPr/>
        </p:nvSpPr>
        <p:spPr>
          <a:xfrm>
            <a:off x="5082589" y="1596175"/>
            <a:ext cx="2714205" cy="400110"/>
          </a:xfrm>
          <a:prstGeom prst="rect">
            <a:avLst/>
          </a:prstGeom>
        </p:spPr>
        <p:txBody>
          <a:bodyPr wrap="none">
            <a:spAutoFit/>
          </a:bodyPr>
          <a:lstStyle/>
          <a:p>
            <a:pPr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x   C = [0, 0.25, …, 5]</a:t>
            </a:r>
          </a:p>
        </p:txBody>
      </p:sp>
      <p:sp>
        <p:nvSpPr>
          <p:cNvPr id="42" name="Rectangle 41">
            <a:extLst>
              <a:ext uri="{FF2B5EF4-FFF2-40B4-BE49-F238E27FC236}">
                <a16:creationId xmlns:a16="http://schemas.microsoft.com/office/drawing/2014/main" id="{10F608EE-E4B3-E643-84E3-272CC78C2532}"/>
              </a:ext>
            </a:extLst>
          </p:cNvPr>
          <p:cNvSpPr/>
          <p:nvPr/>
        </p:nvSpPr>
        <p:spPr>
          <a:xfrm>
            <a:off x="3215579" y="3965866"/>
            <a:ext cx="4275129" cy="646331"/>
          </a:xfrm>
          <a:prstGeom prst="rect">
            <a:avLst/>
          </a:prstGeom>
        </p:spPr>
        <p:txBody>
          <a:bodyPr wrap="square">
            <a:spAutoFit/>
          </a:bodyPr>
          <a:lstStyle/>
          <a:p>
            <a:pPr lvl="0"/>
            <a:r>
              <a:rPr lang="en-US" dirty="0">
                <a:solidFill>
                  <a:schemeClr val="accent2">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Distribution of quitting time and location for each driver across 100 simulations.</a:t>
            </a:r>
          </a:p>
        </p:txBody>
      </p:sp>
      <p:sp>
        <p:nvSpPr>
          <p:cNvPr id="43" name="Rectangle 42">
            <a:extLst>
              <a:ext uri="{FF2B5EF4-FFF2-40B4-BE49-F238E27FC236}">
                <a16:creationId xmlns:a16="http://schemas.microsoft.com/office/drawing/2014/main" id="{2A370875-645D-3C45-A6D9-5BD2E5335318}"/>
              </a:ext>
            </a:extLst>
          </p:cNvPr>
          <p:cNvSpPr/>
          <p:nvPr/>
        </p:nvSpPr>
        <p:spPr>
          <a:xfrm rot="16200000">
            <a:off x="1211483" y="5827830"/>
            <a:ext cx="1296386" cy="228925"/>
          </a:xfrm>
          <a:prstGeom prst="rect">
            <a:avLst/>
          </a:prstGeom>
          <a:solidFill>
            <a:schemeClr val="bg1"/>
          </a:solidFill>
        </p:spPr>
        <p:txBody>
          <a:bodyPr wrap="square">
            <a:spAutoFit/>
          </a:bodyPr>
          <a:lstStyle/>
          <a:p>
            <a:pPr lvl="0" algn="ct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44" name="Rectangle 43">
            <a:extLst>
              <a:ext uri="{FF2B5EF4-FFF2-40B4-BE49-F238E27FC236}">
                <a16:creationId xmlns:a16="http://schemas.microsoft.com/office/drawing/2014/main" id="{844A3AB4-9433-BC48-863E-E9E190868A7C}"/>
              </a:ext>
            </a:extLst>
          </p:cNvPr>
          <p:cNvSpPr/>
          <p:nvPr/>
        </p:nvSpPr>
        <p:spPr>
          <a:xfrm>
            <a:off x="1919193" y="6435301"/>
            <a:ext cx="1296386" cy="276999"/>
          </a:xfrm>
          <a:prstGeom prst="rect">
            <a:avLst/>
          </a:prstGeom>
          <a:solidFill>
            <a:schemeClr val="bg1"/>
          </a:solidFill>
        </p:spPr>
        <p:txBody>
          <a:bodyPr wrap="square">
            <a:spAutoFit/>
          </a:bodyPr>
          <a:lstStyle/>
          <a:p>
            <a:pPr lvl="0" algn="ct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45" name="Rectangle 44">
            <a:extLst>
              <a:ext uri="{FF2B5EF4-FFF2-40B4-BE49-F238E27FC236}">
                <a16:creationId xmlns:a16="http://schemas.microsoft.com/office/drawing/2014/main" id="{24C33EA4-7235-3247-80FA-F85E3D1DABD3}"/>
              </a:ext>
            </a:extLst>
          </p:cNvPr>
          <p:cNvSpPr/>
          <p:nvPr/>
        </p:nvSpPr>
        <p:spPr>
          <a:xfrm>
            <a:off x="2059224" y="5467025"/>
            <a:ext cx="1016324" cy="91947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64" name="Rectangle 63">
            <a:extLst>
              <a:ext uri="{FF2B5EF4-FFF2-40B4-BE49-F238E27FC236}">
                <a16:creationId xmlns:a16="http://schemas.microsoft.com/office/drawing/2014/main" id="{8F8E8054-855C-3E47-BC57-73D0BFE7DDD2}"/>
              </a:ext>
            </a:extLst>
          </p:cNvPr>
          <p:cNvSpPr/>
          <p:nvPr/>
        </p:nvSpPr>
        <p:spPr>
          <a:xfrm>
            <a:off x="7893063" y="993802"/>
            <a:ext cx="1016324" cy="91947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 x C</a:t>
            </a:r>
          </a:p>
        </p:txBody>
      </p:sp>
    </p:spTree>
    <p:extLst>
      <p:ext uri="{BB962C8B-B14F-4D97-AF65-F5344CB8AC3E}">
        <p14:creationId xmlns:p14="http://schemas.microsoft.com/office/powerpoint/2010/main" val="29396700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32E87A3-2861-0651-B60E-46A58DF9BEB8}"/>
            </a:ext>
          </a:extLst>
        </p:cNvPr>
        <p:cNvGrpSpPr/>
        <p:nvPr/>
      </p:nvGrpSpPr>
      <p:grpSpPr>
        <a:xfrm>
          <a:off x="0" y="0"/>
          <a:ext cx="0" cy="0"/>
          <a:chOff x="0" y="0"/>
          <a:chExt cx="0" cy="0"/>
        </a:xfrm>
      </p:grpSpPr>
      <p:pic>
        <p:nvPicPr>
          <p:cNvPr id="39" name="Picture 2">
            <a:extLst>
              <a:ext uri="{FF2B5EF4-FFF2-40B4-BE49-F238E27FC236}">
                <a16:creationId xmlns:a16="http://schemas.microsoft.com/office/drawing/2014/main" id="{D37977FE-39CA-903D-57B4-A63F3E24A2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776" b="50613"/>
          <a:stretch/>
        </p:blipFill>
        <p:spPr bwMode="auto">
          <a:xfrm>
            <a:off x="1359681" y="2804912"/>
            <a:ext cx="760665" cy="91947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1F455306-5C1E-83CF-6A03-116F4AE7EB6C}"/>
              </a:ext>
            </a:extLst>
          </p:cNvPr>
          <p:cNvSpPr/>
          <p:nvPr/>
        </p:nvSpPr>
        <p:spPr>
          <a:xfrm>
            <a:off x="446747" y="609978"/>
            <a:ext cx="5548940"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Simulating Decisions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E1324EF8-2464-C14E-F367-194DE0937F2A}"/>
              </a:ext>
            </a:extLst>
          </p:cNvPr>
          <p:cNvSpPr/>
          <p:nvPr/>
        </p:nvSpPr>
        <p:spPr>
          <a:xfrm>
            <a:off x="702778" y="1600268"/>
            <a:ext cx="5414793" cy="400110"/>
          </a:xfrm>
          <a:prstGeom prst="rect">
            <a:avLst/>
          </a:prstGeom>
        </p:spPr>
        <p:txBody>
          <a:bodyPr wrap="square">
            <a:spAutoFit/>
          </a:bodyPr>
          <a:lstStyle/>
          <a:p>
            <a:pPr lvl="0"/>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For a given  	</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38106C9-518F-5DC9-3C57-8FFB9EE044B8}"/>
                  </a:ext>
                </a:extLst>
              </p:cNvPr>
              <p:cNvSpPr/>
              <p:nvPr/>
            </p:nvSpPr>
            <p:spPr>
              <a:xfrm>
                <a:off x="2057716" y="1596175"/>
                <a:ext cx="1722331"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𝜽</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 (</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𝜷</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m:t>
                      </m:r>
                      <m:r>
                        <a:rPr lang="en-US" sz="2000" b="1" i="1">
                          <a:latin typeface="Cambria Math" panose="02040503050406030204" pitchFamily="18" charset="0"/>
                          <a:ea typeface="Cambria Math" panose="02040503050406030204" pitchFamily="18" charset="0"/>
                          <a:cs typeface="CMU Sans Serif Medium" panose="02000603000000000000" pitchFamily="2" charset="0"/>
                        </a:rPr>
                        <m:t>𝝁</m:t>
                      </m:r>
                      <m:r>
                        <a:rPr lang="en-US" sz="2000" b="1" i="1">
                          <a:latin typeface="Cambria Math" panose="02040503050406030204" pitchFamily="18" charset="0"/>
                          <a:ea typeface="Cambria Math" panose="02040503050406030204" pitchFamily="18" charset="0"/>
                          <a:cs typeface="CMU Sans Serif Medium" panose="02000603000000000000" pitchFamily="2" charset="0"/>
                        </a:rPr>
                        <m:t>,</m:t>
                      </m:r>
                      <m:r>
                        <a:rPr lang="en-US" sz="2000" b="1" i="1">
                          <a:latin typeface="Cambria Math" panose="02040503050406030204" pitchFamily="18" charset="0"/>
                          <a:ea typeface="Cambria Math" panose="02040503050406030204" pitchFamily="18" charset="0"/>
                          <a:cs typeface="CMU Sans Serif Medium" panose="02000603000000000000" pitchFamily="2" charset="0"/>
                        </a:rPr>
                        <m:t>𝝈</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m:t>
                      </m:r>
                    </m:oMath>
                  </m:oMathPara>
                </a14:m>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mc:Choice>
        <mc:Fallback xmlns="">
          <p:sp>
            <p:nvSpPr>
              <p:cNvPr id="9" name="Rectangle 8">
                <a:extLst>
                  <a:ext uri="{FF2B5EF4-FFF2-40B4-BE49-F238E27FC236}">
                    <a16:creationId xmlns:a16="http://schemas.microsoft.com/office/drawing/2014/main" id="{738106C9-518F-5DC9-3C57-8FFB9EE044B8}"/>
                  </a:ext>
                </a:extLst>
              </p:cNvPr>
              <p:cNvSpPr>
                <a:spLocks noRot="1" noChangeAspect="1" noMove="1" noResize="1" noEditPoints="1" noAdjustHandles="1" noChangeArrowheads="1" noChangeShapeType="1" noTextEdit="1"/>
              </p:cNvSpPr>
              <p:nvPr/>
            </p:nvSpPr>
            <p:spPr>
              <a:xfrm>
                <a:off x="2057716" y="1596175"/>
                <a:ext cx="1722331" cy="400110"/>
              </a:xfrm>
              <a:prstGeom prst="rect">
                <a:avLst/>
              </a:prstGeom>
              <a:blipFill>
                <a:blip r:embed="rId4"/>
                <a:stretch>
                  <a:fillRect b="-15625"/>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98CDBE52-2C3D-3413-2FEF-659A351AC7E0}"/>
              </a:ext>
            </a:extLst>
          </p:cNvPr>
          <p:cNvSpPr/>
          <p:nvPr/>
        </p:nvSpPr>
        <p:spPr>
          <a:xfrm>
            <a:off x="3984183" y="1596175"/>
            <a:ext cx="5287312" cy="400110"/>
          </a:xfrm>
          <a:prstGeom prst="rect">
            <a:avLst/>
          </a:prstGeom>
        </p:spPr>
        <p:txBody>
          <a:bodyPr wrap="square">
            <a:spAutoFit/>
          </a:bodyPr>
          <a:lstStyle/>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Draw all C</a:t>
            </a:r>
            <a:r>
              <a:rPr lang="en-US"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i</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from </a:t>
            </a:r>
            <a:r>
              <a:rPr lang="en-US" sz="2000" dirty="0" err="1">
                <a:latin typeface="CMU Sans Serif Medium" panose="02000603000000000000" pitchFamily="2" charset="0"/>
                <a:ea typeface="CMU Sans Serif Medium" panose="02000603000000000000" pitchFamily="2" charset="0"/>
                <a:cs typeface="CMU Sans Serif Medium" panose="02000603000000000000" pitchFamily="2" charset="0"/>
              </a:rPr>
              <a:t>TruncatedNormal</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a:t>
            </a:r>
          </a:p>
        </p:txBody>
      </p:sp>
      <p:pic>
        <p:nvPicPr>
          <p:cNvPr id="11" name="Picture 10">
            <a:extLst>
              <a:ext uri="{FF2B5EF4-FFF2-40B4-BE49-F238E27FC236}">
                <a16:creationId xmlns:a16="http://schemas.microsoft.com/office/drawing/2014/main" id="{3E4F033E-F0C0-E076-6C4F-F73EFB450968}"/>
              </a:ext>
            </a:extLst>
          </p:cNvPr>
          <p:cNvPicPr>
            <a:picLocks noChangeAspect="1"/>
          </p:cNvPicPr>
          <p:nvPr/>
        </p:nvPicPr>
        <p:blipFill>
          <a:blip r:embed="rId5"/>
          <a:stretch>
            <a:fillRect/>
          </a:stretch>
        </p:blipFill>
        <p:spPr>
          <a:xfrm>
            <a:off x="7853825" y="1540319"/>
            <a:ext cx="801108" cy="469614"/>
          </a:xfrm>
          <a:prstGeom prst="rect">
            <a:avLst/>
          </a:prstGeom>
        </p:spPr>
      </p:pic>
      <p:sp>
        <p:nvSpPr>
          <p:cNvPr id="40" name="Rectangle 39">
            <a:extLst>
              <a:ext uri="{FF2B5EF4-FFF2-40B4-BE49-F238E27FC236}">
                <a16:creationId xmlns:a16="http://schemas.microsoft.com/office/drawing/2014/main" id="{4BD25372-1159-B333-89A2-682A73D56E6D}"/>
              </a:ext>
            </a:extLst>
          </p:cNvPr>
          <p:cNvSpPr/>
          <p:nvPr/>
        </p:nvSpPr>
        <p:spPr>
          <a:xfrm>
            <a:off x="3626749" y="2195106"/>
            <a:ext cx="2697364" cy="244032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 name="Oval 2">
            <a:extLst>
              <a:ext uri="{FF2B5EF4-FFF2-40B4-BE49-F238E27FC236}">
                <a16:creationId xmlns:a16="http://schemas.microsoft.com/office/drawing/2014/main" id="{54E30011-AC1B-6824-004D-BD349E26B190}"/>
              </a:ext>
            </a:extLst>
          </p:cNvPr>
          <p:cNvSpPr/>
          <p:nvPr/>
        </p:nvSpPr>
        <p:spPr>
          <a:xfrm>
            <a:off x="3984183" y="2809019"/>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BA7E95A-9E7D-0D41-85C8-0607FE5E7F9E}"/>
              </a:ext>
            </a:extLst>
          </p:cNvPr>
          <p:cNvSpPr/>
          <p:nvPr/>
        </p:nvSpPr>
        <p:spPr>
          <a:xfrm>
            <a:off x="3697580" y="2476524"/>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42" name="Oval 41">
            <a:extLst>
              <a:ext uri="{FF2B5EF4-FFF2-40B4-BE49-F238E27FC236}">
                <a16:creationId xmlns:a16="http://schemas.microsoft.com/office/drawing/2014/main" id="{ABAF2BF8-9ECF-E324-98C7-39776D05D666}"/>
              </a:ext>
            </a:extLst>
          </p:cNvPr>
          <p:cNvSpPr/>
          <p:nvPr/>
        </p:nvSpPr>
        <p:spPr>
          <a:xfrm>
            <a:off x="3984183" y="4091908"/>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A971800-A4F3-F24F-CFB0-3C9A8DCC3E6C}"/>
              </a:ext>
            </a:extLst>
          </p:cNvPr>
          <p:cNvSpPr/>
          <p:nvPr/>
        </p:nvSpPr>
        <p:spPr>
          <a:xfrm>
            <a:off x="3697580" y="3759413"/>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44" name="Oval 43">
            <a:extLst>
              <a:ext uri="{FF2B5EF4-FFF2-40B4-BE49-F238E27FC236}">
                <a16:creationId xmlns:a16="http://schemas.microsoft.com/office/drawing/2014/main" id="{8847A775-A35E-DCE1-DEC5-20E211BB7118}"/>
              </a:ext>
            </a:extLst>
          </p:cNvPr>
          <p:cNvSpPr/>
          <p:nvPr/>
        </p:nvSpPr>
        <p:spPr>
          <a:xfrm>
            <a:off x="5799335" y="4091908"/>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A9FD5DB-93F3-D534-195D-A78A7DD28FCB}"/>
              </a:ext>
            </a:extLst>
          </p:cNvPr>
          <p:cNvSpPr/>
          <p:nvPr/>
        </p:nvSpPr>
        <p:spPr>
          <a:xfrm>
            <a:off x="5611000" y="3759413"/>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46" name="Oval 45">
            <a:extLst>
              <a:ext uri="{FF2B5EF4-FFF2-40B4-BE49-F238E27FC236}">
                <a16:creationId xmlns:a16="http://schemas.microsoft.com/office/drawing/2014/main" id="{60697908-B1B4-4229-DC54-75AC99237E3D}"/>
              </a:ext>
            </a:extLst>
          </p:cNvPr>
          <p:cNvSpPr/>
          <p:nvPr/>
        </p:nvSpPr>
        <p:spPr>
          <a:xfrm>
            <a:off x="5799335" y="2768075"/>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F9F0854-5686-A1EA-4A12-0FC6F4ED7531}"/>
              </a:ext>
            </a:extLst>
          </p:cNvPr>
          <p:cNvSpPr/>
          <p:nvPr/>
        </p:nvSpPr>
        <p:spPr>
          <a:xfrm>
            <a:off x="5611000" y="2435580"/>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50" name="Rectangle 49">
            <a:extLst>
              <a:ext uri="{FF2B5EF4-FFF2-40B4-BE49-F238E27FC236}">
                <a16:creationId xmlns:a16="http://schemas.microsoft.com/office/drawing/2014/main" id="{6F887302-D63B-B7E4-CEEF-9CEEC8811966}"/>
              </a:ext>
            </a:extLst>
          </p:cNvPr>
          <p:cNvSpPr/>
          <p:nvPr/>
        </p:nvSpPr>
        <p:spPr>
          <a:xfrm>
            <a:off x="1560242" y="3856999"/>
            <a:ext cx="874420" cy="369332"/>
          </a:xfrm>
          <a:prstGeom prst="rect">
            <a:avLst/>
          </a:prstGeom>
        </p:spPr>
        <p:txBody>
          <a:bodyPr wrap="square">
            <a:spAutoFit/>
          </a:bodyPr>
          <a:lstStyle/>
          <a:p>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𝛽,C</a:t>
            </a:r>
            <a:r>
              <a:rPr lang="en-US"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53" name="Rectangle 52">
            <a:extLst>
              <a:ext uri="{FF2B5EF4-FFF2-40B4-BE49-F238E27FC236}">
                <a16:creationId xmlns:a16="http://schemas.microsoft.com/office/drawing/2014/main" id="{F2B1761E-AD41-5D96-3DDB-79EAB2847C31}"/>
              </a:ext>
            </a:extLst>
          </p:cNvPr>
          <p:cNvSpPr/>
          <p:nvPr/>
        </p:nvSpPr>
        <p:spPr>
          <a:xfrm>
            <a:off x="4924915" y="3045210"/>
            <a:ext cx="874420" cy="369332"/>
          </a:xfrm>
          <a:prstGeom prst="rect">
            <a:avLst/>
          </a:prstGeom>
        </p:spPr>
        <p:txBody>
          <a:bodyPr wrap="square">
            <a:spAutoFit/>
          </a:bodyPr>
          <a:lstStyle/>
          <a:p>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𝛽,C</a:t>
            </a:r>
            <a:r>
              <a:rPr lang="en-US"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4" name="5-Point Star 3">
            <a:extLst>
              <a:ext uri="{FF2B5EF4-FFF2-40B4-BE49-F238E27FC236}">
                <a16:creationId xmlns:a16="http://schemas.microsoft.com/office/drawing/2014/main" id="{1C0D8330-6C00-1440-CBF6-F0045DE2225F}"/>
              </a:ext>
            </a:extLst>
          </p:cNvPr>
          <p:cNvSpPr/>
          <p:nvPr/>
        </p:nvSpPr>
        <p:spPr>
          <a:xfrm>
            <a:off x="5148966" y="3432412"/>
            <a:ext cx="270396" cy="270396"/>
          </a:xfrm>
          <a:prstGeom prst="star5">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053BF70-3761-FD72-5AEF-99240C2DF02C}"/>
              </a:ext>
            </a:extLst>
          </p:cNvPr>
          <p:cNvSpPr/>
          <p:nvPr/>
        </p:nvSpPr>
        <p:spPr>
          <a:xfrm>
            <a:off x="6537996" y="3276918"/>
            <a:ext cx="2464335" cy="923330"/>
          </a:xfrm>
          <a:prstGeom prst="rect">
            <a:avLst/>
          </a:prstGeom>
        </p:spPr>
        <p:txBody>
          <a:bodyPr wrap="square">
            <a:spAutoFit/>
          </a:bodyPr>
          <a:lstStyle/>
          <a:p>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 x C </a:t>
            </a:r>
            <a:b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grid of pre-computed decisions</a:t>
            </a:r>
          </a:p>
        </p:txBody>
      </p:sp>
      <p:cxnSp>
        <p:nvCxnSpPr>
          <p:cNvPr id="6" name="Straight Connector 5">
            <a:extLst>
              <a:ext uri="{FF2B5EF4-FFF2-40B4-BE49-F238E27FC236}">
                <a16:creationId xmlns:a16="http://schemas.microsoft.com/office/drawing/2014/main" id="{D54EC919-54B7-C85B-1FE3-A4AD91907186}"/>
              </a:ext>
            </a:extLst>
          </p:cNvPr>
          <p:cNvCxnSpPr/>
          <p:nvPr/>
        </p:nvCxnSpPr>
        <p:spPr>
          <a:xfrm>
            <a:off x="4153249" y="2937141"/>
            <a:ext cx="995717" cy="597413"/>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BC11576-EB93-2C4C-9505-8EE9BC2DBCCE}"/>
              </a:ext>
            </a:extLst>
          </p:cNvPr>
          <p:cNvCxnSpPr>
            <a:cxnSpLocks/>
          </p:cNvCxnSpPr>
          <p:nvPr/>
        </p:nvCxnSpPr>
        <p:spPr>
          <a:xfrm flipV="1">
            <a:off x="4153249" y="3657446"/>
            <a:ext cx="1004926" cy="535289"/>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FA34DBD-F4A6-247B-2F5C-A085C023C37B}"/>
              </a:ext>
            </a:extLst>
          </p:cNvPr>
          <p:cNvCxnSpPr>
            <a:cxnSpLocks/>
          </p:cNvCxnSpPr>
          <p:nvPr/>
        </p:nvCxnSpPr>
        <p:spPr>
          <a:xfrm flipV="1">
            <a:off x="5340604" y="2948403"/>
            <a:ext cx="512566" cy="575593"/>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A0DCCC9-F511-F91A-9814-497685D8B263}"/>
              </a:ext>
            </a:extLst>
          </p:cNvPr>
          <p:cNvCxnSpPr>
            <a:cxnSpLocks/>
            <a:endCxn id="44" idx="1"/>
          </p:cNvCxnSpPr>
          <p:nvPr/>
        </p:nvCxnSpPr>
        <p:spPr>
          <a:xfrm>
            <a:off x="5299661" y="3619532"/>
            <a:ext cx="524433" cy="497135"/>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4610811-5DFE-AB69-DBA4-0846F74ECF59}"/>
              </a:ext>
            </a:extLst>
          </p:cNvPr>
          <p:cNvSpPr/>
          <p:nvPr/>
        </p:nvSpPr>
        <p:spPr>
          <a:xfrm>
            <a:off x="1091488" y="2975930"/>
            <a:ext cx="536386" cy="27328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1</a:t>
            </a:r>
            <a:endParaRPr lang="en-US" sz="2000" i="1" baseline="-25000" dirty="0"/>
          </a:p>
        </p:txBody>
      </p:sp>
    </p:spTree>
    <p:extLst>
      <p:ext uri="{BB962C8B-B14F-4D97-AF65-F5344CB8AC3E}">
        <p14:creationId xmlns:p14="http://schemas.microsoft.com/office/powerpoint/2010/main" val="32483636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48D3BF6-D11F-9969-F843-5FCB3F1C6F0D}"/>
            </a:ext>
          </a:extLst>
        </p:cNvPr>
        <p:cNvGrpSpPr/>
        <p:nvPr/>
      </p:nvGrpSpPr>
      <p:grpSpPr>
        <a:xfrm>
          <a:off x="0" y="0"/>
          <a:ext cx="0" cy="0"/>
          <a:chOff x="0" y="0"/>
          <a:chExt cx="0" cy="0"/>
        </a:xfrm>
      </p:grpSpPr>
      <p:pic>
        <p:nvPicPr>
          <p:cNvPr id="39" name="Picture 2">
            <a:extLst>
              <a:ext uri="{FF2B5EF4-FFF2-40B4-BE49-F238E27FC236}">
                <a16:creationId xmlns:a16="http://schemas.microsoft.com/office/drawing/2014/main" id="{85AA9729-9B71-7C45-46A9-4102BDB180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776" b="50613"/>
          <a:stretch/>
        </p:blipFill>
        <p:spPr bwMode="auto">
          <a:xfrm>
            <a:off x="1359681" y="2804912"/>
            <a:ext cx="760665" cy="91947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FAD6B362-4BA5-705D-397F-90FE2A1FD545}"/>
              </a:ext>
            </a:extLst>
          </p:cNvPr>
          <p:cNvSpPr/>
          <p:nvPr/>
        </p:nvSpPr>
        <p:spPr>
          <a:xfrm>
            <a:off x="446747" y="609978"/>
            <a:ext cx="5548940"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Simulating Decisions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59C7B5BC-A739-A5E9-6AF7-2D3CF437F59D}"/>
              </a:ext>
            </a:extLst>
          </p:cNvPr>
          <p:cNvSpPr/>
          <p:nvPr/>
        </p:nvSpPr>
        <p:spPr>
          <a:xfrm>
            <a:off x="702778" y="1600268"/>
            <a:ext cx="5414793" cy="400110"/>
          </a:xfrm>
          <a:prstGeom prst="rect">
            <a:avLst/>
          </a:prstGeom>
        </p:spPr>
        <p:txBody>
          <a:bodyPr wrap="square">
            <a:spAutoFit/>
          </a:bodyPr>
          <a:lstStyle/>
          <a:p>
            <a:pPr lvl="0"/>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For a given  	</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07BD0C9-68E2-9018-5491-BD0E3D4647CC}"/>
                  </a:ext>
                </a:extLst>
              </p:cNvPr>
              <p:cNvSpPr/>
              <p:nvPr/>
            </p:nvSpPr>
            <p:spPr>
              <a:xfrm>
                <a:off x="2057716" y="1596175"/>
                <a:ext cx="1722331"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𝜽</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 (</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𝜷</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m:t>
                      </m:r>
                      <m:r>
                        <a:rPr lang="en-US" sz="2000" b="1" i="1">
                          <a:latin typeface="Cambria Math" panose="02040503050406030204" pitchFamily="18" charset="0"/>
                          <a:ea typeface="Cambria Math" panose="02040503050406030204" pitchFamily="18" charset="0"/>
                          <a:cs typeface="CMU Sans Serif Medium" panose="02000603000000000000" pitchFamily="2" charset="0"/>
                        </a:rPr>
                        <m:t>𝝁</m:t>
                      </m:r>
                      <m:r>
                        <a:rPr lang="en-US" sz="2000" b="1" i="1">
                          <a:latin typeface="Cambria Math" panose="02040503050406030204" pitchFamily="18" charset="0"/>
                          <a:ea typeface="Cambria Math" panose="02040503050406030204" pitchFamily="18" charset="0"/>
                          <a:cs typeface="CMU Sans Serif Medium" panose="02000603000000000000" pitchFamily="2" charset="0"/>
                        </a:rPr>
                        <m:t>,</m:t>
                      </m:r>
                      <m:r>
                        <a:rPr lang="en-US" sz="2000" b="1" i="1">
                          <a:latin typeface="Cambria Math" panose="02040503050406030204" pitchFamily="18" charset="0"/>
                          <a:ea typeface="Cambria Math" panose="02040503050406030204" pitchFamily="18" charset="0"/>
                          <a:cs typeface="CMU Sans Serif Medium" panose="02000603000000000000" pitchFamily="2" charset="0"/>
                        </a:rPr>
                        <m:t>𝝈</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m:t>
                      </m:r>
                    </m:oMath>
                  </m:oMathPara>
                </a14:m>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mc:Choice>
        <mc:Fallback xmlns="">
          <p:sp>
            <p:nvSpPr>
              <p:cNvPr id="9" name="Rectangle 8">
                <a:extLst>
                  <a:ext uri="{FF2B5EF4-FFF2-40B4-BE49-F238E27FC236}">
                    <a16:creationId xmlns:a16="http://schemas.microsoft.com/office/drawing/2014/main" id="{507BD0C9-68E2-9018-5491-BD0E3D4647CC}"/>
                  </a:ext>
                </a:extLst>
              </p:cNvPr>
              <p:cNvSpPr>
                <a:spLocks noRot="1" noChangeAspect="1" noMove="1" noResize="1" noEditPoints="1" noAdjustHandles="1" noChangeArrowheads="1" noChangeShapeType="1" noTextEdit="1"/>
              </p:cNvSpPr>
              <p:nvPr/>
            </p:nvSpPr>
            <p:spPr>
              <a:xfrm>
                <a:off x="2057716" y="1596175"/>
                <a:ext cx="1722331" cy="400110"/>
              </a:xfrm>
              <a:prstGeom prst="rect">
                <a:avLst/>
              </a:prstGeom>
              <a:blipFill>
                <a:blip r:embed="rId4"/>
                <a:stretch>
                  <a:fillRect b="-15625"/>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837679D-7864-D229-0DB9-F497F3CA9F7B}"/>
              </a:ext>
            </a:extLst>
          </p:cNvPr>
          <p:cNvSpPr/>
          <p:nvPr/>
        </p:nvSpPr>
        <p:spPr>
          <a:xfrm>
            <a:off x="3984183" y="1596175"/>
            <a:ext cx="5287312" cy="400110"/>
          </a:xfrm>
          <a:prstGeom prst="rect">
            <a:avLst/>
          </a:prstGeom>
        </p:spPr>
        <p:txBody>
          <a:bodyPr wrap="square">
            <a:spAutoFit/>
          </a:bodyPr>
          <a:lstStyle/>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Draw all C</a:t>
            </a:r>
            <a:r>
              <a:rPr lang="en-US"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i</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from </a:t>
            </a:r>
            <a:r>
              <a:rPr lang="en-US" sz="2000" dirty="0" err="1">
                <a:latin typeface="CMU Sans Serif Medium" panose="02000603000000000000" pitchFamily="2" charset="0"/>
                <a:ea typeface="CMU Sans Serif Medium" panose="02000603000000000000" pitchFamily="2" charset="0"/>
                <a:cs typeface="CMU Sans Serif Medium" panose="02000603000000000000" pitchFamily="2" charset="0"/>
              </a:rPr>
              <a:t>TruncatedNormal</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a:t>
            </a:r>
          </a:p>
        </p:txBody>
      </p:sp>
      <p:pic>
        <p:nvPicPr>
          <p:cNvPr id="11" name="Picture 10">
            <a:extLst>
              <a:ext uri="{FF2B5EF4-FFF2-40B4-BE49-F238E27FC236}">
                <a16:creationId xmlns:a16="http://schemas.microsoft.com/office/drawing/2014/main" id="{B3167B17-54EF-8AAA-2A7D-1FEB1BC77F3D}"/>
              </a:ext>
            </a:extLst>
          </p:cNvPr>
          <p:cNvPicPr>
            <a:picLocks noChangeAspect="1"/>
          </p:cNvPicPr>
          <p:nvPr/>
        </p:nvPicPr>
        <p:blipFill>
          <a:blip r:embed="rId5"/>
          <a:stretch>
            <a:fillRect/>
          </a:stretch>
        </p:blipFill>
        <p:spPr>
          <a:xfrm>
            <a:off x="7853825" y="1540319"/>
            <a:ext cx="801108" cy="469614"/>
          </a:xfrm>
          <a:prstGeom prst="rect">
            <a:avLst/>
          </a:prstGeom>
        </p:spPr>
      </p:pic>
      <p:sp>
        <p:nvSpPr>
          <p:cNvPr id="40" name="Rectangle 39">
            <a:extLst>
              <a:ext uri="{FF2B5EF4-FFF2-40B4-BE49-F238E27FC236}">
                <a16:creationId xmlns:a16="http://schemas.microsoft.com/office/drawing/2014/main" id="{85E38806-6873-6365-C0E4-8B43A64B5967}"/>
              </a:ext>
            </a:extLst>
          </p:cNvPr>
          <p:cNvSpPr/>
          <p:nvPr/>
        </p:nvSpPr>
        <p:spPr>
          <a:xfrm>
            <a:off x="3626749" y="2195106"/>
            <a:ext cx="2697364" cy="244032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 name="Oval 2">
            <a:extLst>
              <a:ext uri="{FF2B5EF4-FFF2-40B4-BE49-F238E27FC236}">
                <a16:creationId xmlns:a16="http://schemas.microsoft.com/office/drawing/2014/main" id="{E6ADC51C-CF5C-2105-A74A-BCF5A37F4B3B}"/>
              </a:ext>
            </a:extLst>
          </p:cNvPr>
          <p:cNvSpPr/>
          <p:nvPr/>
        </p:nvSpPr>
        <p:spPr>
          <a:xfrm>
            <a:off x="3984183" y="2809019"/>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53D4A4E-0384-6187-AA9B-EC7E52D1593D}"/>
              </a:ext>
            </a:extLst>
          </p:cNvPr>
          <p:cNvSpPr/>
          <p:nvPr/>
        </p:nvSpPr>
        <p:spPr>
          <a:xfrm>
            <a:off x="3697580" y="2476524"/>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42" name="Oval 41">
            <a:extLst>
              <a:ext uri="{FF2B5EF4-FFF2-40B4-BE49-F238E27FC236}">
                <a16:creationId xmlns:a16="http://schemas.microsoft.com/office/drawing/2014/main" id="{96CE589C-95EE-F747-8AFF-6FCBAB1F873C}"/>
              </a:ext>
            </a:extLst>
          </p:cNvPr>
          <p:cNvSpPr/>
          <p:nvPr/>
        </p:nvSpPr>
        <p:spPr>
          <a:xfrm>
            <a:off x="3984183" y="4091908"/>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A3704DD-95A0-BC58-D0D7-63ED7FDD0D58}"/>
              </a:ext>
            </a:extLst>
          </p:cNvPr>
          <p:cNvSpPr/>
          <p:nvPr/>
        </p:nvSpPr>
        <p:spPr>
          <a:xfrm>
            <a:off x="3697580" y="3759413"/>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44" name="Oval 43">
            <a:extLst>
              <a:ext uri="{FF2B5EF4-FFF2-40B4-BE49-F238E27FC236}">
                <a16:creationId xmlns:a16="http://schemas.microsoft.com/office/drawing/2014/main" id="{F1AD5BD4-A1CC-3B07-F7A4-FDC2AD6FE9EB}"/>
              </a:ext>
            </a:extLst>
          </p:cNvPr>
          <p:cNvSpPr/>
          <p:nvPr/>
        </p:nvSpPr>
        <p:spPr>
          <a:xfrm>
            <a:off x="5799335" y="4091908"/>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0254FBC-7960-88D5-9C91-D67FD83DD42A}"/>
              </a:ext>
            </a:extLst>
          </p:cNvPr>
          <p:cNvSpPr/>
          <p:nvPr/>
        </p:nvSpPr>
        <p:spPr>
          <a:xfrm>
            <a:off x="5611000" y="3759413"/>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46" name="Oval 45">
            <a:extLst>
              <a:ext uri="{FF2B5EF4-FFF2-40B4-BE49-F238E27FC236}">
                <a16:creationId xmlns:a16="http://schemas.microsoft.com/office/drawing/2014/main" id="{F3833D59-B9A6-E6EC-1688-DD0784E21647}"/>
              </a:ext>
            </a:extLst>
          </p:cNvPr>
          <p:cNvSpPr/>
          <p:nvPr/>
        </p:nvSpPr>
        <p:spPr>
          <a:xfrm>
            <a:off x="5799335" y="2768075"/>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0FD8535-55B5-988B-1B94-25A1F4C8073C}"/>
              </a:ext>
            </a:extLst>
          </p:cNvPr>
          <p:cNvSpPr/>
          <p:nvPr/>
        </p:nvSpPr>
        <p:spPr>
          <a:xfrm>
            <a:off x="5611000" y="2435580"/>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50" name="Rectangle 49">
            <a:extLst>
              <a:ext uri="{FF2B5EF4-FFF2-40B4-BE49-F238E27FC236}">
                <a16:creationId xmlns:a16="http://schemas.microsoft.com/office/drawing/2014/main" id="{86FD7EDE-784E-EA88-7804-F86138B74EEC}"/>
              </a:ext>
            </a:extLst>
          </p:cNvPr>
          <p:cNvSpPr/>
          <p:nvPr/>
        </p:nvSpPr>
        <p:spPr>
          <a:xfrm>
            <a:off x="1560242" y="3856999"/>
            <a:ext cx="874420" cy="369332"/>
          </a:xfrm>
          <a:prstGeom prst="rect">
            <a:avLst/>
          </a:prstGeom>
        </p:spPr>
        <p:txBody>
          <a:bodyPr wrap="square">
            <a:spAutoFit/>
          </a:bodyPr>
          <a:lstStyle/>
          <a:p>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𝛽,C</a:t>
            </a:r>
            <a:r>
              <a:rPr lang="en-US"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51" name="Rectangle 50">
            <a:extLst>
              <a:ext uri="{FF2B5EF4-FFF2-40B4-BE49-F238E27FC236}">
                <a16:creationId xmlns:a16="http://schemas.microsoft.com/office/drawing/2014/main" id="{C54576FC-D868-CB3E-D8E7-A574DFED3886}"/>
              </a:ext>
            </a:extLst>
          </p:cNvPr>
          <p:cNvSpPr/>
          <p:nvPr/>
        </p:nvSpPr>
        <p:spPr>
          <a:xfrm>
            <a:off x="2197688" y="5297925"/>
            <a:ext cx="2424975" cy="646331"/>
          </a:xfrm>
          <a:prstGeom prst="rect">
            <a:avLst/>
          </a:prstGeom>
        </p:spPr>
        <p:txBody>
          <a:bodyPr wrap="square">
            <a:spAutoFit/>
          </a:bodyPr>
          <a:lstStyle/>
          <a:p>
            <a:pPr lvl="0"/>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 Linear </a:t>
            </a:r>
            <a:b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	Interpolation</a:t>
            </a:r>
            <a:endParaRPr lang="en-US" i="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5-Point Star 3">
            <a:extLst>
              <a:ext uri="{FF2B5EF4-FFF2-40B4-BE49-F238E27FC236}">
                <a16:creationId xmlns:a16="http://schemas.microsoft.com/office/drawing/2014/main" id="{7D265D4B-49EA-2331-08E1-B13965A57B96}"/>
              </a:ext>
            </a:extLst>
          </p:cNvPr>
          <p:cNvSpPr/>
          <p:nvPr/>
        </p:nvSpPr>
        <p:spPr>
          <a:xfrm>
            <a:off x="5148966" y="3432412"/>
            <a:ext cx="270396" cy="270396"/>
          </a:xfrm>
          <a:prstGeom prst="star5">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9214DFB-FD6B-578C-8D74-3B6D4FB5328D}"/>
              </a:ext>
            </a:extLst>
          </p:cNvPr>
          <p:cNvSpPr/>
          <p:nvPr/>
        </p:nvSpPr>
        <p:spPr>
          <a:xfrm>
            <a:off x="6537996" y="3276918"/>
            <a:ext cx="2464335" cy="923330"/>
          </a:xfrm>
          <a:prstGeom prst="rect">
            <a:avLst/>
          </a:prstGeom>
        </p:spPr>
        <p:txBody>
          <a:bodyPr wrap="square">
            <a:spAutoFit/>
          </a:bodyPr>
          <a:lstStyle/>
          <a:p>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 x C </a:t>
            </a:r>
            <a:b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grid of pre-computed decisions</a:t>
            </a:r>
          </a:p>
        </p:txBody>
      </p:sp>
      <p:cxnSp>
        <p:nvCxnSpPr>
          <p:cNvPr id="6" name="Straight Connector 5">
            <a:extLst>
              <a:ext uri="{FF2B5EF4-FFF2-40B4-BE49-F238E27FC236}">
                <a16:creationId xmlns:a16="http://schemas.microsoft.com/office/drawing/2014/main" id="{4ABFA75D-5B1D-E866-3508-F5034582223D}"/>
              </a:ext>
            </a:extLst>
          </p:cNvPr>
          <p:cNvCxnSpPr/>
          <p:nvPr/>
        </p:nvCxnSpPr>
        <p:spPr>
          <a:xfrm>
            <a:off x="4153249" y="2937141"/>
            <a:ext cx="995717" cy="597413"/>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DA2755C-EA15-5630-6E68-B55EABD11461}"/>
              </a:ext>
            </a:extLst>
          </p:cNvPr>
          <p:cNvCxnSpPr>
            <a:cxnSpLocks/>
          </p:cNvCxnSpPr>
          <p:nvPr/>
        </p:nvCxnSpPr>
        <p:spPr>
          <a:xfrm flipV="1">
            <a:off x="4153249" y="3657446"/>
            <a:ext cx="1004926" cy="535289"/>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2C7A6DA-E7FF-DDA2-5D01-83B2636F32C6}"/>
              </a:ext>
            </a:extLst>
          </p:cNvPr>
          <p:cNvCxnSpPr>
            <a:cxnSpLocks/>
          </p:cNvCxnSpPr>
          <p:nvPr/>
        </p:nvCxnSpPr>
        <p:spPr>
          <a:xfrm flipV="1">
            <a:off x="5340604" y="2948403"/>
            <a:ext cx="512566" cy="575593"/>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E167E9B-A256-4095-AEEE-19BB8DA8D8D1}"/>
              </a:ext>
            </a:extLst>
          </p:cNvPr>
          <p:cNvCxnSpPr>
            <a:cxnSpLocks/>
            <a:endCxn id="44" idx="1"/>
          </p:cNvCxnSpPr>
          <p:nvPr/>
        </p:nvCxnSpPr>
        <p:spPr>
          <a:xfrm>
            <a:off x="5299661" y="3619532"/>
            <a:ext cx="524433" cy="497135"/>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8C57A6C-E2C7-190C-50DC-42ACCCDC6C0B}"/>
              </a:ext>
            </a:extLst>
          </p:cNvPr>
          <p:cNvSpPr/>
          <p:nvPr/>
        </p:nvSpPr>
        <p:spPr>
          <a:xfrm>
            <a:off x="4381112" y="5280744"/>
            <a:ext cx="1016324" cy="91947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64" name="Rectangle 63">
            <a:extLst>
              <a:ext uri="{FF2B5EF4-FFF2-40B4-BE49-F238E27FC236}">
                <a16:creationId xmlns:a16="http://schemas.microsoft.com/office/drawing/2014/main" id="{8873698A-EF52-6F1C-1A1D-7A002AAD4A16}"/>
              </a:ext>
            </a:extLst>
          </p:cNvPr>
          <p:cNvSpPr/>
          <p:nvPr/>
        </p:nvSpPr>
        <p:spPr>
          <a:xfrm>
            <a:off x="4544942" y="4940241"/>
            <a:ext cx="874420" cy="369332"/>
          </a:xfrm>
          <a:prstGeom prst="rect">
            <a:avLst/>
          </a:prstGeom>
        </p:spPr>
        <p:txBody>
          <a:bodyPr wrap="square">
            <a:spAutoFit/>
          </a:bodyPr>
          <a:lstStyle/>
          <a:p>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73" name="Rectangle 72">
            <a:extLst>
              <a:ext uri="{FF2B5EF4-FFF2-40B4-BE49-F238E27FC236}">
                <a16:creationId xmlns:a16="http://schemas.microsoft.com/office/drawing/2014/main" id="{9099A637-BF4F-C543-382C-4C190627707C}"/>
              </a:ext>
            </a:extLst>
          </p:cNvPr>
          <p:cNvSpPr/>
          <p:nvPr/>
        </p:nvSpPr>
        <p:spPr>
          <a:xfrm>
            <a:off x="5486581" y="5280744"/>
            <a:ext cx="1016324" cy="91947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74" name="Rectangle 73">
            <a:extLst>
              <a:ext uri="{FF2B5EF4-FFF2-40B4-BE49-F238E27FC236}">
                <a16:creationId xmlns:a16="http://schemas.microsoft.com/office/drawing/2014/main" id="{C0C3E3CC-EB56-194D-2B2B-23DBB6D11C07}"/>
              </a:ext>
            </a:extLst>
          </p:cNvPr>
          <p:cNvSpPr/>
          <p:nvPr/>
        </p:nvSpPr>
        <p:spPr>
          <a:xfrm>
            <a:off x="5650411" y="4940241"/>
            <a:ext cx="874420" cy="369332"/>
          </a:xfrm>
          <a:prstGeom prst="rect">
            <a:avLst/>
          </a:prstGeom>
        </p:spPr>
        <p:txBody>
          <a:bodyPr wrap="square">
            <a:spAutoFit/>
          </a:bodyPr>
          <a:lstStyle/>
          <a:p>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75" name="Rectangle 74">
            <a:extLst>
              <a:ext uri="{FF2B5EF4-FFF2-40B4-BE49-F238E27FC236}">
                <a16:creationId xmlns:a16="http://schemas.microsoft.com/office/drawing/2014/main" id="{B3A24F00-E7F1-7C30-20C1-5C9FB44D092B}"/>
              </a:ext>
            </a:extLst>
          </p:cNvPr>
          <p:cNvSpPr/>
          <p:nvPr/>
        </p:nvSpPr>
        <p:spPr>
          <a:xfrm>
            <a:off x="6592049" y="5280744"/>
            <a:ext cx="1016324" cy="91947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76" name="Rectangle 75">
            <a:extLst>
              <a:ext uri="{FF2B5EF4-FFF2-40B4-BE49-F238E27FC236}">
                <a16:creationId xmlns:a16="http://schemas.microsoft.com/office/drawing/2014/main" id="{C20A75B0-F66D-1BAA-963A-DE460C498CE6}"/>
              </a:ext>
            </a:extLst>
          </p:cNvPr>
          <p:cNvSpPr/>
          <p:nvPr/>
        </p:nvSpPr>
        <p:spPr>
          <a:xfrm>
            <a:off x="6755879" y="4940241"/>
            <a:ext cx="874420" cy="369332"/>
          </a:xfrm>
          <a:prstGeom prst="rect">
            <a:avLst/>
          </a:prstGeom>
        </p:spPr>
        <p:txBody>
          <a:bodyPr wrap="square">
            <a:spAutoFit/>
          </a:bodyPr>
          <a:lstStyle/>
          <a:p>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77" name="Rectangle 76">
            <a:extLst>
              <a:ext uri="{FF2B5EF4-FFF2-40B4-BE49-F238E27FC236}">
                <a16:creationId xmlns:a16="http://schemas.microsoft.com/office/drawing/2014/main" id="{92C556D2-704C-15E8-9233-B61163F8CF96}"/>
              </a:ext>
            </a:extLst>
          </p:cNvPr>
          <p:cNvSpPr/>
          <p:nvPr/>
        </p:nvSpPr>
        <p:spPr>
          <a:xfrm>
            <a:off x="7683870" y="5280744"/>
            <a:ext cx="1016324" cy="91947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78" name="Rectangle 77">
            <a:extLst>
              <a:ext uri="{FF2B5EF4-FFF2-40B4-BE49-F238E27FC236}">
                <a16:creationId xmlns:a16="http://schemas.microsoft.com/office/drawing/2014/main" id="{CCC95C5A-50F0-D6A5-961A-8DADDA1C29B2}"/>
              </a:ext>
            </a:extLst>
          </p:cNvPr>
          <p:cNvSpPr/>
          <p:nvPr/>
        </p:nvSpPr>
        <p:spPr>
          <a:xfrm>
            <a:off x="7847700" y="4940241"/>
            <a:ext cx="874420" cy="369332"/>
          </a:xfrm>
          <a:prstGeom prst="rect">
            <a:avLst/>
          </a:prstGeom>
        </p:spPr>
        <p:txBody>
          <a:bodyPr wrap="square">
            <a:spAutoFit/>
          </a:bodyPr>
          <a:lstStyle/>
          <a:p>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79" name="Rectangle 78">
            <a:extLst>
              <a:ext uri="{FF2B5EF4-FFF2-40B4-BE49-F238E27FC236}">
                <a16:creationId xmlns:a16="http://schemas.microsoft.com/office/drawing/2014/main" id="{40A3A63F-4903-E09B-B8DB-25B39195C557}"/>
              </a:ext>
            </a:extLst>
          </p:cNvPr>
          <p:cNvSpPr/>
          <p:nvPr/>
        </p:nvSpPr>
        <p:spPr>
          <a:xfrm>
            <a:off x="4021187" y="5339398"/>
            <a:ext cx="714587" cy="830997"/>
          </a:xfrm>
          <a:prstGeom prst="rect">
            <a:avLst/>
          </a:prstGeom>
        </p:spPr>
        <p:txBody>
          <a:bodyPr wrap="square">
            <a:spAutoFit/>
          </a:bodyPr>
          <a:lstStyle/>
          <a:p>
            <a:pPr lvl="0"/>
            <a:r>
              <a:rPr lang="en-US" sz="4800" dirty="0">
                <a:latin typeface="CMU Sans Serif Medium" panose="02000603000000000000" pitchFamily="2" charset="0"/>
                <a:ea typeface="CMU Sans Serif Medium" panose="02000603000000000000" pitchFamily="2" charset="0"/>
                <a:cs typeface="CMU Sans Serif Medium" panose="02000603000000000000" pitchFamily="2" charset="0"/>
              </a:rPr>
              <a:t>(</a:t>
            </a:r>
            <a:endParaRPr lang="en-US" sz="4800" i="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80" name="Rectangle 79">
            <a:extLst>
              <a:ext uri="{FF2B5EF4-FFF2-40B4-BE49-F238E27FC236}">
                <a16:creationId xmlns:a16="http://schemas.microsoft.com/office/drawing/2014/main" id="{AEDAF7BB-DB6C-A65F-0F4D-4858A487A446}"/>
              </a:ext>
            </a:extLst>
          </p:cNvPr>
          <p:cNvSpPr/>
          <p:nvPr/>
        </p:nvSpPr>
        <p:spPr>
          <a:xfrm>
            <a:off x="8654933" y="5339398"/>
            <a:ext cx="714587" cy="830997"/>
          </a:xfrm>
          <a:prstGeom prst="rect">
            <a:avLst/>
          </a:prstGeom>
        </p:spPr>
        <p:txBody>
          <a:bodyPr wrap="square">
            <a:spAutoFit/>
          </a:bodyPr>
          <a:lstStyle/>
          <a:p>
            <a:pPr lvl="0"/>
            <a:r>
              <a:rPr lang="en-US" sz="4800" dirty="0">
                <a:latin typeface="CMU Sans Serif Medium" panose="02000603000000000000" pitchFamily="2" charset="0"/>
                <a:ea typeface="CMU Sans Serif Medium" panose="02000603000000000000" pitchFamily="2" charset="0"/>
                <a:cs typeface="CMU Sans Serif Medium" panose="02000603000000000000" pitchFamily="2" charset="0"/>
              </a:rPr>
              <a:t>)</a:t>
            </a:r>
            <a:endParaRPr lang="en-US" sz="4800" i="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 name="Rectangle 4">
            <a:extLst>
              <a:ext uri="{FF2B5EF4-FFF2-40B4-BE49-F238E27FC236}">
                <a16:creationId xmlns:a16="http://schemas.microsoft.com/office/drawing/2014/main" id="{1C78959A-4E98-ABE9-7A55-2835A16AA9FC}"/>
              </a:ext>
            </a:extLst>
          </p:cNvPr>
          <p:cNvSpPr/>
          <p:nvPr/>
        </p:nvSpPr>
        <p:spPr>
          <a:xfrm>
            <a:off x="4274190" y="6198555"/>
            <a:ext cx="4275129" cy="584775"/>
          </a:xfrm>
          <a:prstGeom prst="rect">
            <a:avLst/>
          </a:prstGeom>
        </p:spPr>
        <p:txBody>
          <a:bodyPr wrap="square">
            <a:spAutoFit/>
          </a:bodyPr>
          <a:lstStyle/>
          <a:p>
            <a:pPr lvl="0"/>
            <a:r>
              <a:rPr lang="en-US" sz="1600" dirty="0">
                <a:solidFill>
                  <a:schemeClr val="accent2">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Distributions of quitting time and location </a:t>
            </a:r>
            <a:br>
              <a:rPr lang="en-US" sz="1600" dirty="0">
                <a:solidFill>
                  <a:schemeClr val="accent2">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accent2">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each driver across 100 simulations.</a:t>
            </a:r>
          </a:p>
        </p:txBody>
      </p:sp>
      <p:sp>
        <p:nvSpPr>
          <p:cNvPr id="8" name="Rectangle 7">
            <a:extLst>
              <a:ext uri="{FF2B5EF4-FFF2-40B4-BE49-F238E27FC236}">
                <a16:creationId xmlns:a16="http://schemas.microsoft.com/office/drawing/2014/main" id="{3942A54E-DC10-B5A9-DD31-171578938AD0}"/>
              </a:ext>
            </a:extLst>
          </p:cNvPr>
          <p:cNvSpPr/>
          <p:nvPr/>
        </p:nvSpPr>
        <p:spPr>
          <a:xfrm>
            <a:off x="1091488" y="2975930"/>
            <a:ext cx="536386" cy="27328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1</a:t>
            </a:r>
            <a:endParaRPr lang="en-US" sz="2000" i="1" baseline="-25000" dirty="0"/>
          </a:p>
        </p:txBody>
      </p:sp>
      <p:sp>
        <p:nvSpPr>
          <p:cNvPr id="13" name="Rectangle 12">
            <a:extLst>
              <a:ext uri="{FF2B5EF4-FFF2-40B4-BE49-F238E27FC236}">
                <a16:creationId xmlns:a16="http://schemas.microsoft.com/office/drawing/2014/main" id="{9D0450EF-ACB2-96E1-84CA-0E66BA84FFDB}"/>
              </a:ext>
            </a:extLst>
          </p:cNvPr>
          <p:cNvSpPr/>
          <p:nvPr/>
        </p:nvSpPr>
        <p:spPr>
          <a:xfrm rot="16200000">
            <a:off x="-12941" y="5611723"/>
            <a:ext cx="1296386" cy="228925"/>
          </a:xfrm>
          <a:prstGeom prst="rect">
            <a:avLst/>
          </a:prstGeom>
          <a:solidFill>
            <a:schemeClr val="bg1"/>
          </a:solidFill>
        </p:spPr>
        <p:txBody>
          <a:bodyPr wrap="square">
            <a:spAutoFit/>
          </a:bodyPr>
          <a:lstStyle/>
          <a:p>
            <a:pPr lvl="0" algn="ct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14" name="Rectangle 13">
            <a:extLst>
              <a:ext uri="{FF2B5EF4-FFF2-40B4-BE49-F238E27FC236}">
                <a16:creationId xmlns:a16="http://schemas.microsoft.com/office/drawing/2014/main" id="{B324F7A4-104C-C392-60CC-E2E63C8145EF}"/>
              </a:ext>
            </a:extLst>
          </p:cNvPr>
          <p:cNvSpPr/>
          <p:nvPr/>
        </p:nvSpPr>
        <p:spPr>
          <a:xfrm>
            <a:off x="694769" y="6219194"/>
            <a:ext cx="1296386" cy="276999"/>
          </a:xfrm>
          <a:prstGeom prst="rect">
            <a:avLst/>
          </a:prstGeom>
          <a:solidFill>
            <a:schemeClr val="bg1"/>
          </a:solidFill>
        </p:spPr>
        <p:txBody>
          <a:bodyPr wrap="square">
            <a:spAutoFit/>
          </a:bodyPr>
          <a:lstStyle/>
          <a:p>
            <a:pPr lvl="0" algn="ct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15" name="Rectangle 14">
            <a:extLst>
              <a:ext uri="{FF2B5EF4-FFF2-40B4-BE49-F238E27FC236}">
                <a16:creationId xmlns:a16="http://schemas.microsoft.com/office/drawing/2014/main" id="{FCDD2384-D1A9-BB4C-415F-8BCAF2BEEE1B}"/>
              </a:ext>
            </a:extLst>
          </p:cNvPr>
          <p:cNvSpPr/>
          <p:nvPr/>
        </p:nvSpPr>
        <p:spPr>
          <a:xfrm>
            <a:off x="834800" y="5250918"/>
            <a:ext cx="1016324" cy="91947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2" name="Rectangle 1">
            <a:extLst>
              <a:ext uri="{FF2B5EF4-FFF2-40B4-BE49-F238E27FC236}">
                <a16:creationId xmlns:a16="http://schemas.microsoft.com/office/drawing/2014/main" id="{CE7D1027-0A97-404F-117A-1B8E1BFC35A4}"/>
              </a:ext>
            </a:extLst>
          </p:cNvPr>
          <p:cNvSpPr/>
          <p:nvPr/>
        </p:nvSpPr>
        <p:spPr>
          <a:xfrm>
            <a:off x="4924915" y="3045210"/>
            <a:ext cx="874420" cy="369332"/>
          </a:xfrm>
          <a:prstGeom prst="rect">
            <a:avLst/>
          </a:prstGeom>
        </p:spPr>
        <p:txBody>
          <a:bodyPr wrap="square">
            <a:spAutoFit/>
          </a:bodyPr>
          <a:lstStyle/>
          <a:p>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𝛽,C</a:t>
            </a:r>
            <a:r>
              <a:rPr lang="en-US"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13641057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6" y="609978"/>
            <a:ext cx="699908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Gen. Adversarial Networks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B566C6F9-A9A6-4A44-B0BA-596F11D1CDC5}"/>
              </a:ext>
            </a:extLst>
          </p:cNvPr>
          <p:cNvSpPr/>
          <p:nvPr/>
        </p:nvSpPr>
        <p:spPr>
          <a:xfrm>
            <a:off x="6948958" y="46740"/>
            <a:ext cx="2321082" cy="307777"/>
          </a:xfrm>
          <a:prstGeom prst="rect">
            <a:avLst/>
          </a:prstGeom>
        </p:spPr>
        <p:txBody>
          <a:bodyPr wrap="square">
            <a:spAutoFit/>
          </a:bodyPr>
          <a:lstStyle/>
          <a:p>
            <a:pPr lvl="0" algn="ct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Goodfellow et al (2014)</a:t>
            </a:r>
          </a:p>
        </p:txBody>
      </p:sp>
      <p:pic>
        <p:nvPicPr>
          <p:cNvPr id="10" name="Picture 2">
            <a:extLst>
              <a:ext uri="{FF2B5EF4-FFF2-40B4-BE49-F238E27FC236}">
                <a16:creationId xmlns:a16="http://schemas.microsoft.com/office/drawing/2014/main" id="{DCAEE253-8340-644C-A82A-C4584DB92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262" y="1573325"/>
            <a:ext cx="6245476" cy="414955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396EE4B-F620-B14E-8D77-4B605CC9D623}"/>
              </a:ext>
            </a:extLst>
          </p:cNvPr>
          <p:cNvSpPr/>
          <p:nvPr/>
        </p:nvSpPr>
        <p:spPr>
          <a:xfrm>
            <a:off x="2986476" y="3648102"/>
            <a:ext cx="834410" cy="584775"/>
          </a:xfrm>
          <a:prstGeom prst="rect">
            <a:avLst/>
          </a:prstGeom>
        </p:spPr>
        <p:txBody>
          <a:bodyPr wrap="square">
            <a:spAutoFit/>
          </a:bodyPr>
          <a:lstStyle/>
          <a:p>
            <a:pPr lvl="0" algn="ctr"/>
            <a:r>
              <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rPr>
              <a:t>“G”</a:t>
            </a:r>
          </a:p>
        </p:txBody>
      </p:sp>
      <p:sp>
        <p:nvSpPr>
          <p:cNvPr id="12" name="Rectangle 11">
            <a:extLst>
              <a:ext uri="{FF2B5EF4-FFF2-40B4-BE49-F238E27FC236}">
                <a16:creationId xmlns:a16="http://schemas.microsoft.com/office/drawing/2014/main" id="{60D11A59-954F-B64B-96B8-5CA7650475F2}"/>
              </a:ext>
            </a:extLst>
          </p:cNvPr>
          <p:cNvSpPr/>
          <p:nvPr/>
        </p:nvSpPr>
        <p:spPr>
          <a:xfrm>
            <a:off x="5729676" y="2289005"/>
            <a:ext cx="834410" cy="584775"/>
          </a:xfrm>
          <a:prstGeom prst="rect">
            <a:avLst/>
          </a:prstGeom>
        </p:spPr>
        <p:txBody>
          <a:bodyPr wrap="square">
            <a:spAutoFit/>
          </a:bodyPr>
          <a:lstStyle/>
          <a:p>
            <a:pPr lvl="0" algn="ctr"/>
            <a:r>
              <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rPr>
              <a:t>“D”</a:t>
            </a:r>
          </a:p>
        </p:txBody>
      </p:sp>
      <p:pic>
        <p:nvPicPr>
          <p:cNvPr id="3" name="Picture 2">
            <a:extLst>
              <a:ext uri="{FF2B5EF4-FFF2-40B4-BE49-F238E27FC236}">
                <a16:creationId xmlns:a16="http://schemas.microsoft.com/office/drawing/2014/main" id="{2167F7DD-9278-4A4B-A037-C078B9BF2029}"/>
              </a:ext>
            </a:extLst>
          </p:cNvPr>
          <p:cNvPicPr>
            <a:picLocks noChangeAspect="1"/>
          </p:cNvPicPr>
          <p:nvPr/>
        </p:nvPicPr>
        <p:blipFill>
          <a:blip r:embed="rId4"/>
          <a:stretch>
            <a:fillRect/>
          </a:stretch>
        </p:blipFill>
        <p:spPr>
          <a:xfrm>
            <a:off x="4217927" y="6152562"/>
            <a:ext cx="4692318" cy="571996"/>
          </a:xfrm>
          <a:prstGeom prst="rect">
            <a:avLst/>
          </a:prstGeom>
        </p:spPr>
      </p:pic>
    </p:spTree>
    <p:extLst>
      <p:ext uri="{BB962C8B-B14F-4D97-AF65-F5344CB8AC3E}">
        <p14:creationId xmlns:p14="http://schemas.microsoft.com/office/powerpoint/2010/main" val="1914697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0A6C9-1635-0290-1D45-A3523708F1A9}"/>
            </a:ext>
          </a:extLst>
        </p:cNvPr>
        <p:cNvGrpSpPr/>
        <p:nvPr/>
      </p:nvGrpSpPr>
      <p:grpSpPr>
        <a:xfrm>
          <a:off x="0" y="0"/>
          <a:ext cx="0" cy="0"/>
          <a:chOff x="0" y="0"/>
          <a:chExt cx="0" cy="0"/>
        </a:xfrm>
      </p:grpSpPr>
      <p:pic>
        <p:nvPicPr>
          <p:cNvPr id="10" name="Picture 2">
            <a:extLst>
              <a:ext uri="{FF2B5EF4-FFF2-40B4-BE49-F238E27FC236}">
                <a16:creationId xmlns:a16="http://schemas.microsoft.com/office/drawing/2014/main" id="{A8CB0BF3-BDE9-1A21-A8D8-B26B91BB3D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262" y="1573325"/>
            <a:ext cx="6245476" cy="414955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2AB6E28-C149-1CD8-4933-F179E129314A}"/>
              </a:ext>
            </a:extLst>
          </p:cNvPr>
          <p:cNvSpPr/>
          <p:nvPr/>
        </p:nvSpPr>
        <p:spPr>
          <a:xfrm>
            <a:off x="2986476" y="3648102"/>
            <a:ext cx="834410" cy="584775"/>
          </a:xfrm>
          <a:prstGeom prst="rect">
            <a:avLst/>
          </a:prstGeom>
        </p:spPr>
        <p:txBody>
          <a:bodyPr wrap="square">
            <a:spAutoFit/>
          </a:bodyPr>
          <a:lstStyle/>
          <a:p>
            <a:pPr lvl="0" algn="ctr"/>
            <a:r>
              <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rPr>
              <a:t>“G”</a:t>
            </a:r>
          </a:p>
        </p:txBody>
      </p:sp>
      <p:sp>
        <p:nvSpPr>
          <p:cNvPr id="12" name="Rectangle 11">
            <a:extLst>
              <a:ext uri="{FF2B5EF4-FFF2-40B4-BE49-F238E27FC236}">
                <a16:creationId xmlns:a16="http://schemas.microsoft.com/office/drawing/2014/main" id="{132338AD-8D82-A337-E81D-B2F47BD95BAA}"/>
              </a:ext>
            </a:extLst>
          </p:cNvPr>
          <p:cNvSpPr/>
          <p:nvPr/>
        </p:nvSpPr>
        <p:spPr>
          <a:xfrm>
            <a:off x="5729676" y="2289005"/>
            <a:ext cx="834410" cy="584775"/>
          </a:xfrm>
          <a:prstGeom prst="rect">
            <a:avLst/>
          </a:prstGeom>
        </p:spPr>
        <p:txBody>
          <a:bodyPr wrap="square">
            <a:spAutoFit/>
          </a:bodyPr>
          <a:lstStyle/>
          <a:p>
            <a:pPr lvl="0" algn="ctr"/>
            <a:r>
              <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rPr>
              <a:t>“D”</a:t>
            </a:r>
          </a:p>
        </p:txBody>
      </p:sp>
      <p:sp>
        <p:nvSpPr>
          <p:cNvPr id="2" name="Rectangle 1">
            <a:extLst>
              <a:ext uri="{FF2B5EF4-FFF2-40B4-BE49-F238E27FC236}">
                <a16:creationId xmlns:a16="http://schemas.microsoft.com/office/drawing/2014/main" id="{25F10F54-15FE-BE27-0176-F172B4B2DB3D}"/>
              </a:ext>
            </a:extLst>
          </p:cNvPr>
          <p:cNvSpPr/>
          <p:nvPr/>
        </p:nvSpPr>
        <p:spPr>
          <a:xfrm>
            <a:off x="446746" y="609978"/>
            <a:ext cx="588460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Adversarial Estimation</a:t>
            </a:r>
            <a:endParaRPr lang="en-US" sz="2800" b="1" dirty="0">
              <a:solidFill>
                <a:srgbClr val="FFC000"/>
              </a:solidFill>
              <a:latin typeface="Helvetica" charset="0"/>
              <a:ea typeface="Helvetica" charset="0"/>
              <a:cs typeface="Helvetica" charset="0"/>
            </a:endParaRPr>
          </a:p>
        </p:txBody>
      </p:sp>
      <p:sp>
        <p:nvSpPr>
          <p:cNvPr id="4" name="Rectangle 3">
            <a:extLst>
              <a:ext uri="{FF2B5EF4-FFF2-40B4-BE49-F238E27FC236}">
                <a16:creationId xmlns:a16="http://schemas.microsoft.com/office/drawing/2014/main" id="{D881EF92-A583-E78D-54C6-D7811402A490}"/>
              </a:ext>
            </a:extLst>
          </p:cNvPr>
          <p:cNvSpPr/>
          <p:nvPr/>
        </p:nvSpPr>
        <p:spPr>
          <a:xfrm>
            <a:off x="5885392" y="78899"/>
            <a:ext cx="3618692" cy="307777"/>
          </a:xfrm>
          <a:prstGeom prst="rect">
            <a:avLst/>
          </a:prstGeom>
        </p:spPr>
        <p:txBody>
          <a:bodyPr wrap="square">
            <a:spAutoFit/>
          </a:bodyPr>
          <a:lstStyle/>
          <a:p>
            <a:pPr lvl="0" algn="ctr"/>
            <a:r>
              <a:rPr lang="en-US" sz="1400" dirty="0" err="1">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Kaji</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Manresa &amp; </a:t>
            </a:r>
            <a:r>
              <a:rPr lang="en-US" sz="1400" dirty="0" err="1">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Pouliot</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(2020)</a:t>
            </a:r>
          </a:p>
        </p:txBody>
      </p:sp>
    </p:spTree>
    <p:extLst>
      <p:ext uri="{BB962C8B-B14F-4D97-AF65-F5344CB8AC3E}">
        <p14:creationId xmlns:p14="http://schemas.microsoft.com/office/powerpoint/2010/main" val="3637936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3C1A1-B57D-2CAA-C6AF-DECC08A85271}"/>
            </a:ext>
          </a:extLst>
        </p:cNvPr>
        <p:cNvGrpSpPr/>
        <p:nvPr/>
      </p:nvGrpSpPr>
      <p:grpSpPr>
        <a:xfrm>
          <a:off x="0" y="0"/>
          <a:ext cx="0" cy="0"/>
          <a:chOff x="0" y="0"/>
          <a:chExt cx="0" cy="0"/>
        </a:xfrm>
      </p:grpSpPr>
      <p:pic>
        <p:nvPicPr>
          <p:cNvPr id="10" name="Picture 2">
            <a:extLst>
              <a:ext uri="{FF2B5EF4-FFF2-40B4-BE49-F238E27FC236}">
                <a16:creationId xmlns:a16="http://schemas.microsoft.com/office/drawing/2014/main" id="{A5168EA7-4301-A7FC-0019-87EA34063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262" y="1573325"/>
            <a:ext cx="6245476" cy="414955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92010485-7783-A7F6-ED54-4CB5A7B48B7F}"/>
              </a:ext>
            </a:extLst>
          </p:cNvPr>
          <p:cNvSpPr/>
          <p:nvPr/>
        </p:nvSpPr>
        <p:spPr>
          <a:xfrm>
            <a:off x="5729676" y="2289005"/>
            <a:ext cx="834410" cy="584775"/>
          </a:xfrm>
          <a:prstGeom prst="rect">
            <a:avLst/>
          </a:prstGeom>
        </p:spPr>
        <p:txBody>
          <a:bodyPr wrap="square">
            <a:spAutoFit/>
          </a:bodyPr>
          <a:lstStyle/>
          <a:p>
            <a:pPr lvl="0" algn="ctr"/>
            <a:r>
              <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rPr>
              <a:t>“D”</a:t>
            </a:r>
          </a:p>
        </p:txBody>
      </p:sp>
      <p:sp>
        <p:nvSpPr>
          <p:cNvPr id="2" name="Rectangle 1">
            <a:extLst>
              <a:ext uri="{FF2B5EF4-FFF2-40B4-BE49-F238E27FC236}">
                <a16:creationId xmlns:a16="http://schemas.microsoft.com/office/drawing/2014/main" id="{C2F7E997-EB28-978B-2A1A-2FBB1DDEDD7D}"/>
              </a:ext>
            </a:extLst>
          </p:cNvPr>
          <p:cNvSpPr/>
          <p:nvPr/>
        </p:nvSpPr>
        <p:spPr>
          <a:xfrm>
            <a:off x="446746" y="609978"/>
            <a:ext cx="588460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Adversarial Estimation</a:t>
            </a:r>
            <a:endParaRPr lang="en-US" sz="2800" b="1" dirty="0">
              <a:solidFill>
                <a:srgbClr val="FFC000"/>
              </a:solidFill>
              <a:latin typeface="Helvetica" charset="0"/>
              <a:ea typeface="Helvetica" charset="0"/>
              <a:cs typeface="Helvetica" charset="0"/>
            </a:endParaRPr>
          </a:p>
        </p:txBody>
      </p:sp>
      <p:sp>
        <p:nvSpPr>
          <p:cNvPr id="4" name="Rectangle 3">
            <a:extLst>
              <a:ext uri="{FF2B5EF4-FFF2-40B4-BE49-F238E27FC236}">
                <a16:creationId xmlns:a16="http://schemas.microsoft.com/office/drawing/2014/main" id="{1ECA6719-89F0-7BE4-51E8-85C27C15AF34}"/>
              </a:ext>
            </a:extLst>
          </p:cNvPr>
          <p:cNvSpPr/>
          <p:nvPr/>
        </p:nvSpPr>
        <p:spPr>
          <a:xfrm>
            <a:off x="5885392" y="78899"/>
            <a:ext cx="3618692" cy="307777"/>
          </a:xfrm>
          <a:prstGeom prst="rect">
            <a:avLst/>
          </a:prstGeom>
        </p:spPr>
        <p:txBody>
          <a:bodyPr wrap="square">
            <a:spAutoFit/>
          </a:bodyPr>
          <a:lstStyle/>
          <a:p>
            <a:pPr lvl="0" algn="ctr"/>
            <a:r>
              <a:rPr lang="en-US" sz="1400" dirty="0" err="1">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Kaji</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Manresa &amp; </a:t>
            </a:r>
            <a:r>
              <a:rPr lang="en-US" sz="1400" dirty="0" err="1">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Pouliot</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(2020)</a:t>
            </a:r>
          </a:p>
        </p:txBody>
      </p:sp>
      <p:sp>
        <p:nvSpPr>
          <p:cNvPr id="3" name="Rectangle 2">
            <a:extLst>
              <a:ext uri="{FF2B5EF4-FFF2-40B4-BE49-F238E27FC236}">
                <a16:creationId xmlns:a16="http://schemas.microsoft.com/office/drawing/2014/main" id="{A9F2A9DC-87BE-F8B0-AB98-7C33649CEBED}"/>
              </a:ext>
            </a:extLst>
          </p:cNvPr>
          <p:cNvSpPr/>
          <p:nvPr/>
        </p:nvSpPr>
        <p:spPr>
          <a:xfrm>
            <a:off x="1162922" y="2487860"/>
            <a:ext cx="834410" cy="461665"/>
          </a:xfrm>
          <a:prstGeom prst="rect">
            <a:avLst/>
          </a:prstGeom>
        </p:spPr>
        <p:txBody>
          <a:bodyPr wrap="square">
            <a:spAutoFit/>
          </a:bodyPr>
          <a:lstStyle/>
          <a:p>
            <a:pPr lvl="0"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X</a:t>
            </a:r>
          </a:p>
        </p:txBody>
      </p:sp>
      <p:pic>
        <p:nvPicPr>
          <p:cNvPr id="5" name="Picture 4" descr="A picture containing drawing&#10;&#10;Description automatically generated">
            <a:extLst>
              <a:ext uri="{FF2B5EF4-FFF2-40B4-BE49-F238E27FC236}">
                <a16:creationId xmlns:a16="http://schemas.microsoft.com/office/drawing/2014/main" id="{D4B077BB-1DE1-E305-7AD0-3EEBB5537499}"/>
              </a:ext>
            </a:extLst>
          </p:cNvPr>
          <p:cNvPicPr/>
          <p:nvPr/>
        </p:nvPicPr>
        <p:blipFill rotWithShape="1">
          <a:blip r:embed="rId4"/>
          <a:srcRect r="9527"/>
          <a:stretch/>
        </p:blipFill>
        <p:spPr>
          <a:xfrm>
            <a:off x="2135564" y="1827020"/>
            <a:ext cx="2021451" cy="1821082"/>
          </a:xfrm>
          <a:prstGeom prst="rect">
            <a:avLst/>
          </a:prstGeom>
        </p:spPr>
      </p:pic>
      <p:sp>
        <p:nvSpPr>
          <p:cNvPr id="6" name="Rectangle 5">
            <a:extLst>
              <a:ext uri="{FF2B5EF4-FFF2-40B4-BE49-F238E27FC236}">
                <a16:creationId xmlns:a16="http://schemas.microsoft.com/office/drawing/2014/main" id="{B93A0CC6-01A2-9BF0-5BFE-AE4434E60715}"/>
              </a:ext>
            </a:extLst>
          </p:cNvPr>
          <p:cNvSpPr/>
          <p:nvPr/>
        </p:nvSpPr>
        <p:spPr>
          <a:xfrm rot="16200000">
            <a:off x="1172898" y="2578499"/>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7" name="Rectangle 6">
            <a:extLst>
              <a:ext uri="{FF2B5EF4-FFF2-40B4-BE49-F238E27FC236}">
                <a16:creationId xmlns:a16="http://schemas.microsoft.com/office/drawing/2014/main" id="{98176FBE-DEFB-F3DD-A996-31CFD65AEC7A}"/>
              </a:ext>
            </a:extLst>
          </p:cNvPr>
          <p:cNvSpPr/>
          <p:nvPr/>
        </p:nvSpPr>
        <p:spPr>
          <a:xfrm>
            <a:off x="2162860" y="1573325"/>
            <a:ext cx="1994155"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Data</a:t>
            </a:r>
          </a:p>
        </p:txBody>
      </p:sp>
      <p:sp>
        <p:nvSpPr>
          <p:cNvPr id="8" name="Rectangle 7">
            <a:extLst>
              <a:ext uri="{FF2B5EF4-FFF2-40B4-BE49-F238E27FC236}">
                <a16:creationId xmlns:a16="http://schemas.microsoft.com/office/drawing/2014/main" id="{127DF879-E447-3378-BDF2-38012CEA2944}"/>
              </a:ext>
            </a:extLst>
          </p:cNvPr>
          <p:cNvSpPr/>
          <p:nvPr/>
        </p:nvSpPr>
        <p:spPr>
          <a:xfrm>
            <a:off x="2162017" y="3527519"/>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9" name="Rectangle 8">
            <a:extLst>
              <a:ext uri="{FF2B5EF4-FFF2-40B4-BE49-F238E27FC236}">
                <a16:creationId xmlns:a16="http://schemas.microsoft.com/office/drawing/2014/main" id="{FEC94945-A461-1D68-7A06-249C4F3A5448}"/>
              </a:ext>
            </a:extLst>
          </p:cNvPr>
          <p:cNvSpPr/>
          <p:nvPr/>
        </p:nvSpPr>
        <p:spPr>
          <a:xfrm>
            <a:off x="2867025" y="4048125"/>
            <a:ext cx="1114425" cy="4286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769317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FF19A-F91A-934A-73F8-8A0A61DC084D}"/>
            </a:ext>
          </a:extLst>
        </p:cNvPr>
        <p:cNvGrpSpPr/>
        <p:nvPr/>
      </p:nvGrpSpPr>
      <p:grpSpPr>
        <a:xfrm>
          <a:off x="0" y="0"/>
          <a:ext cx="0" cy="0"/>
          <a:chOff x="0" y="0"/>
          <a:chExt cx="0" cy="0"/>
        </a:xfrm>
      </p:grpSpPr>
      <p:pic>
        <p:nvPicPr>
          <p:cNvPr id="10" name="Picture 2">
            <a:extLst>
              <a:ext uri="{FF2B5EF4-FFF2-40B4-BE49-F238E27FC236}">
                <a16:creationId xmlns:a16="http://schemas.microsoft.com/office/drawing/2014/main" id="{FA8B10F0-314A-4E80-F5E5-EDB641A65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262" y="1573325"/>
            <a:ext cx="6245476" cy="414955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EE7ABBB6-3B56-0C93-648A-FC718561FB78}"/>
              </a:ext>
            </a:extLst>
          </p:cNvPr>
          <p:cNvSpPr/>
          <p:nvPr/>
        </p:nvSpPr>
        <p:spPr>
          <a:xfrm>
            <a:off x="5729676" y="2289005"/>
            <a:ext cx="834410" cy="584775"/>
          </a:xfrm>
          <a:prstGeom prst="rect">
            <a:avLst/>
          </a:prstGeom>
        </p:spPr>
        <p:txBody>
          <a:bodyPr wrap="square">
            <a:spAutoFit/>
          </a:bodyPr>
          <a:lstStyle/>
          <a:p>
            <a:pPr lvl="0" algn="ctr"/>
            <a:r>
              <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rPr>
              <a:t>“D”</a:t>
            </a:r>
          </a:p>
        </p:txBody>
      </p:sp>
      <p:sp>
        <p:nvSpPr>
          <p:cNvPr id="2" name="Rectangle 1">
            <a:extLst>
              <a:ext uri="{FF2B5EF4-FFF2-40B4-BE49-F238E27FC236}">
                <a16:creationId xmlns:a16="http://schemas.microsoft.com/office/drawing/2014/main" id="{A65E64F6-F36B-CE20-CD55-AEF38925EACD}"/>
              </a:ext>
            </a:extLst>
          </p:cNvPr>
          <p:cNvSpPr/>
          <p:nvPr/>
        </p:nvSpPr>
        <p:spPr>
          <a:xfrm>
            <a:off x="446746" y="609978"/>
            <a:ext cx="588460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Adversarial Estimation</a:t>
            </a:r>
            <a:endParaRPr lang="en-US" sz="2800" b="1" dirty="0">
              <a:solidFill>
                <a:srgbClr val="FFC000"/>
              </a:solidFill>
              <a:latin typeface="Helvetica" charset="0"/>
              <a:ea typeface="Helvetica" charset="0"/>
              <a:cs typeface="Helvetica" charset="0"/>
            </a:endParaRPr>
          </a:p>
        </p:txBody>
      </p:sp>
      <p:sp>
        <p:nvSpPr>
          <p:cNvPr id="4" name="Rectangle 3">
            <a:extLst>
              <a:ext uri="{FF2B5EF4-FFF2-40B4-BE49-F238E27FC236}">
                <a16:creationId xmlns:a16="http://schemas.microsoft.com/office/drawing/2014/main" id="{00899457-9F92-5AE8-6510-D74CAAB1138B}"/>
              </a:ext>
            </a:extLst>
          </p:cNvPr>
          <p:cNvSpPr/>
          <p:nvPr/>
        </p:nvSpPr>
        <p:spPr>
          <a:xfrm>
            <a:off x="5885392" y="78899"/>
            <a:ext cx="3618692" cy="307777"/>
          </a:xfrm>
          <a:prstGeom prst="rect">
            <a:avLst/>
          </a:prstGeom>
        </p:spPr>
        <p:txBody>
          <a:bodyPr wrap="square">
            <a:spAutoFit/>
          </a:bodyPr>
          <a:lstStyle/>
          <a:p>
            <a:pPr lvl="0" algn="ctr"/>
            <a:r>
              <a:rPr lang="en-US" sz="1400" dirty="0" err="1">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Kaji</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Manresa &amp; </a:t>
            </a:r>
            <a:r>
              <a:rPr lang="en-US" sz="1400" dirty="0" err="1">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Pouliot</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(2020)</a:t>
            </a:r>
          </a:p>
        </p:txBody>
      </p:sp>
      <p:sp>
        <p:nvSpPr>
          <p:cNvPr id="3" name="Rectangle 2">
            <a:extLst>
              <a:ext uri="{FF2B5EF4-FFF2-40B4-BE49-F238E27FC236}">
                <a16:creationId xmlns:a16="http://schemas.microsoft.com/office/drawing/2014/main" id="{331269F7-99E5-5F45-0060-1536C9558EFE}"/>
              </a:ext>
            </a:extLst>
          </p:cNvPr>
          <p:cNvSpPr/>
          <p:nvPr/>
        </p:nvSpPr>
        <p:spPr>
          <a:xfrm>
            <a:off x="1162922" y="2487860"/>
            <a:ext cx="834410" cy="461665"/>
          </a:xfrm>
          <a:prstGeom prst="rect">
            <a:avLst/>
          </a:prstGeom>
        </p:spPr>
        <p:txBody>
          <a:bodyPr wrap="square">
            <a:spAutoFit/>
          </a:bodyPr>
          <a:lstStyle/>
          <a:p>
            <a:pPr lvl="0"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X</a:t>
            </a:r>
          </a:p>
        </p:txBody>
      </p:sp>
      <p:pic>
        <p:nvPicPr>
          <p:cNvPr id="5" name="Picture 4" descr="A picture containing drawing&#10;&#10;Description automatically generated">
            <a:extLst>
              <a:ext uri="{FF2B5EF4-FFF2-40B4-BE49-F238E27FC236}">
                <a16:creationId xmlns:a16="http://schemas.microsoft.com/office/drawing/2014/main" id="{B2B2A1A0-B170-0AB4-02C6-FF1CAB39AA54}"/>
              </a:ext>
            </a:extLst>
          </p:cNvPr>
          <p:cNvPicPr/>
          <p:nvPr/>
        </p:nvPicPr>
        <p:blipFill rotWithShape="1">
          <a:blip r:embed="rId4"/>
          <a:srcRect r="9527"/>
          <a:stretch/>
        </p:blipFill>
        <p:spPr>
          <a:xfrm>
            <a:off x="2135564" y="1827020"/>
            <a:ext cx="2021451" cy="1821082"/>
          </a:xfrm>
          <a:prstGeom prst="rect">
            <a:avLst/>
          </a:prstGeom>
        </p:spPr>
      </p:pic>
      <p:sp>
        <p:nvSpPr>
          <p:cNvPr id="6" name="Rectangle 5">
            <a:extLst>
              <a:ext uri="{FF2B5EF4-FFF2-40B4-BE49-F238E27FC236}">
                <a16:creationId xmlns:a16="http://schemas.microsoft.com/office/drawing/2014/main" id="{072B8DE0-F50C-178E-4EE1-D2631F0A2FDE}"/>
              </a:ext>
            </a:extLst>
          </p:cNvPr>
          <p:cNvSpPr/>
          <p:nvPr/>
        </p:nvSpPr>
        <p:spPr>
          <a:xfrm rot="16200000">
            <a:off x="1172898" y="2578499"/>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7" name="Rectangle 6">
            <a:extLst>
              <a:ext uri="{FF2B5EF4-FFF2-40B4-BE49-F238E27FC236}">
                <a16:creationId xmlns:a16="http://schemas.microsoft.com/office/drawing/2014/main" id="{768D4A51-9A14-CB2E-AD09-0DCF9BF1927C}"/>
              </a:ext>
            </a:extLst>
          </p:cNvPr>
          <p:cNvSpPr/>
          <p:nvPr/>
        </p:nvSpPr>
        <p:spPr>
          <a:xfrm>
            <a:off x="2162860" y="1573325"/>
            <a:ext cx="1994155"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Data</a:t>
            </a:r>
          </a:p>
        </p:txBody>
      </p:sp>
      <p:sp>
        <p:nvSpPr>
          <p:cNvPr id="8" name="Rectangle 7">
            <a:extLst>
              <a:ext uri="{FF2B5EF4-FFF2-40B4-BE49-F238E27FC236}">
                <a16:creationId xmlns:a16="http://schemas.microsoft.com/office/drawing/2014/main" id="{02E7E6F7-1D14-168D-24EA-468FE2395CCD}"/>
              </a:ext>
            </a:extLst>
          </p:cNvPr>
          <p:cNvSpPr/>
          <p:nvPr/>
        </p:nvSpPr>
        <p:spPr>
          <a:xfrm>
            <a:off x="2162017" y="3527519"/>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9" name="Rectangle 8">
            <a:extLst>
              <a:ext uri="{FF2B5EF4-FFF2-40B4-BE49-F238E27FC236}">
                <a16:creationId xmlns:a16="http://schemas.microsoft.com/office/drawing/2014/main" id="{B66096D3-F10D-A4A5-D1A2-18B7C6EC833B}"/>
              </a:ext>
            </a:extLst>
          </p:cNvPr>
          <p:cNvSpPr/>
          <p:nvPr/>
        </p:nvSpPr>
        <p:spPr>
          <a:xfrm>
            <a:off x="371263" y="5837099"/>
            <a:ext cx="3500124" cy="584775"/>
          </a:xfrm>
          <a:prstGeom prst="rect">
            <a:avLst/>
          </a:prstGeom>
        </p:spPr>
        <p:txBody>
          <a:bodyPr wrap="square">
            <a:spAutoFit/>
          </a:bodyPr>
          <a:lstStyle/>
          <a:p>
            <a:pPr lvl="0" algn="ctr"/>
            <a:r>
              <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rPr>
              <a:t>“G”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 structural model</a:t>
            </a:r>
            <a:endPar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11" name="Picture 10" descr="A picture containing drawing&#10;&#10;Description automatically generated">
            <a:extLst>
              <a:ext uri="{FF2B5EF4-FFF2-40B4-BE49-F238E27FC236}">
                <a16:creationId xmlns:a16="http://schemas.microsoft.com/office/drawing/2014/main" id="{9315D3B6-3714-4689-231B-D3B4DC6EC7A3}"/>
              </a:ext>
            </a:extLst>
          </p:cNvPr>
          <p:cNvPicPr/>
          <p:nvPr/>
        </p:nvPicPr>
        <p:blipFill rotWithShape="1">
          <a:blip r:embed="rId5"/>
          <a:srcRect l="560" r="11276"/>
          <a:stretch/>
        </p:blipFill>
        <p:spPr>
          <a:xfrm>
            <a:off x="4113959" y="4502549"/>
            <a:ext cx="2081447" cy="1913153"/>
          </a:xfrm>
          <a:prstGeom prst="rect">
            <a:avLst/>
          </a:prstGeom>
        </p:spPr>
      </p:pic>
      <p:sp>
        <p:nvSpPr>
          <p:cNvPr id="13" name="Rectangle 12">
            <a:extLst>
              <a:ext uri="{FF2B5EF4-FFF2-40B4-BE49-F238E27FC236}">
                <a16:creationId xmlns:a16="http://schemas.microsoft.com/office/drawing/2014/main" id="{88449D3A-C959-B603-CC98-216F3C490F59}"/>
              </a:ext>
            </a:extLst>
          </p:cNvPr>
          <p:cNvSpPr/>
          <p:nvPr/>
        </p:nvSpPr>
        <p:spPr>
          <a:xfrm>
            <a:off x="4248842" y="6293237"/>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6D61A868-7BFE-1C5B-BE7B-5DF84761F0D8}"/>
                  </a:ext>
                </a:extLst>
              </p:cNvPr>
              <p:cNvSpPr/>
              <p:nvPr/>
            </p:nvSpPr>
            <p:spPr>
              <a:xfrm>
                <a:off x="4161504" y="4254400"/>
                <a:ext cx="2081447"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Simulation (given </a:t>
                </a:r>
                <a14:m>
                  <m:oMath xmlns:m="http://schemas.openxmlformats.org/officeDocument/2006/math">
                    <m:r>
                      <a:rPr lang="en-US" sz="1600" i="1">
                        <a:latin typeface="Cambria Math" panose="02040503050406030204" pitchFamily="18" charset="0"/>
                        <a:ea typeface="Cambria Math" panose="02040503050406030204" pitchFamily="18" charset="0"/>
                      </a:rPr>
                      <m:t>𝜃</m:t>
                    </m:r>
                  </m:oMath>
                </a14:m>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mc:Choice>
        <mc:Fallback>
          <p:sp>
            <p:nvSpPr>
              <p:cNvPr id="14" name="Rectangle 13">
                <a:extLst>
                  <a:ext uri="{FF2B5EF4-FFF2-40B4-BE49-F238E27FC236}">
                    <a16:creationId xmlns:a16="http://schemas.microsoft.com/office/drawing/2014/main" id="{6D61A868-7BFE-1C5B-BE7B-5DF84761F0D8}"/>
                  </a:ext>
                </a:extLst>
              </p:cNvPr>
              <p:cNvSpPr>
                <a:spLocks noRot="1" noChangeAspect="1" noMove="1" noResize="1" noEditPoints="1" noAdjustHandles="1" noChangeArrowheads="1" noChangeShapeType="1" noTextEdit="1"/>
              </p:cNvSpPr>
              <p:nvPr/>
            </p:nvSpPr>
            <p:spPr>
              <a:xfrm>
                <a:off x="4161504" y="4254400"/>
                <a:ext cx="2081447" cy="338554"/>
              </a:xfrm>
              <a:prstGeom prst="rect">
                <a:avLst/>
              </a:prstGeom>
              <a:blipFill>
                <a:blip r:embed="rId6"/>
                <a:stretch>
                  <a:fillRect t="-7407" b="-25926"/>
                </a:stretch>
              </a:blipFill>
            </p:spPr>
            <p:txBody>
              <a:bodyPr/>
              <a:lstStyle/>
              <a:p>
                <a:r>
                  <a:rPr lang="en-TH">
                    <a:noFill/>
                  </a:rPr>
                  <a:t> </a:t>
                </a:r>
              </a:p>
            </p:txBody>
          </p:sp>
        </mc:Fallback>
      </mc:AlternateContent>
      <p:sp>
        <p:nvSpPr>
          <p:cNvPr id="15" name="Rectangle 14">
            <a:extLst>
              <a:ext uri="{FF2B5EF4-FFF2-40B4-BE49-F238E27FC236}">
                <a16:creationId xmlns:a16="http://schemas.microsoft.com/office/drawing/2014/main" id="{6B8B19A8-0C51-DE26-9D45-4F7DFF473E63}"/>
              </a:ext>
            </a:extLst>
          </p:cNvPr>
          <p:cNvSpPr/>
          <p:nvPr/>
        </p:nvSpPr>
        <p:spPr>
          <a:xfrm>
            <a:off x="1449262" y="4423677"/>
            <a:ext cx="2591402" cy="1465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B10B720-1BA0-DD9E-19F9-95DC7C012569}"/>
              </a:ext>
            </a:extLst>
          </p:cNvPr>
          <p:cNvSpPr/>
          <p:nvPr/>
        </p:nvSpPr>
        <p:spPr>
          <a:xfrm rot="16200000">
            <a:off x="3091646" y="5282291"/>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cxnSp>
        <p:nvCxnSpPr>
          <p:cNvPr id="17" name="Straight Arrow Connector 16">
            <a:extLst>
              <a:ext uri="{FF2B5EF4-FFF2-40B4-BE49-F238E27FC236}">
                <a16:creationId xmlns:a16="http://schemas.microsoft.com/office/drawing/2014/main" id="{291A74E4-D8FF-E689-0FDE-0620640FA26E}"/>
              </a:ext>
            </a:extLst>
          </p:cNvPr>
          <p:cNvCxnSpPr/>
          <p:nvPr/>
        </p:nvCxnSpPr>
        <p:spPr>
          <a:xfrm>
            <a:off x="3111036" y="5336275"/>
            <a:ext cx="6148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69B58C4-6F30-43F4-4164-753740A538DB}"/>
              </a:ext>
            </a:extLst>
          </p:cNvPr>
          <p:cNvPicPr>
            <a:picLocks noChangeAspect="1"/>
          </p:cNvPicPr>
          <p:nvPr/>
        </p:nvPicPr>
        <p:blipFill>
          <a:blip r:embed="rId7"/>
          <a:stretch>
            <a:fillRect/>
          </a:stretch>
        </p:blipFill>
        <p:spPr>
          <a:xfrm>
            <a:off x="791424" y="4571946"/>
            <a:ext cx="2189001" cy="1150934"/>
          </a:xfrm>
          <a:prstGeom prst="rect">
            <a:avLst/>
          </a:prstGeom>
        </p:spPr>
      </p:pic>
      <p:sp>
        <p:nvSpPr>
          <p:cNvPr id="19" name="Rectangle 18">
            <a:extLst>
              <a:ext uri="{FF2B5EF4-FFF2-40B4-BE49-F238E27FC236}">
                <a16:creationId xmlns:a16="http://schemas.microsoft.com/office/drawing/2014/main" id="{9E081E35-8DD9-E961-073C-8CE2D4CC751D}"/>
              </a:ext>
            </a:extLst>
          </p:cNvPr>
          <p:cNvSpPr/>
          <p:nvPr/>
        </p:nvSpPr>
        <p:spPr>
          <a:xfrm>
            <a:off x="6139850" y="5204533"/>
            <a:ext cx="834410" cy="461665"/>
          </a:xfrm>
          <a:prstGeom prst="rect">
            <a:avLst/>
          </a:prstGeom>
        </p:spPr>
        <p:txBody>
          <a:bodyPr wrap="square">
            <a:spAutoFit/>
          </a:bodyPr>
          <a:lstStyle/>
          <a:p>
            <a:pPr lvl="0"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X</a:t>
            </a:r>
          </a:p>
        </p:txBody>
      </p:sp>
      <p:pic>
        <p:nvPicPr>
          <p:cNvPr id="20" name="Picture 19">
            <a:extLst>
              <a:ext uri="{FF2B5EF4-FFF2-40B4-BE49-F238E27FC236}">
                <a16:creationId xmlns:a16="http://schemas.microsoft.com/office/drawing/2014/main" id="{10395383-8C7A-B025-EB3D-9DCE1575F3CC}"/>
              </a:ext>
            </a:extLst>
          </p:cNvPr>
          <p:cNvPicPr>
            <a:picLocks noChangeAspect="1"/>
          </p:cNvPicPr>
          <p:nvPr/>
        </p:nvPicPr>
        <p:blipFill rotWithShape="1">
          <a:blip r:embed="rId8"/>
          <a:srcRect t="27496"/>
          <a:stretch/>
        </p:blipFill>
        <p:spPr>
          <a:xfrm>
            <a:off x="6676870" y="5128088"/>
            <a:ext cx="281085" cy="313173"/>
          </a:xfrm>
          <a:prstGeom prst="rect">
            <a:avLst/>
          </a:prstGeom>
        </p:spPr>
      </p:pic>
      <p:sp>
        <p:nvSpPr>
          <p:cNvPr id="21" name="Rectangle 20">
            <a:extLst>
              <a:ext uri="{FF2B5EF4-FFF2-40B4-BE49-F238E27FC236}">
                <a16:creationId xmlns:a16="http://schemas.microsoft.com/office/drawing/2014/main" id="{99808CE3-88D4-AC13-167F-60D751E66324}"/>
              </a:ext>
            </a:extLst>
          </p:cNvPr>
          <p:cNvSpPr/>
          <p:nvPr/>
        </p:nvSpPr>
        <p:spPr>
          <a:xfrm>
            <a:off x="2867025" y="4048125"/>
            <a:ext cx="1114425" cy="4286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1212096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E905F-70E4-57CA-6299-0FC999054CAD}"/>
            </a:ext>
          </a:extLst>
        </p:cNvPr>
        <p:cNvGrpSpPr/>
        <p:nvPr/>
      </p:nvGrpSpPr>
      <p:grpSpPr>
        <a:xfrm>
          <a:off x="0" y="0"/>
          <a:ext cx="0" cy="0"/>
          <a:chOff x="0" y="0"/>
          <a:chExt cx="0" cy="0"/>
        </a:xfrm>
      </p:grpSpPr>
      <p:pic>
        <p:nvPicPr>
          <p:cNvPr id="30" name="Picture 4">
            <a:extLst>
              <a:ext uri="{FF2B5EF4-FFF2-40B4-BE49-F238E27FC236}">
                <a16:creationId xmlns:a16="http://schemas.microsoft.com/office/drawing/2014/main" id="{E6ED7E18-7D1D-01E3-2259-3F44F3295D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287191"/>
            <a:ext cx="6858001" cy="457081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mage may contain Electronics Phone Mobile Phone Cell Phone and GPS">
            <a:extLst>
              <a:ext uri="{FF2B5EF4-FFF2-40B4-BE49-F238E27FC236}">
                <a16:creationId xmlns:a16="http://schemas.microsoft.com/office/drawing/2014/main" id="{BFF3CB0E-9E5D-001D-88D5-E0FF618A04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5653" y="2757003"/>
            <a:ext cx="2027183" cy="3980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9B64877-83C8-8ACD-9B26-6D28049F7B8E}"/>
              </a:ext>
            </a:extLst>
          </p:cNvPr>
          <p:cNvPicPr>
            <a:picLocks noChangeAspect="1"/>
          </p:cNvPicPr>
          <p:nvPr/>
        </p:nvPicPr>
        <p:blipFill>
          <a:blip r:embed="rId4"/>
          <a:stretch>
            <a:fillRect/>
          </a:stretch>
        </p:blipFill>
        <p:spPr>
          <a:xfrm>
            <a:off x="911394" y="0"/>
            <a:ext cx="7321212" cy="2256426"/>
          </a:xfrm>
          <a:prstGeom prst="rect">
            <a:avLst/>
          </a:prstGeom>
        </p:spPr>
      </p:pic>
      <p:sp>
        <p:nvSpPr>
          <p:cNvPr id="2" name="Rectangle 1">
            <a:extLst>
              <a:ext uri="{FF2B5EF4-FFF2-40B4-BE49-F238E27FC236}">
                <a16:creationId xmlns:a16="http://schemas.microsoft.com/office/drawing/2014/main" id="{339420C3-141C-67F0-1C40-43E3321226D9}"/>
              </a:ext>
            </a:extLst>
          </p:cNvPr>
          <p:cNvSpPr/>
          <p:nvPr/>
        </p:nvSpPr>
        <p:spPr>
          <a:xfrm>
            <a:off x="0" y="-158262"/>
            <a:ext cx="9226062" cy="7174523"/>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2DBBCED-EAD7-2460-5051-621F8A2845FF}"/>
              </a:ext>
            </a:extLst>
          </p:cNvPr>
          <p:cNvSpPr/>
          <p:nvPr/>
        </p:nvSpPr>
        <p:spPr>
          <a:xfrm>
            <a:off x="1701576" y="4709063"/>
            <a:ext cx="5693125"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How should platforms</a:t>
            </a:r>
            <a:endParaRPr lang="en-US" sz="3900" b="1" i="1" dirty="0">
              <a:solidFill>
                <a:schemeClr val="bg1"/>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CCA7F643-D9E3-20ED-BA1D-5F3E03ECFB6A}"/>
              </a:ext>
            </a:extLst>
          </p:cNvPr>
          <p:cNvSpPr/>
          <p:nvPr/>
        </p:nvSpPr>
        <p:spPr>
          <a:xfrm>
            <a:off x="296185" y="5389914"/>
            <a:ext cx="8551630"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compete for multihoming workers?</a:t>
            </a:r>
            <a:endParaRPr lang="en-US" sz="3900" b="1" i="1"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9857323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54900-6FD1-7CE4-F732-ED66AECBCE8B}"/>
            </a:ext>
          </a:extLst>
        </p:cNvPr>
        <p:cNvGrpSpPr/>
        <p:nvPr/>
      </p:nvGrpSpPr>
      <p:grpSpPr>
        <a:xfrm>
          <a:off x="0" y="0"/>
          <a:ext cx="0" cy="0"/>
          <a:chOff x="0" y="0"/>
          <a:chExt cx="0" cy="0"/>
        </a:xfrm>
      </p:grpSpPr>
      <p:pic>
        <p:nvPicPr>
          <p:cNvPr id="10" name="Picture 2">
            <a:extLst>
              <a:ext uri="{FF2B5EF4-FFF2-40B4-BE49-F238E27FC236}">
                <a16:creationId xmlns:a16="http://schemas.microsoft.com/office/drawing/2014/main" id="{004D4EFE-81E4-C6FB-F608-4301914E0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262" y="1573325"/>
            <a:ext cx="6245476" cy="414955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E4C6967B-3557-F240-63F5-2FDBCD324EA9}"/>
              </a:ext>
            </a:extLst>
          </p:cNvPr>
          <p:cNvSpPr/>
          <p:nvPr/>
        </p:nvSpPr>
        <p:spPr>
          <a:xfrm>
            <a:off x="5729676" y="2289005"/>
            <a:ext cx="834410" cy="584775"/>
          </a:xfrm>
          <a:prstGeom prst="rect">
            <a:avLst/>
          </a:prstGeom>
        </p:spPr>
        <p:txBody>
          <a:bodyPr wrap="square">
            <a:spAutoFit/>
          </a:bodyPr>
          <a:lstStyle/>
          <a:p>
            <a:pPr lvl="0" algn="ctr"/>
            <a:r>
              <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rPr>
              <a:t>“D”</a:t>
            </a:r>
          </a:p>
        </p:txBody>
      </p:sp>
      <p:sp>
        <p:nvSpPr>
          <p:cNvPr id="2" name="Rectangle 1">
            <a:extLst>
              <a:ext uri="{FF2B5EF4-FFF2-40B4-BE49-F238E27FC236}">
                <a16:creationId xmlns:a16="http://schemas.microsoft.com/office/drawing/2014/main" id="{8B060C5B-5473-9AA8-E08E-585D64FA6244}"/>
              </a:ext>
            </a:extLst>
          </p:cNvPr>
          <p:cNvSpPr/>
          <p:nvPr/>
        </p:nvSpPr>
        <p:spPr>
          <a:xfrm>
            <a:off x="446746" y="609978"/>
            <a:ext cx="588460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Adversarial Estimation</a:t>
            </a:r>
            <a:endParaRPr lang="en-US" sz="2800" b="1" dirty="0">
              <a:solidFill>
                <a:srgbClr val="FFC000"/>
              </a:solidFill>
              <a:latin typeface="Helvetica" charset="0"/>
              <a:ea typeface="Helvetica" charset="0"/>
              <a:cs typeface="Helvetica" charset="0"/>
            </a:endParaRPr>
          </a:p>
        </p:txBody>
      </p:sp>
      <p:sp>
        <p:nvSpPr>
          <p:cNvPr id="4" name="Rectangle 3">
            <a:extLst>
              <a:ext uri="{FF2B5EF4-FFF2-40B4-BE49-F238E27FC236}">
                <a16:creationId xmlns:a16="http://schemas.microsoft.com/office/drawing/2014/main" id="{FA65AD63-E1BC-5FC1-D6DC-C18F30F7D4CC}"/>
              </a:ext>
            </a:extLst>
          </p:cNvPr>
          <p:cNvSpPr/>
          <p:nvPr/>
        </p:nvSpPr>
        <p:spPr>
          <a:xfrm>
            <a:off x="5885392" y="78899"/>
            <a:ext cx="3618692" cy="307777"/>
          </a:xfrm>
          <a:prstGeom prst="rect">
            <a:avLst/>
          </a:prstGeom>
        </p:spPr>
        <p:txBody>
          <a:bodyPr wrap="square">
            <a:spAutoFit/>
          </a:bodyPr>
          <a:lstStyle/>
          <a:p>
            <a:pPr lvl="0" algn="ctr"/>
            <a:r>
              <a:rPr lang="en-US" sz="1400" dirty="0" err="1">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Kaji</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Manresa &amp; </a:t>
            </a:r>
            <a:r>
              <a:rPr lang="en-US" sz="1400" dirty="0" err="1">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Pouliot</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(2020)</a:t>
            </a:r>
          </a:p>
        </p:txBody>
      </p:sp>
      <p:sp>
        <p:nvSpPr>
          <p:cNvPr id="3" name="Rectangle 2">
            <a:extLst>
              <a:ext uri="{FF2B5EF4-FFF2-40B4-BE49-F238E27FC236}">
                <a16:creationId xmlns:a16="http://schemas.microsoft.com/office/drawing/2014/main" id="{304BE47D-7DF0-F916-6C4F-CE2796F90594}"/>
              </a:ext>
            </a:extLst>
          </p:cNvPr>
          <p:cNvSpPr/>
          <p:nvPr/>
        </p:nvSpPr>
        <p:spPr>
          <a:xfrm>
            <a:off x="1162922" y="2487860"/>
            <a:ext cx="834410" cy="461665"/>
          </a:xfrm>
          <a:prstGeom prst="rect">
            <a:avLst/>
          </a:prstGeom>
        </p:spPr>
        <p:txBody>
          <a:bodyPr wrap="square">
            <a:spAutoFit/>
          </a:bodyPr>
          <a:lstStyle/>
          <a:p>
            <a:pPr lvl="0"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X</a:t>
            </a:r>
          </a:p>
        </p:txBody>
      </p:sp>
      <p:pic>
        <p:nvPicPr>
          <p:cNvPr id="5" name="Picture 4" descr="A picture containing drawing&#10;&#10;Description automatically generated">
            <a:extLst>
              <a:ext uri="{FF2B5EF4-FFF2-40B4-BE49-F238E27FC236}">
                <a16:creationId xmlns:a16="http://schemas.microsoft.com/office/drawing/2014/main" id="{E43637EC-27D7-BE20-92E7-79AE0CF5F636}"/>
              </a:ext>
            </a:extLst>
          </p:cNvPr>
          <p:cNvPicPr/>
          <p:nvPr/>
        </p:nvPicPr>
        <p:blipFill rotWithShape="1">
          <a:blip r:embed="rId4"/>
          <a:srcRect r="9527"/>
          <a:stretch/>
        </p:blipFill>
        <p:spPr>
          <a:xfrm>
            <a:off x="2135564" y="1827020"/>
            <a:ext cx="2021451" cy="1821082"/>
          </a:xfrm>
          <a:prstGeom prst="rect">
            <a:avLst/>
          </a:prstGeom>
        </p:spPr>
      </p:pic>
      <p:sp>
        <p:nvSpPr>
          <p:cNvPr id="6" name="Rectangle 5">
            <a:extLst>
              <a:ext uri="{FF2B5EF4-FFF2-40B4-BE49-F238E27FC236}">
                <a16:creationId xmlns:a16="http://schemas.microsoft.com/office/drawing/2014/main" id="{50E4D28B-A60C-860B-41EC-A900D787C95E}"/>
              </a:ext>
            </a:extLst>
          </p:cNvPr>
          <p:cNvSpPr/>
          <p:nvPr/>
        </p:nvSpPr>
        <p:spPr>
          <a:xfrm rot="16200000">
            <a:off x="1172898" y="2578499"/>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7" name="Rectangle 6">
            <a:extLst>
              <a:ext uri="{FF2B5EF4-FFF2-40B4-BE49-F238E27FC236}">
                <a16:creationId xmlns:a16="http://schemas.microsoft.com/office/drawing/2014/main" id="{66C2E970-E202-95D6-51E0-66B25C9394AF}"/>
              </a:ext>
            </a:extLst>
          </p:cNvPr>
          <p:cNvSpPr/>
          <p:nvPr/>
        </p:nvSpPr>
        <p:spPr>
          <a:xfrm>
            <a:off x="2162860" y="1573325"/>
            <a:ext cx="1994155"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Data</a:t>
            </a:r>
          </a:p>
        </p:txBody>
      </p:sp>
      <p:sp>
        <p:nvSpPr>
          <p:cNvPr id="8" name="Rectangle 7">
            <a:extLst>
              <a:ext uri="{FF2B5EF4-FFF2-40B4-BE49-F238E27FC236}">
                <a16:creationId xmlns:a16="http://schemas.microsoft.com/office/drawing/2014/main" id="{05BCFE84-6BC9-BCBB-2FDD-EF8079AF177B}"/>
              </a:ext>
            </a:extLst>
          </p:cNvPr>
          <p:cNvSpPr/>
          <p:nvPr/>
        </p:nvSpPr>
        <p:spPr>
          <a:xfrm>
            <a:off x="2162017" y="3527519"/>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9" name="Rectangle 8">
            <a:extLst>
              <a:ext uri="{FF2B5EF4-FFF2-40B4-BE49-F238E27FC236}">
                <a16:creationId xmlns:a16="http://schemas.microsoft.com/office/drawing/2014/main" id="{652B0F8D-A5E2-E3D5-8219-5449111EF760}"/>
              </a:ext>
            </a:extLst>
          </p:cNvPr>
          <p:cNvSpPr/>
          <p:nvPr/>
        </p:nvSpPr>
        <p:spPr>
          <a:xfrm>
            <a:off x="371263" y="5837099"/>
            <a:ext cx="3500124" cy="584775"/>
          </a:xfrm>
          <a:prstGeom prst="rect">
            <a:avLst/>
          </a:prstGeom>
        </p:spPr>
        <p:txBody>
          <a:bodyPr wrap="square">
            <a:spAutoFit/>
          </a:bodyPr>
          <a:lstStyle/>
          <a:p>
            <a:pPr lvl="0" algn="ctr"/>
            <a:r>
              <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rPr>
              <a:t>“G”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 structural model</a:t>
            </a:r>
            <a:endPar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11" name="Picture 10" descr="A picture containing drawing&#10;&#10;Description automatically generated">
            <a:extLst>
              <a:ext uri="{FF2B5EF4-FFF2-40B4-BE49-F238E27FC236}">
                <a16:creationId xmlns:a16="http://schemas.microsoft.com/office/drawing/2014/main" id="{778CDCD8-56E4-38D2-5A57-EFD9EDE69F83}"/>
              </a:ext>
            </a:extLst>
          </p:cNvPr>
          <p:cNvPicPr/>
          <p:nvPr/>
        </p:nvPicPr>
        <p:blipFill rotWithShape="1">
          <a:blip r:embed="rId5"/>
          <a:srcRect l="560" r="11276"/>
          <a:stretch/>
        </p:blipFill>
        <p:spPr>
          <a:xfrm>
            <a:off x="4113959" y="4502549"/>
            <a:ext cx="2081447" cy="1913153"/>
          </a:xfrm>
          <a:prstGeom prst="rect">
            <a:avLst/>
          </a:prstGeom>
        </p:spPr>
      </p:pic>
      <p:sp>
        <p:nvSpPr>
          <p:cNvPr id="13" name="Rectangle 12">
            <a:extLst>
              <a:ext uri="{FF2B5EF4-FFF2-40B4-BE49-F238E27FC236}">
                <a16:creationId xmlns:a16="http://schemas.microsoft.com/office/drawing/2014/main" id="{3A6B76B4-8C66-57F9-3119-0DBE43A47B02}"/>
              </a:ext>
            </a:extLst>
          </p:cNvPr>
          <p:cNvSpPr/>
          <p:nvPr/>
        </p:nvSpPr>
        <p:spPr>
          <a:xfrm>
            <a:off x="4248842" y="6293237"/>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mc:AlternateContent xmlns:mc="http://schemas.openxmlformats.org/markup-compatibility/2006">
        <mc:Choice xmlns:a14="http://schemas.microsoft.com/office/drawing/2010/main" Requires="a14">
          <p:sp>
            <p:nvSpPr>
              <p:cNvPr id="14" name="Rectangle 13">
                <a:extLst>
                  <a:ext uri="{FF2B5EF4-FFF2-40B4-BE49-F238E27FC236}">
                    <a16:creationId xmlns:a16="http://schemas.microsoft.com/office/drawing/2014/main" id="{4F5CB65A-C8DB-0463-576F-37CF3EDB4D7E}"/>
                  </a:ext>
                </a:extLst>
              </p:cNvPr>
              <p:cNvSpPr/>
              <p:nvPr/>
            </p:nvSpPr>
            <p:spPr>
              <a:xfrm>
                <a:off x="4161504" y="4254400"/>
                <a:ext cx="2081447"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Simulation (given </a:t>
                </a:r>
                <a14:m>
                  <m:oMath xmlns:m="http://schemas.openxmlformats.org/officeDocument/2006/math">
                    <m:r>
                      <a:rPr lang="en-US" sz="1600" i="1">
                        <a:latin typeface="Cambria Math" panose="02040503050406030204" pitchFamily="18" charset="0"/>
                        <a:ea typeface="Cambria Math" panose="02040503050406030204" pitchFamily="18" charset="0"/>
                      </a:rPr>
                      <m:t>𝜃</m:t>
                    </m:r>
                  </m:oMath>
                </a14:m>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mc:Choice>
        <mc:Fallback>
          <p:sp>
            <p:nvSpPr>
              <p:cNvPr id="14" name="Rectangle 13">
                <a:extLst>
                  <a:ext uri="{FF2B5EF4-FFF2-40B4-BE49-F238E27FC236}">
                    <a16:creationId xmlns:a16="http://schemas.microsoft.com/office/drawing/2014/main" id="{4F5CB65A-C8DB-0463-576F-37CF3EDB4D7E}"/>
                  </a:ext>
                </a:extLst>
              </p:cNvPr>
              <p:cNvSpPr>
                <a:spLocks noRot="1" noChangeAspect="1" noMove="1" noResize="1" noEditPoints="1" noAdjustHandles="1" noChangeArrowheads="1" noChangeShapeType="1" noTextEdit="1"/>
              </p:cNvSpPr>
              <p:nvPr/>
            </p:nvSpPr>
            <p:spPr>
              <a:xfrm>
                <a:off x="4161504" y="4254400"/>
                <a:ext cx="2081447" cy="338554"/>
              </a:xfrm>
              <a:prstGeom prst="rect">
                <a:avLst/>
              </a:prstGeom>
              <a:blipFill>
                <a:blip r:embed="rId6"/>
                <a:stretch>
                  <a:fillRect t="-7407" b="-25926"/>
                </a:stretch>
              </a:blipFill>
            </p:spPr>
            <p:txBody>
              <a:bodyPr/>
              <a:lstStyle/>
              <a:p>
                <a:r>
                  <a:rPr lang="en-TH">
                    <a:noFill/>
                  </a:rPr>
                  <a:t> </a:t>
                </a:r>
              </a:p>
            </p:txBody>
          </p:sp>
        </mc:Fallback>
      </mc:AlternateContent>
      <p:sp>
        <p:nvSpPr>
          <p:cNvPr id="15" name="Rectangle 14">
            <a:extLst>
              <a:ext uri="{FF2B5EF4-FFF2-40B4-BE49-F238E27FC236}">
                <a16:creationId xmlns:a16="http://schemas.microsoft.com/office/drawing/2014/main" id="{04726241-A208-8320-B1BD-98E7D9D9A28A}"/>
              </a:ext>
            </a:extLst>
          </p:cNvPr>
          <p:cNvSpPr/>
          <p:nvPr/>
        </p:nvSpPr>
        <p:spPr>
          <a:xfrm>
            <a:off x="1449262" y="4423677"/>
            <a:ext cx="2591402" cy="1465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610B67C-A5BC-3EEA-728B-B667333EA5A9}"/>
              </a:ext>
            </a:extLst>
          </p:cNvPr>
          <p:cNvSpPr/>
          <p:nvPr/>
        </p:nvSpPr>
        <p:spPr>
          <a:xfrm rot="16200000">
            <a:off x="3091646" y="5282291"/>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cxnSp>
        <p:nvCxnSpPr>
          <p:cNvPr id="17" name="Straight Arrow Connector 16">
            <a:extLst>
              <a:ext uri="{FF2B5EF4-FFF2-40B4-BE49-F238E27FC236}">
                <a16:creationId xmlns:a16="http://schemas.microsoft.com/office/drawing/2014/main" id="{E0A9439F-DAC3-B89E-D0BC-C048F58D9474}"/>
              </a:ext>
            </a:extLst>
          </p:cNvPr>
          <p:cNvCxnSpPr/>
          <p:nvPr/>
        </p:nvCxnSpPr>
        <p:spPr>
          <a:xfrm>
            <a:off x="3111036" y="5336275"/>
            <a:ext cx="6148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5F8C81D-9C86-B3BD-585C-1C7259863575}"/>
              </a:ext>
            </a:extLst>
          </p:cNvPr>
          <p:cNvPicPr>
            <a:picLocks noChangeAspect="1"/>
          </p:cNvPicPr>
          <p:nvPr/>
        </p:nvPicPr>
        <p:blipFill>
          <a:blip r:embed="rId7"/>
          <a:stretch>
            <a:fillRect/>
          </a:stretch>
        </p:blipFill>
        <p:spPr>
          <a:xfrm>
            <a:off x="791424" y="4571946"/>
            <a:ext cx="2189001" cy="1150934"/>
          </a:xfrm>
          <a:prstGeom prst="rect">
            <a:avLst/>
          </a:prstGeom>
        </p:spPr>
      </p:pic>
      <p:sp>
        <p:nvSpPr>
          <p:cNvPr id="19" name="Rectangle 18">
            <a:extLst>
              <a:ext uri="{FF2B5EF4-FFF2-40B4-BE49-F238E27FC236}">
                <a16:creationId xmlns:a16="http://schemas.microsoft.com/office/drawing/2014/main" id="{ADFD0DAB-5500-1EA3-EC4F-3134DEC9BC4F}"/>
              </a:ext>
            </a:extLst>
          </p:cNvPr>
          <p:cNvSpPr/>
          <p:nvPr/>
        </p:nvSpPr>
        <p:spPr>
          <a:xfrm>
            <a:off x="6139850" y="5204533"/>
            <a:ext cx="834410" cy="461665"/>
          </a:xfrm>
          <a:prstGeom prst="rect">
            <a:avLst/>
          </a:prstGeom>
        </p:spPr>
        <p:txBody>
          <a:bodyPr wrap="square">
            <a:spAutoFit/>
          </a:bodyPr>
          <a:lstStyle/>
          <a:p>
            <a:pPr lvl="0"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X</a:t>
            </a:r>
          </a:p>
        </p:txBody>
      </p:sp>
      <p:pic>
        <p:nvPicPr>
          <p:cNvPr id="20" name="Picture 19">
            <a:extLst>
              <a:ext uri="{FF2B5EF4-FFF2-40B4-BE49-F238E27FC236}">
                <a16:creationId xmlns:a16="http://schemas.microsoft.com/office/drawing/2014/main" id="{E8EE64CA-7204-D792-8AA9-D661B94EA5D3}"/>
              </a:ext>
            </a:extLst>
          </p:cNvPr>
          <p:cNvPicPr>
            <a:picLocks noChangeAspect="1"/>
          </p:cNvPicPr>
          <p:nvPr/>
        </p:nvPicPr>
        <p:blipFill rotWithShape="1">
          <a:blip r:embed="rId8"/>
          <a:srcRect t="27496"/>
          <a:stretch/>
        </p:blipFill>
        <p:spPr>
          <a:xfrm>
            <a:off x="6676870" y="5128088"/>
            <a:ext cx="281085" cy="313173"/>
          </a:xfrm>
          <a:prstGeom prst="rect">
            <a:avLst/>
          </a:prstGeom>
        </p:spPr>
      </p:pic>
      <p:sp>
        <p:nvSpPr>
          <p:cNvPr id="21" name="Rectangle 20">
            <a:extLst>
              <a:ext uri="{FF2B5EF4-FFF2-40B4-BE49-F238E27FC236}">
                <a16:creationId xmlns:a16="http://schemas.microsoft.com/office/drawing/2014/main" id="{65488F12-1466-D9EF-0C74-7EDC3E1B1315}"/>
              </a:ext>
            </a:extLst>
          </p:cNvPr>
          <p:cNvSpPr/>
          <p:nvPr/>
        </p:nvSpPr>
        <p:spPr>
          <a:xfrm>
            <a:off x="2867025" y="4048125"/>
            <a:ext cx="1114425" cy="4286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22" name="Rectangle 21">
            <a:extLst>
              <a:ext uri="{FF2B5EF4-FFF2-40B4-BE49-F238E27FC236}">
                <a16:creationId xmlns:a16="http://schemas.microsoft.com/office/drawing/2014/main" id="{EBF1D26F-88CC-5C2D-5254-F6F8B940D802}"/>
              </a:ext>
            </a:extLst>
          </p:cNvPr>
          <p:cNvSpPr/>
          <p:nvPr/>
        </p:nvSpPr>
        <p:spPr>
          <a:xfrm>
            <a:off x="6994630" y="2769174"/>
            <a:ext cx="1072621" cy="307777"/>
          </a:xfrm>
          <a:prstGeom prst="rect">
            <a:avLst/>
          </a:prstGeom>
          <a:solidFill>
            <a:schemeClr val="bg1"/>
          </a:solidFill>
        </p:spPr>
        <p:txBody>
          <a:bodyPr wrap="square">
            <a:spAutoFit/>
          </a:bodyPr>
          <a:lstStyle/>
          <a:p>
            <a:pPr lvl="0" algn="ctr"/>
            <a:r>
              <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rPr>
              <a:t>Simulated</a:t>
            </a:r>
          </a:p>
        </p:txBody>
      </p:sp>
      <p:sp>
        <p:nvSpPr>
          <p:cNvPr id="23" name="Rectangle 22">
            <a:extLst>
              <a:ext uri="{FF2B5EF4-FFF2-40B4-BE49-F238E27FC236}">
                <a16:creationId xmlns:a16="http://schemas.microsoft.com/office/drawing/2014/main" id="{ABF3724D-6910-A73D-E510-82EC97529452}"/>
              </a:ext>
            </a:extLst>
          </p:cNvPr>
          <p:cNvSpPr/>
          <p:nvPr/>
        </p:nvSpPr>
        <p:spPr>
          <a:xfrm>
            <a:off x="7439839" y="3869830"/>
            <a:ext cx="1281381" cy="400110"/>
          </a:xfrm>
          <a:prstGeom prst="rect">
            <a:avLst/>
          </a:prstGeom>
        </p:spPr>
        <p:txBody>
          <a:bodyPr wrap="square">
            <a:spAutoFit/>
          </a:bodyPr>
          <a:lstStyle/>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Y = 1</a:t>
            </a:r>
          </a:p>
        </p:txBody>
      </p:sp>
      <p:sp>
        <p:nvSpPr>
          <p:cNvPr id="24" name="Rectangle 23">
            <a:extLst>
              <a:ext uri="{FF2B5EF4-FFF2-40B4-BE49-F238E27FC236}">
                <a16:creationId xmlns:a16="http://schemas.microsoft.com/office/drawing/2014/main" id="{EFF9F440-EAD9-A74A-2F68-2CB664D26CB2}"/>
              </a:ext>
            </a:extLst>
          </p:cNvPr>
          <p:cNvSpPr/>
          <p:nvPr/>
        </p:nvSpPr>
        <p:spPr>
          <a:xfrm>
            <a:off x="7413282" y="3127409"/>
            <a:ext cx="1307938" cy="400110"/>
          </a:xfrm>
          <a:prstGeom prst="rect">
            <a:avLst/>
          </a:prstGeom>
        </p:spPr>
        <p:txBody>
          <a:bodyPr wrap="square">
            <a:spAutoFit/>
          </a:bodyPr>
          <a:lstStyle/>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Y = 0</a:t>
            </a:r>
          </a:p>
        </p:txBody>
      </p:sp>
    </p:spTree>
    <p:extLst>
      <p:ext uri="{BB962C8B-B14F-4D97-AF65-F5344CB8AC3E}">
        <p14:creationId xmlns:p14="http://schemas.microsoft.com/office/powerpoint/2010/main" val="3160888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D961D4B-DDB4-44D2-FDDD-A1EF34940118}"/>
            </a:ext>
          </a:extLst>
        </p:cNvPr>
        <p:cNvGrpSpPr/>
        <p:nvPr/>
      </p:nvGrpSpPr>
      <p:grpSpPr>
        <a:xfrm>
          <a:off x="0" y="0"/>
          <a:ext cx="0" cy="0"/>
          <a:chOff x="0" y="0"/>
          <a:chExt cx="0" cy="0"/>
        </a:xfrm>
      </p:grpSpPr>
      <p:pic>
        <p:nvPicPr>
          <p:cNvPr id="10" name="Picture 2">
            <a:extLst>
              <a:ext uri="{FF2B5EF4-FFF2-40B4-BE49-F238E27FC236}">
                <a16:creationId xmlns:a16="http://schemas.microsoft.com/office/drawing/2014/main" id="{9F1F542B-DF0E-2B79-1EED-FF3A4B747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262" y="1573325"/>
            <a:ext cx="6245476" cy="414955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61995E64-5E6C-EE91-1D72-F01555713CBF}"/>
              </a:ext>
            </a:extLst>
          </p:cNvPr>
          <p:cNvSpPr/>
          <p:nvPr/>
        </p:nvSpPr>
        <p:spPr>
          <a:xfrm>
            <a:off x="371263" y="5837099"/>
            <a:ext cx="3500124" cy="584775"/>
          </a:xfrm>
          <a:prstGeom prst="rect">
            <a:avLst/>
          </a:prstGeom>
        </p:spPr>
        <p:txBody>
          <a:bodyPr wrap="square">
            <a:spAutoFit/>
          </a:bodyPr>
          <a:lstStyle/>
          <a:p>
            <a:pPr lvl="0" algn="ctr"/>
            <a:r>
              <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rPr>
              <a:t>“G”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 structural model</a:t>
            </a:r>
            <a:endPar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2" name="Rectangle 11">
            <a:extLst>
              <a:ext uri="{FF2B5EF4-FFF2-40B4-BE49-F238E27FC236}">
                <a16:creationId xmlns:a16="http://schemas.microsoft.com/office/drawing/2014/main" id="{17D9F328-AB2E-26BD-48A1-852C41FDECA1}"/>
              </a:ext>
            </a:extLst>
          </p:cNvPr>
          <p:cNvSpPr/>
          <p:nvPr/>
        </p:nvSpPr>
        <p:spPr>
          <a:xfrm>
            <a:off x="1162922" y="2487860"/>
            <a:ext cx="834410" cy="461665"/>
          </a:xfrm>
          <a:prstGeom prst="rect">
            <a:avLst/>
          </a:prstGeom>
        </p:spPr>
        <p:txBody>
          <a:bodyPr wrap="square">
            <a:spAutoFit/>
          </a:bodyPr>
          <a:lstStyle/>
          <a:p>
            <a:pPr lvl="0"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X</a:t>
            </a:r>
          </a:p>
        </p:txBody>
      </p:sp>
      <p:sp>
        <p:nvSpPr>
          <p:cNvPr id="8" name="Rectangle 7">
            <a:extLst>
              <a:ext uri="{FF2B5EF4-FFF2-40B4-BE49-F238E27FC236}">
                <a16:creationId xmlns:a16="http://schemas.microsoft.com/office/drawing/2014/main" id="{D1E2DF88-6229-EBF2-77CA-78CE5E1B2FEB}"/>
              </a:ext>
            </a:extLst>
          </p:cNvPr>
          <p:cNvSpPr/>
          <p:nvPr/>
        </p:nvSpPr>
        <p:spPr>
          <a:xfrm>
            <a:off x="446746" y="609978"/>
            <a:ext cx="588460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Adversarial Estimation</a:t>
            </a:r>
            <a:endParaRPr lang="en-US" sz="2800" b="1" dirty="0">
              <a:solidFill>
                <a:srgbClr val="FFC000"/>
              </a:solidFill>
              <a:latin typeface="Helvetica" charset="0"/>
              <a:ea typeface="Helvetica" charset="0"/>
              <a:cs typeface="Helvetica" charset="0"/>
            </a:endParaRPr>
          </a:p>
        </p:txBody>
      </p:sp>
      <p:sp>
        <p:nvSpPr>
          <p:cNvPr id="9" name="Rectangle 8">
            <a:extLst>
              <a:ext uri="{FF2B5EF4-FFF2-40B4-BE49-F238E27FC236}">
                <a16:creationId xmlns:a16="http://schemas.microsoft.com/office/drawing/2014/main" id="{1BBC9A9E-D394-1091-EF67-B7D2E6217B8C}"/>
              </a:ext>
            </a:extLst>
          </p:cNvPr>
          <p:cNvSpPr/>
          <p:nvPr/>
        </p:nvSpPr>
        <p:spPr>
          <a:xfrm>
            <a:off x="5885392" y="78899"/>
            <a:ext cx="3618692" cy="307777"/>
          </a:xfrm>
          <a:prstGeom prst="rect">
            <a:avLst/>
          </a:prstGeom>
        </p:spPr>
        <p:txBody>
          <a:bodyPr wrap="square">
            <a:spAutoFit/>
          </a:bodyPr>
          <a:lstStyle/>
          <a:p>
            <a:pPr lvl="0" algn="ctr"/>
            <a:r>
              <a:rPr lang="en-US" sz="1400" dirty="0" err="1">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Kaji</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Manresa &amp; </a:t>
            </a:r>
            <a:r>
              <a:rPr lang="en-US" sz="1400" dirty="0" err="1">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Pouliot</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(2020)</a:t>
            </a:r>
          </a:p>
        </p:txBody>
      </p:sp>
      <p:pic>
        <p:nvPicPr>
          <p:cNvPr id="13" name="Picture 12" descr="A picture containing drawing&#10;&#10;Description automatically generated">
            <a:extLst>
              <a:ext uri="{FF2B5EF4-FFF2-40B4-BE49-F238E27FC236}">
                <a16:creationId xmlns:a16="http://schemas.microsoft.com/office/drawing/2014/main" id="{05681A3B-8132-AD7A-6401-53458D1001C8}"/>
              </a:ext>
            </a:extLst>
          </p:cNvPr>
          <p:cNvPicPr/>
          <p:nvPr/>
        </p:nvPicPr>
        <p:blipFill rotWithShape="1">
          <a:blip r:embed="rId4"/>
          <a:srcRect r="9527"/>
          <a:stretch/>
        </p:blipFill>
        <p:spPr>
          <a:xfrm>
            <a:off x="2135564" y="1827020"/>
            <a:ext cx="2021451" cy="1821082"/>
          </a:xfrm>
          <a:prstGeom prst="rect">
            <a:avLst/>
          </a:prstGeom>
        </p:spPr>
      </p:pic>
      <p:sp>
        <p:nvSpPr>
          <p:cNvPr id="14" name="Rectangle 13">
            <a:extLst>
              <a:ext uri="{FF2B5EF4-FFF2-40B4-BE49-F238E27FC236}">
                <a16:creationId xmlns:a16="http://schemas.microsoft.com/office/drawing/2014/main" id="{F1D12BF9-B275-0309-4347-380FA47FF19C}"/>
              </a:ext>
            </a:extLst>
          </p:cNvPr>
          <p:cNvSpPr/>
          <p:nvPr/>
        </p:nvSpPr>
        <p:spPr>
          <a:xfrm rot="16200000">
            <a:off x="1172898" y="2578499"/>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15" name="Rectangle 14">
            <a:extLst>
              <a:ext uri="{FF2B5EF4-FFF2-40B4-BE49-F238E27FC236}">
                <a16:creationId xmlns:a16="http://schemas.microsoft.com/office/drawing/2014/main" id="{714676FE-39FF-BF69-886C-2D9F324ED4B4}"/>
              </a:ext>
            </a:extLst>
          </p:cNvPr>
          <p:cNvSpPr/>
          <p:nvPr/>
        </p:nvSpPr>
        <p:spPr>
          <a:xfrm>
            <a:off x="2162860" y="1573325"/>
            <a:ext cx="1994155"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Data</a:t>
            </a:r>
          </a:p>
        </p:txBody>
      </p:sp>
      <p:sp>
        <p:nvSpPr>
          <p:cNvPr id="16" name="Rectangle 15">
            <a:extLst>
              <a:ext uri="{FF2B5EF4-FFF2-40B4-BE49-F238E27FC236}">
                <a16:creationId xmlns:a16="http://schemas.microsoft.com/office/drawing/2014/main" id="{3AFB4084-92C4-DC8D-FAFB-66A26AC915BF}"/>
              </a:ext>
            </a:extLst>
          </p:cNvPr>
          <p:cNvSpPr/>
          <p:nvPr/>
        </p:nvSpPr>
        <p:spPr>
          <a:xfrm>
            <a:off x="2162017" y="3527519"/>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17" name="Rectangle 16">
            <a:extLst>
              <a:ext uri="{FF2B5EF4-FFF2-40B4-BE49-F238E27FC236}">
                <a16:creationId xmlns:a16="http://schemas.microsoft.com/office/drawing/2014/main" id="{04777E5D-44F8-84AC-8DE1-5B21BD116839}"/>
              </a:ext>
            </a:extLst>
          </p:cNvPr>
          <p:cNvSpPr/>
          <p:nvPr/>
        </p:nvSpPr>
        <p:spPr>
          <a:xfrm>
            <a:off x="6994630" y="2769174"/>
            <a:ext cx="1072621" cy="307777"/>
          </a:xfrm>
          <a:prstGeom prst="rect">
            <a:avLst/>
          </a:prstGeom>
          <a:solidFill>
            <a:schemeClr val="bg1"/>
          </a:solidFill>
        </p:spPr>
        <p:txBody>
          <a:bodyPr wrap="square">
            <a:spAutoFit/>
          </a:bodyPr>
          <a:lstStyle/>
          <a:p>
            <a:pPr lvl="0" algn="ctr"/>
            <a:r>
              <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rPr>
              <a:t>Simulated</a:t>
            </a:r>
          </a:p>
        </p:txBody>
      </p:sp>
      <p:pic>
        <p:nvPicPr>
          <p:cNvPr id="18" name="Picture 17" descr="A picture containing drawing&#10;&#10;Description automatically generated">
            <a:extLst>
              <a:ext uri="{FF2B5EF4-FFF2-40B4-BE49-F238E27FC236}">
                <a16:creationId xmlns:a16="http://schemas.microsoft.com/office/drawing/2014/main" id="{6958426F-34FF-9516-3619-FA953F653E5A}"/>
              </a:ext>
            </a:extLst>
          </p:cNvPr>
          <p:cNvPicPr/>
          <p:nvPr/>
        </p:nvPicPr>
        <p:blipFill rotWithShape="1">
          <a:blip r:embed="rId5"/>
          <a:srcRect l="560" r="11276"/>
          <a:stretch/>
        </p:blipFill>
        <p:spPr>
          <a:xfrm>
            <a:off x="4113959" y="4502549"/>
            <a:ext cx="2081447" cy="1913153"/>
          </a:xfrm>
          <a:prstGeom prst="rect">
            <a:avLst/>
          </a:prstGeom>
        </p:spPr>
      </p:pic>
      <p:sp>
        <p:nvSpPr>
          <p:cNvPr id="20" name="Rectangle 19">
            <a:extLst>
              <a:ext uri="{FF2B5EF4-FFF2-40B4-BE49-F238E27FC236}">
                <a16:creationId xmlns:a16="http://schemas.microsoft.com/office/drawing/2014/main" id="{2E70EA7E-1EE6-B965-F739-3437DEAD271E}"/>
              </a:ext>
            </a:extLst>
          </p:cNvPr>
          <p:cNvSpPr/>
          <p:nvPr/>
        </p:nvSpPr>
        <p:spPr>
          <a:xfrm>
            <a:off x="4248842" y="6293237"/>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8FE6968F-D2F1-ADB5-6119-C62FE455BD29}"/>
                  </a:ext>
                </a:extLst>
              </p:cNvPr>
              <p:cNvSpPr/>
              <p:nvPr/>
            </p:nvSpPr>
            <p:spPr>
              <a:xfrm>
                <a:off x="4161504" y="4254400"/>
                <a:ext cx="2081447"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Simulation (given </a:t>
                </a:r>
                <a14:m>
                  <m:oMath xmlns:m="http://schemas.openxmlformats.org/officeDocument/2006/math">
                    <m:r>
                      <a:rPr lang="en-US" sz="1600" i="1">
                        <a:latin typeface="Cambria Math" panose="02040503050406030204" pitchFamily="18" charset="0"/>
                        <a:ea typeface="Cambria Math" panose="02040503050406030204" pitchFamily="18" charset="0"/>
                      </a:rPr>
                      <m:t>𝜃</m:t>
                    </m:r>
                  </m:oMath>
                </a14:m>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mc:Choice>
        <mc:Fallback xmlns="">
          <p:sp>
            <p:nvSpPr>
              <p:cNvPr id="21" name="Rectangle 20">
                <a:extLst>
                  <a:ext uri="{FF2B5EF4-FFF2-40B4-BE49-F238E27FC236}">
                    <a16:creationId xmlns:a16="http://schemas.microsoft.com/office/drawing/2014/main" id="{41300E9D-1FD0-414D-9F6E-60E5D376F818}"/>
                  </a:ext>
                </a:extLst>
              </p:cNvPr>
              <p:cNvSpPr>
                <a:spLocks noRot="1" noChangeAspect="1" noMove="1" noResize="1" noEditPoints="1" noAdjustHandles="1" noChangeArrowheads="1" noChangeShapeType="1" noTextEdit="1"/>
              </p:cNvSpPr>
              <p:nvPr/>
            </p:nvSpPr>
            <p:spPr>
              <a:xfrm>
                <a:off x="4161504" y="4254400"/>
                <a:ext cx="2081447" cy="338554"/>
              </a:xfrm>
              <a:prstGeom prst="rect">
                <a:avLst/>
              </a:prstGeom>
              <a:blipFill>
                <a:blip r:embed="rId6"/>
                <a:stretch>
                  <a:fillRect t="-7407" b="-25926"/>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883D667E-C5C8-89F1-A20B-4BE62B7BDFB1}"/>
              </a:ext>
            </a:extLst>
          </p:cNvPr>
          <p:cNvSpPr/>
          <p:nvPr/>
        </p:nvSpPr>
        <p:spPr>
          <a:xfrm>
            <a:off x="1449262" y="4423677"/>
            <a:ext cx="2591402" cy="1465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F51378-10C3-D3B6-4F84-0339ACE2CF87}"/>
              </a:ext>
            </a:extLst>
          </p:cNvPr>
          <p:cNvSpPr/>
          <p:nvPr/>
        </p:nvSpPr>
        <p:spPr>
          <a:xfrm rot="16200000">
            <a:off x="3091646" y="5282291"/>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cxnSp>
        <p:nvCxnSpPr>
          <p:cNvPr id="5" name="Straight Arrow Connector 4">
            <a:extLst>
              <a:ext uri="{FF2B5EF4-FFF2-40B4-BE49-F238E27FC236}">
                <a16:creationId xmlns:a16="http://schemas.microsoft.com/office/drawing/2014/main" id="{263FC434-4260-EBE0-E12C-7636A5F4429F}"/>
              </a:ext>
            </a:extLst>
          </p:cNvPr>
          <p:cNvCxnSpPr/>
          <p:nvPr/>
        </p:nvCxnSpPr>
        <p:spPr>
          <a:xfrm>
            <a:off x="3111036" y="5336275"/>
            <a:ext cx="6148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BE0FE3C-954F-7899-A98D-AEEEE62099ED}"/>
              </a:ext>
            </a:extLst>
          </p:cNvPr>
          <p:cNvPicPr>
            <a:picLocks noChangeAspect="1"/>
          </p:cNvPicPr>
          <p:nvPr/>
        </p:nvPicPr>
        <p:blipFill>
          <a:blip r:embed="rId7"/>
          <a:stretch>
            <a:fillRect/>
          </a:stretch>
        </p:blipFill>
        <p:spPr>
          <a:xfrm>
            <a:off x="791424" y="4571946"/>
            <a:ext cx="2189001" cy="1150934"/>
          </a:xfrm>
          <a:prstGeom prst="rect">
            <a:avLst/>
          </a:prstGeom>
        </p:spPr>
      </p:pic>
      <p:sp>
        <p:nvSpPr>
          <p:cNvPr id="54" name="Rectangle 53">
            <a:extLst>
              <a:ext uri="{FF2B5EF4-FFF2-40B4-BE49-F238E27FC236}">
                <a16:creationId xmlns:a16="http://schemas.microsoft.com/office/drawing/2014/main" id="{3117524C-F7C1-F58E-A330-9B693C603607}"/>
              </a:ext>
            </a:extLst>
          </p:cNvPr>
          <p:cNvSpPr/>
          <p:nvPr/>
        </p:nvSpPr>
        <p:spPr>
          <a:xfrm>
            <a:off x="7439839" y="3869830"/>
            <a:ext cx="1281381" cy="400110"/>
          </a:xfrm>
          <a:prstGeom prst="rect">
            <a:avLst/>
          </a:prstGeom>
        </p:spPr>
        <p:txBody>
          <a:bodyPr wrap="square">
            <a:spAutoFit/>
          </a:bodyPr>
          <a:lstStyle/>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Y = 1</a:t>
            </a:r>
          </a:p>
        </p:txBody>
      </p:sp>
      <p:sp>
        <p:nvSpPr>
          <p:cNvPr id="55" name="Rectangle 54">
            <a:extLst>
              <a:ext uri="{FF2B5EF4-FFF2-40B4-BE49-F238E27FC236}">
                <a16:creationId xmlns:a16="http://schemas.microsoft.com/office/drawing/2014/main" id="{9916AB93-D1B2-A12E-F539-9CE34782320A}"/>
              </a:ext>
            </a:extLst>
          </p:cNvPr>
          <p:cNvSpPr/>
          <p:nvPr/>
        </p:nvSpPr>
        <p:spPr>
          <a:xfrm>
            <a:off x="7413282" y="3127409"/>
            <a:ext cx="1307938" cy="400110"/>
          </a:xfrm>
          <a:prstGeom prst="rect">
            <a:avLst/>
          </a:prstGeom>
        </p:spPr>
        <p:txBody>
          <a:bodyPr wrap="square">
            <a:spAutoFit/>
          </a:bodyPr>
          <a:lstStyle/>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Y = 0</a:t>
            </a:r>
          </a:p>
        </p:txBody>
      </p:sp>
      <p:sp>
        <p:nvSpPr>
          <p:cNvPr id="57" name="Rectangle 56">
            <a:extLst>
              <a:ext uri="{FF2B5EF4-FFF2-40B4-BE49-F238E27FC236}">
                <a16:creationId xmlns:a16="http://schemas.microsoft.com/office/drawing/2014/main" id="{1A4DB2BD-DEAF-216A-32F7-D9C42FF3BA1F}"/>
              </a:ext>
            </a:extLst>
          </p:cNvPr>
          <p:cNvSpPr/>
          <p:nvPr/>
        </p:nvSpPr>
        <p:spPr>
          <a:xfrm>
            <a:off x="6139850" y="5204533"/>
            <a:ext cx="834410" cy="461665"/>
          </a:xfrm>
          <a:prstGeom prst="rect">
            <a:avLst/>
          </a:prstGeom>
        </p:spPr>
        <p:txBody>
          <a:bodyPr wrap="square">
            <a:spAutoFit/>
          </a:bodyPr>
          <a:lstStyle/>
          <a:p>
            <a:pPr lvl="0"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X</a:t>
            </a:r>
          </a:p>
        </p:txBody>
      </p:sp>
      <p:pic>
        <p:nvPicPr>
          <p:cNvPr id="59" name="Picture 58">
            <a:extLst>
              <a:ext uri="{FF2B5EF4-FFF2-40B4-BE49-F238E27FC236}">
                <a16:creationId xmlns:a16="http://schemas.microsoft.com/office/drawing/2014/main" id="{2FA6EBAB-F4F2-FDE1-A929-CF7AD0713E0F}"/>
              </a:ext>
            </a:extLst>
          </p:cNvPr>
          <p:cNvPicPr>
            <a:picLocks noChangeAspect="1"/>
          </p:cNvPicPr>
          <p:nvPr/>
        </p:nvPicPr>
        <p:blipFill rotWithShape="1">
          <a:blip r:embed="rId8"/>
          <a:srcRect t="27496"/>
          <a:stretch/>
        </p:blipFill>
        <p:spPr>
          <a:xfrm>
            <a:off x="6676870" y="5128088"/>
            <a:ext cx="281085" cy="313173"/>
          </a:xfrm>
          <a:prstGeom prst="rect">
            <a:avLst/>
          </a:prstGeom>
        </p:spPr>
      </p:pic>
      <p:sp>
        <p:nvSpPr>
          <p:cNvPr id="61" name="Rectangle 60">
            <a:extLst>
              <a:ext uri="{FF2B5EF4-FFF2-40B4-BE49-F238E27FC236}">
                <a16:creationId xmlns:a16="http://schemas.microsoft.com/office/drawing/2014/main" id="{6B2481A8-3719-32D4-2528-42EF270862F0}"/>
              </a:ext>
            </a:extLst>
          </p:cNvPr>
          <p:cNvSpPr/>
          <p:nvPr/>
        </p:nvSpPr>
        <p:spPr>
          <a:xfrm>
            <a:off x="5729676" y="2289005"/>
            <a:ext cx="834410" cy="584775"/>
          </a:xfrm>
          <a:prstGeom prst="rect">
            <a:avLst/>
          </a:prstGeom>
        </p:spPr>
        <p:txBody>
          <a:bodyPr wrap="square">
            <a:spAutoFit/>
          </a:bodyPr>
          <a:lstStyle/>
          <a:p>
            <a:pPr lvl="0" algn="ctr"/>
            <a:r>
              <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rPr>
              <a:t>“D”</a:t>
            </a:r>
          </a:p>
        </p:txBody>
      </p:sp>
      <p:pic>
        <p:nvPicPr>
          <p:cNvPr id="22" name="Picture 21">
            <a:extLst>
              <a:ext uri="{FF2B5EF4-FFF2-40B4-BE49-F238E27FC236}">
                <a16:creationId xmlns:a16="http://schemas.microsoft.com/office/drawing/2014/main" id="{25F4289B-84C4-0CF5-17A8-BCFF99960CBC}"/>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073854" y="1516853"/>
            <a:ext cx="3877949" cy="589565"/>
          </a:xfrm>
          <a:prstGeom prst="rect">
            <a:avLst/>
          </a:prstGeom>
        </p:spPr>
      </p:pic>
      <p:sp>
        <p:nvSpPr>
          <p:cNvPr id="23" name="Rectangle 22">
            <a:extLst>
              <a:ext uri="{FF2B5EF4-FFF2-40B4-BE49-F238E27FC236}">
                <a16:creationId xmlns:a16="http://schemas.microsoft.com/office/drawing/2014/main" id="{DCE8D90C-0268-DBDB-875F-2C52076E2D36}"/>
              </a:ext>
            </a:extLst>
          </p:cNvPr>
          <p:cNvSpPr/>
          <p:nvPr/>
        </p:nvSpPr>
        <p:spPr>
          <a:xfrm>
            <a:off x="6267440" y="1416739"/>
            <a:ext cx="1028761" cy="216206"/>
          </a:xfrm>
          <a:prstGeom prst="rect">
            <a:avLst/>
          </a:prstGeom>
          <a:solidFill>
            <a:schemeClr val="accent4">
              <a:lumMod val="20000"/>
              <a:lumOff val="80000"/>
            </a:schemeClr>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Real Data</a:t>
            </a:r>
          </a:p>
        </p:txBody>
      </p:sp>
      <p:sp>
        <p:nvSpPr>
          <p:cNvPr id="24" name="Rectangle 23">
            <a:extLst>
              <a:ext uri="{FF2B5EF4-FFF2-40B4-BE49-F238E27FC236}">
                <a16:creationId xmlns:a16="http://schemas.microsoft.com/office/drawing/2014/main" id="{9D0E44F1-A17A-DB6C-C501-DA15F95B6B83}"/>
              </a:ext>
            </a:extLst>
          </p:cNvPr>
          <p:cNvSpPr/>
          <p:nvPr/>
        </p:nvSpPr>
        <p:spPr>
          <a:xfrm>
            <a:off x="7804438" y="1405928"/>
            <a:ext cx="1207795" cy="237827"/>
          </a:xfrm>
          <a:prstGeom prst="rect">
            <a:avLst/>
          </a:prstGeom>
          <a:solidFill>
            <a:schemeClr val="accent4">
              <a:lumMod val="20000"/>
              <a:lumOff val="80000"/>
            </a:schemeClr>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Simulated Data</a:t>
            </a:r>
          </a:p>
        </p:txBody>
      </p:sp>
      <p:sp>
        <p:nvSpPr>
          <p:cNvPr id="2" name="Rectangle 1">
            <a:extLst>
              <a:ext uri="{FF2B5EF4-FFF2-40B4-BE49-F238E27FC236}">
                <a16:creationId xmlns:a16="http://schemas.microsoft.com/office/drawing/2014/main" id="{761A70B4-03A2-FEAD-A3B6-5DAE1CEF99DE}"/>
              </a:ext>
            </a:extLst>
          </p:cNvPr>
          <p:cNvSpPr/>
          <p:nvPr/>
        </p:nvSpPr>
        <p:spPr>
          <a:xfrm>
            <a:off x="2867025" y="4048125"/>
            <a:ext cx="1114425" cy="4286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27560162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DCAEE253-8340-644C-A82A-C4584DB92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262" y="1573325"/>
            <a:ext cx="6245476" cy="414955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396EE4B-F620-B14E-8D77-4B605CC9D623}"/>
              </a:ext>
            </a:extLst>
          </p:cNvPr>
          <p:cNvSpPr/>
          <p:nvPr/>
        </p:nvSpPr>
        <p:spPr>
          <a:xfrm>
            <a:off x="371263" y="5837099"/>
            <a:ext cx="3500124" cy="584775"/>
          </a:xfrm>
          <a:prstGeom prst="rect">
            <a:avLst/>
          </a:prstGeom>
        </p:spPr>
        <p:txBody>
          <a:bodyPr wrap="square">
            <a:spAutoFit/>
          </a:bodyPr>
          <a:lstStyle/>
          <a:p>
            <a:pPr lvl="0" algn="ctr"/>
            <a:r>
              <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rPr>
              <a:t>“G”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 structural model</a:t>
            </a:r>
            <a:endPar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2" name="Rectangle 11">
            <a:extLst>
              <a:ext uri="{FF2B5EF4-FFF2-40B4-BE49-F238E27FC236}">
                <a16:creationId xmlns:a16="http://schemas.microsoft.com/office/drawing/2014/main" id="{60D11A59-954F-B64B-96B8-5CA7650475F2}"/>
              </a:ext>
            </a:extLst>
          </p:cNvPr>
          <p:cNvSpPr/>
          <p:nvPr/>
        </p:nvSpPr>
        <p:spPr>
          <a:xfrm>
            <a:off x="1162922" y="2487860"/>
            <a:ext cx="834410" cy="461665"/>
          </a:xfrm>
          <a:prstGeom prst="rect">
            <a:avLst/>
          </a:prstGeom>
        </p:spPr>
        <p:txBody>
          <a:bodyPr wrap="square">
            <a:spAutoFit/>
          </a:bodyPr>
          <a:lstStyle/>
          <a:p>
            <a:pPr lvl="0"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X</a:t>
            </a:r>
          </a:p>
        </p:txBody>
      </p:sp>
      <p:sp>
        <p:nvSpPr>
          <p:cNvPr id="8" name="Rectangle 7">
            <a:extLst>
              <a:ext uri="{FF2B5EF4-FFF2-40B4-BE49-F238E27FC236}">
                <a16:creationId xmlns:a16="http://schemas.microsoft.com/office/drawing/2014/main" id="{70BDDA88-C261-2549-A2CE-579F2D91AD69}"/>
              </a:ext>
            </a:extLst>
          </p:cNvPr>
          <p:cNvSpPr/>
          <p:nvPr/>
        </p:nvSpPr>
        <p:spPr>
          <a:xfrm>
            <a:off x="446746" y="609978"/>
            <a:ext cx="588460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Adversarial Estimation</a:t>
            </a:r>
            <a:endParaRPr lang="en-US" sz="2800" b="1" dirty="0">
              <a:solidFill>
                <a:srgbClr val="FFC000"/>
              </a:solidFill>
              <a:latin typeface="Helvetica" charset="0"/>
              <a:ea typeface="Helvetica" charset="0"/>
              <a:cs typeface="Helvetica" charset="0"/>
            </a:endParaRPr>
          </a:p>
        </p:txBody>
      </p:sp>
      <p:sp>
        <p:nvSpPr>
          <p:cNvPr id="9" name="Rectangle 8">
            <a:extLst>
              <a:ext uri="{FF2B5EF4-FFF2-40B4-BE49-F238E27FC236}">
                <a16:creationId xmlns:a16="http://schemas.microsoft.com/office/drawing/2014/main" id="{2AC602CD-BAC5-DB4F-8968-4706FCA960BD}"/>
              </a:ext>
            </a:extLst>
          </p:cNvPr>
          <p:cNvSpPr/>
          <p:nvPr/>
        </p:nvSpPr>
        <p:spPr>
          <a:xfrm>
            <a:off x="5885392" y="78899"/>
            <a:ext cx="3618692" cy="307777"/>
          </a:xfrm>
          <a:prstGeom prst="rect">
            <a:avLst/>
          </a:prstGeom>
        </p:spPr>
        <p:txBody>
          <a:bodyPr wrap="square">
            <a:spAutoFit/>
          </a:bodyPr>
          <a:lstStyle/>
          <a:p>
            <a:pPr lvl="0" algn="ctr"/>
            <a:r>
              <a:rPr lang="en-US" sz="1400" dirty="0" err="1">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Kaji</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Manresa &amp; </a:t>
            </a:r>
            <a:r>
              <a:rPr lang="en-US" sz="1400" dirty="0" err="1">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Pouliot</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(2020)</a:t>
            </a:r>
          </a:p>
        </p:txBody>
      </p:sp>
      <p:pic>
        <p:nvPicPr>
          <p:cNvPr id="13" name="Picture 12" descr="A picture containing drawing&#10;&#10;Description automatically generated">
            <a:extLst>
              <a:ext uri="{FF2B5EF4-FFF2-40B4-BE49-F238E27FC236}">
                <a16:creationId xmlns:a16="http://schemas.microsoft.com/office/drawing/2014/main" id="{E12CC222-1DE7-BE41-AA26-866799D38A9E}"/>
              </a:ext>
            </a:extLst>
          </p:cNvPr>
          <p:cNvPicPr/>
          <p:nvPr/>
        </p:nvPicPr>
        <p:blipFill rotWithShape="1">
          <a:blip r:embed="rId4"/>
          <a:srcRect r="9527"/>
          <a:stretch/>
        </p:blipFill>
        <p:spPr>
          <a:xfrm>
            <a:off x="2135564" y="1827020"/>
            <a:ext cx="2021451" cy="1821082"/>
          </a:xfrm>
          <a:prstGeom prst="rect">
            <a:avLst/>
          </a:prstGeom>
        </p:spPr>
      </p:pic>
      <p:sp>
        <p:nvSpPr>
          <p:cNvPr id="14" name="Rectangle 13">
            <a:extLst>
              <a:ext uri="{FF2B5EF4-FFF2-40B4-BE49-F238E27FC236}">
                <a16:creationId xmlns:a16="http://schemas.microsoft.com/office/drawing/2014/main" id="{C2DB516B-3B7D-8C4E-93EB-FE0564A22804}"/>
              </a:ext>
            </a:extLst>
          </p:cNvPr>
          <p:cNvSpPr/>
          <p:nvPr/>
        </p:nvSpPr>
        <p:spPr>
          <a:xfrm rot="16200000">
            <a:off x="1172898" y="2578499"/>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15" name="Rectangle 14">
            <a:extLst>
              <a:ext uri="{FF2B5EF4-FFF2-40B4-BE49-F238E27FC236}">
                <a16:creationId xmlns:a16="http://schemas.microsoft.com/office/drawing/2014/main" id="{2A1A190C-393E-B74C-810D-C732C468ED6C}"/>
              </a:ext>
            </a:extLst>
          </p:cNvPr>
          <p:cNvSpPr/>
          <p:nvPr/>
        </p:nvSpPr>
        <p:spPr>
          <a:xfrm>
            <a:off x="2162860" y="1573325"/>
            <a:ext cx="1994155"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Data</a:t>
            </a:r>
          </a:p>
        </p:txBody>
      </p:sp>
      <p:sp>
        <p:nvSpPr>
          <p:cNvPr id="16" name="Rectangle 15">
            <a:extLst>
              <a:ext uri="{FF2B5EF4-FFF2-40B4-BE49-F238E27FC236}">
                <a16:creationId xmlns:a16="http://schemas.microsoft.com/office/drawing/2014/main" id="{3FEF4A2B-B22A-5043-9AA1-F64383A44E2A}"/>
              </a:ext>
            </a:extLst>
          </p:cNvPr>
          <p:cNvSpPr/>
          <p:nvPr/>
        </p:nvSpPr>
        <p:spPr>
          <a:xfrm>
            <a:off x="2162017" y="3527519"/>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17" name="Rectangle 16">
            <a:extLst>
              <a:ext uri="{FF2B5EF4-FFF2-40B4-BE49-F238E27FC236}">
                <a16:creationId xmlns:a16="http://schemas.microsoft.com/office/drawing/2014/main" id="{1FB23538-E5AE-FE47-B95E-5C8160751F4A}"/>
              </a:ext>
            </a:extLst>
          </p:cNvPr>
          <p:cNvSpPr/>
          <p:nvPr/>
        </p:nvSpPr>
        <p:spPr>
          <a:xfrm>
            <a:off x="6994630" y="2769174"/>
            <a:ext cx="1072621" cy="307777"/>
          </a:xfrm>
          <a:prstGeom prst="rect">
            <a:avLst/>
          </a:prstGeom>
          <a:solidFill>
            <a:schemeClr val="bg1"/>
          </a:solidFill>
        </p:spPr>
        <p:txBody>
          <a:bodyPr wrap="square">
            <a:spAutoFit/>
          </a:bodyPr>
          <a:lstStyle/>
          <a:p>
            <a:pPr lvl="0" algn="ctr"/>
            <a:r>
              <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rPr>
              <a:t>Simulated</a:t>
            </a:r>
          </a:p>
        </p:txBody>
      </p:sp>
      <p:pic>
        <p:nvPicPr>
          <p:cNvPr id="18" name="Picture 17" descr="A picture containing drawing&#10;&#10;Description automatically generated">
            <a:extLst>
              <a:ext uri="{FF2B5EF4-FFF2-40B4-BE49-F238E27FC236}">
                <a16:creationId xmlns:a16="http://schemas.microsoft.com/office/drawing/2014/main" id="{5AB19920-43C7-3C4E-BFFC-B8EDC8273613}"/>
              </a:ext>
            </a:extLst>
          </p:cNvPr>
          <p:cNvPicPr/>
          <p:nvPr/>
        </p:nvPicPr>
        <p:blipFill rotWithShape="1">
          <a:blip r:embed="rId5"/>
          <a:srcRect l="560" r="11276"/>
          <a:stretch/>
        </p:blipFill>
        <p:spPr>
          <a:xfrm>
            <a:off x="4113959" y="4502549"/>
            <a:ext cx="2081447" cy="1913153"/>
          </a:xfrm>
          <a:prstGeom prst="rect">
            <a:avLst/>
          </a:prstGeom>
        </p:spPr>
      </p:pic>
      <p:sp>
        <p:nvSpPr>
          <p:cNvPr id="20" name="Rectangle 19">
            <a:extLst>
              <a:ext uri="{FF2B5EF4-FFF2-40B4-BE49-F238E27FC236}">
                <a16:creationId xmlns:a16="http://schemas.microsoft.com/office/drawing/2014/main" id="{C84FC29F-CF45-2E40-AB7B-A371BC7B212F}"/>
              </a:ext>
            </a:extLst>
          </p:cNvPr>
          <p:cNvSpPr/>
          <p:nvPr/>
        </p:nvSpPr>
        <p:spPr>
          <a:xfrm>
            <a:off x="4248842" y="6293237"/>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1300E9D-1FD0-414D-9F6E-60E5D376F818}"/>
                  </a:ext>
                </a:extLst>
              </p:cNvPr>
              <p:cNvSpPr/>
              <p:nvPr/>
            </p:nvSpPr>
            <p:spPr>
              <a:xfrm>
                <a:off x="4161504" y="4254400"/>
                <a:ext cx="2081447"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Simulation (given </a:t>
                </a:r>
                <a14:m>
                  <m:oMath xmlns:m="http://schemas.openxmlformats.org/officeDocument/2006/math">
                    <m:r>
                      <a:rPr lang="en-US" sz="1600" i="1">
                        <a:latin typeface="Cambria Math" panose="02040503050406030204" pitchFamily="18" charset="0"/>
                        <a:ea typeface="Cambria Math" panose="02040503050406030204" pitchFamily="18" charset="0"/>
                      </a:rPr>
                      <m:t>𝜃</m:t>
                    </m:r>
                  </m:oMath>
                </a14:m>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mc:Choice>
        <mc:Fallback xmlns="">
          <p:sp>
            <p:nvSpPr>
              <p:cNvPr id="21" name="Rectangle 20">
                <a:extLst>
                  <a:ext uri="{FF2B5EF4-FFF2-40B4-BE49-F238E27FC236}">
                    <a16:creationId xmlns:a16="http://schemas.microsoft.com/office/drawing/2014/main" id="{41300E9D-1FD0-414D-9F6E-60E5D376F818}"/>
                  </a:ext>
                </a:extLst>
              </p:cNvPr>
              <p:cNvSpPr>
                <a:spLocks noRot="1" noChangeAspect="1" noMove="1" noResize="1" noEditPoints="1" noAdjustHandles="1" noChangeArrowheads="1" noChangeShapeType="1" noTextEdit="1"/>
              </p:cNvSpPr>
              <p:nvPr/>
            </p:nvSpPr>
            <p:spPr>
              <a:xfrm>
                <a:off x="4161504" y="4254400"/>
                <a:ext cx="2081447" cy="338554"/>
              </a:xfrm>
              <a:prstGeom prst="rect">
                <a:avLst/>
              </a:prstGeom>
              <a:blipFill>
                <a:blip r:embed="rId6"/>
                <a:stretch>
                  <a:fillRect t="-7407" b="-25926"/>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8DC8830B-9F2A-6845-8453-7493A29B9F5F}"/>
              </a:ext>
            </a:extLst>
          </p:cNvPr>
          <p:cNvSpPr/>
          <p:nvPr/>
        </p:nvSpPr>
        <p:spPr>
          <a:xfrm>
            <a:off x="1449262" y="4423677"/>
            <a:ext cx="2591402" cy="1465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FA222A-2359-964A-BBBE-F5879F744A8F}"/>
              </a:ext>
            </a:extLst>
          </p:cNvPr>
          <p:cNvSpPr/>
          <p:nvPr/>
        </p:nvSpPr>
        <p:spPr>
          <a:xfrm rot="16200000">
            <a:off x="3091646" y="5282291"/>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cxnSp>
        <p:nvCxnSpPr>
          <p:cNvPr id="5" name="Straight Arrow Connector 4">
            <a:extLst>
              <a:ext uri="{FF2B5EF4-FFF2-40B4-BE49-F238E27FC236}">
                <a16:creationId xmlns:a16="http://schemas.microsoft.com/office/drawing/2014/main" id="{0B7C4270-D1F2-A140-807C-1E910797E98C}"/>
              </a:ext>
            </a:extLst>
          </p:cNvPr>
          <p:cNvCxnSpPr/>
          <p:nvPr/>
        </p:nvCxnSpPr>
        <p:spPr>
          <a:xfrm>
            <a:off x="3111036" y="5336275"/>
            <a:ext cx="6148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0305A99-E183-C840-8A65-540E822AC4CC}"/>
              </a:ext>
            </a:extLst>
          </p:cNvPr>
          <p:cNvPicPr>
            <a:picLocks noChangeAspect="1"/>
          </p:cNvPicPr>
          <p:nvPr/>
        </p:nvPicPr>
        <p:blipFill>
          <a:blip r:embed="rId7"/>
          <a:stretch>
            <a:fillRect/>
          </a:stretch>
        </p:blipFill>
        <p:spPr>
          <a:xfrm>
            <a:off x="791424" y="4571946"/>
            <a:ext cx="2189001" cy="1150934"/>
          </a:xfrm>
          <a:prstGeom prst="rect">
            <a:avLst/>
          </a:prstGeom>
        </p:spPr>
      </p:pic>
      <p:sp>
        <p:nvSpPr>
          <p:cNvPr id="54" name="Rectangle 53">
            <a:extLst>
              <a:ext uri="{FF2B5EF4-FFF2-40B4-BE49-F238E27FC236}">
                <a16:creationId xmlns:a16="http://schemas.microsoft.com/office/drawing/2014/main" id="{0F8C076B-B154-8146-9D41-C1DBF2C2AD72}"/>
              </a:ext>
            </a:extLst>
          </p:cNvPr>
          <p:cNvSpPr/>
          <p:nvPr/>
        </p:nvSpPr>
        <p:spPr>
          <a:xfrm>
            <a:off x="7439839" y="3869830"/>
            <a:ext cx="1281381" cy="400110"/>
          </a:xfrm>
          <a:prstGeom prst="rect">
            <a:avLst/>
          </a:prstGeom>
        </p:spPr>
        <p:txBody>
          <a:bodyPr wrap="square">
            <a:spAutoFit/>
          </a:bodyPr>
          <a:lstStyle/>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Y = 1</a:t>
            </a:r>
          </a:p>
        </p:txBody>
      </p:sp>
      <p:sp>
        <p:nvSpPr>
          <p:cNvPr id="55" name="Rectangle 54">
            <a:extLst>
              <a:ext uri="{FF2B5EF4-FFF2-40B4-BE49-F238E27FC236}">
                <a16:creationId xmlns:a16="http://schemas.microsoft.com/office/drawing/2014/main" id="{5D176549-E207-104D-8B3C-A3A33C40A258}"/>
              </a:ext>
            </a:extLst>
          </p:cNvPr>
          <p:cNvSpPr/>
          <p:nvPr/>
        </p:nvSpPr>
        <p:spPr>
          <a:xfrm>
            <a:off x="7413282" y="3127409"/>
            <a:ext cx="1307938" cy="400110"/>
          </a:xfrm>
          <a:prstGeom prst="rect">
            <a:avLst/>
          </a:prstGeom>
        </p:spPr>
        <p:txBody>
          <a:bodyPr wrap="square">
            <a:spAutoFit/>
          </a:bodyPr>
          <a:lstStyle/>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Y = 0</a:t>
            </a:r>
          </a:p>
        </p:txBody>
      </p:sp>
      <p:sp>
        <p:nvSpPr>
          <p:cNvPr id="57" name="Rectangle 56">
            <a:extLst>
              <a:ext uri="{FF2B5EF4-FFF2-40B4-BE49-F238E27FC236}">
                <a16:creationId xmlns:a16="http://schemas.microsoft.com/office/drawing/2014/main" id="{B8770D11-252F-9841-A170-D8F4D20985DB}"/>
              </a:ext>
            </a:extLst>
          </p:cNvPr>
          <p:cNvSpPr/>
          <p:nvPr/>
        </p:nvSpPr>
        <p:spPr>
          <a:xfrm>
            <a:off x="6139850" y="5204533"/>
            <a:ext cx="834410" cy="461665"/>
          </a:xfrm>
          <a:prstGeom prst="rect">
            <a:avLst/>
          </a:prstGeom>
        </p:spPr>
        <p:txBody>
          <a:bodyPr wrap="square">
            <a:spAutoFit/>
          </a:bodyPr>
          <a:lstStyle/>
          <a:p>
            <a:pPr lvl="0"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X</a:t>
            </a:r>
          </a:p>
        </p:txBody>
      </p:sp>
      <p:pic>
        <p:nvPicPr>
          <p:cNvPr id="59" name="Picture 58">
            <a:extLst>
              <a:ext uri="{FF2B5EF4-FFF2-40B4-BE49-F238E27FC236}">
                <a16:creationId xmlns:a16="http://schemas.microsoft.com/office/drawing/2014/main" id="{AC9290A0-9B38-9548-BF99-73A3E34BAC6E}"/>
              </a:ext>
            </a:extLst>
          </p:cNvPr>
          <p:cNvPicPr>
            <a:picLocks noChangeAspect="1"/>
          </p:cNvPicPr>
          <p:nvPr/>
        </p:nvPicPr>
        <p:blipFill rotWithShape="1">
          <a:blip r:embed="rId8"/>
          <a:srcRect t="27496"/>
          <a:stretch/>
        </p:blipFill>
        <p:spPr>
          <a:xfrm>
            <a:off x="6676870" y="5128088"/>
            <a:ext cx="281085" cy="313173"/>
          </a:xfrm>
          <a:prstGeom prst="rect">
            <a:avLst/>
          </a:prstGeom>
        </p:spPr>
      </p:pic>
      <p:sp>
        <p:nvSpPr>
          <p:cNvPr id="61" name="Rectangle 60">
            <a:extLst>
              <a:ext uri="{FF2B5EF4-FFF2-40B4-BE49-F238E27FC236}">
                <a16:creationId xmlns:a16="http://schemas.microsoft.com/office/drawing/2014/main" id="{5B72591B-9984-6541-A3A5-7CA1AA6C4E36}"/>
              </a:ext>
            </a:extLst>
          </p:cNvPr>
          <p:cNvSpPr/>
          <p:nvPr/>
        </p:nvSpPr>
        <p:spPr>
          <a:xfrm>
            <a:off x="5729676" y="2289005"/>
            <a:ext cx="834410" cy="584775"/>
          </a:xfrm>
          <a:prstGeom prst="rect">
            <a:avLst/>
          </a:prstGeom>
        </p:spPr>
        <p:txBody>
          <a:bodyPr wrap="square">
            <a:spAutoFit/>
          </a:bodyPr>
          <a:lstStyle/>
          <a:p>
            <a:pPr lvl="0" algn="ctr"/>
            <a:r>
              <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rPr>
              <a:t>“D”</a:t>
            </a:r>
          </a:p>
        </p:txBody>
      </p:sp>
      <p:pic>
        <p:nvPicPr>
          <p:cNvPr id="22" name="Picture 21">
            <a:extLst>
              <a:ext uri="{FF2B5EF4-FFF2-40B4-BE49-F238E27FC236}">
                <a16:creationId xmlns:a16="http://schemas.microsoft.com/office/drawing/2014/main" id="{8A313E9F-6F22-9830-E96F-6AA672CCB074}"/>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073854" y="1516853"/>
            <a:ext cx="3877949" cy="589565"/>
          </a:xfrm>
          <a:prstGeom prst="rect">
            <a:avLst/>
          </a:prstGeom>
        </p:spPr>
      </p:pic>
      <p:sp>
        <p:nvSpPr>
          <p:cNvPr id="23" name="Rectangle 22">
            <a:extLst>
              <a:ext uri="{FF2B5EF4-FFF2-40B4-BE49-F238E27FC236}">
                <a16:creationId xmlns:a16="http://schemas.microsoft.com/office/drawing/2014/main" id="{487F6B5B-353A-3A6D-2715-6099591B842A}"/>
              </a:ext>
            </a:extLst>
          </p:cNvPr>
          <p:cNvSpPr/>
          <p:nvPr/>
        </p:nvSpPr>
        <p:spPr>
          <a:xfrm>
            <a:off x="6267440" y="1416739"/>
            <a:ext cx="1028761" cy="216206"/>
          </a:xfrm>
          <a:prstGeom prst="rect">
            <a:avLst/>
          </a:prstGeom>
          <a:solidFill>
            <a:schemeClr val="accent4">
              <a:lumMod val="20000"/>
              <a:lumOff val="80000"/>
            </a:schemeClr>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Real Data</a:t>
            </a:r>
          </a:p>
        </p:txBody>
      </p:sp>
      <p:sp>
        <p:nvSpPr>
          <p:cNvPr id="24" name="Rectangle 23">
            <a:extLst>
              <a:ext uri="{FF2B5EF4-FFF2-40B4-BE49-F238E27FC236}">
                <a16:creationId xmlns:a16="http://schemas.microsoft.com/office/drawing/2014/main" id="{6F2144C4-5C57-AF93-78A7-3B2860B8F0DF}"/>
              </a:ext>
            </a:extLst>
          </p:cNvPr>
          <p:cNvSpPr/>
          <p:nvPr/>
        </p:nvSpPr>
        <p:spPr>
          <a:xfrm>
            <a:off x="7804438" y="1405928"/>
            <a:ext cx="1207795" cy="237827"/>
          </a:xfrm>
          <a:prstGeom prst="rect">
            <a:avLst/>
          </a:prstGeom>
          <a:solidFill>
            <a:schemeClr val="accent4">
              <a:lumMod val="20000"/>
              <a:lumOff val="80000"/>
            </a:schemeClr>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Simulated Data</a:t>
            </a:r>
          </a:p>
        </p:txBody>
      </p:sp>
      <p:sp>
        <p:nvSpPr>
          <p:cNvPr id="25" name="TextBox 24">
            <a:hlinkClick r:id="rId10" action="ppaction://hlinksldjump"/>
            <a:extLst>
              <a:ext uri="{FF2B5EF4-FFF2-40B4-BE49-F238E27FC236}">
                <a16:creationId xmlns:a16="http://schemas.microsoft.com/office/drawing/2014/main" id="{6FBDAB0A-F47E-00E8-76C9-AF54FF86DEB7}"/>
              </a:ext>
            </a:extLst>
          </p:cNvPr>
          <p:cNvSpPr txBox="1"/>
          <p:nvPr/>
        </p:nvSpPr>
        <p:spPr>
          <a:xfrm>
            <a:off x="7832102" y="6493291"/>
            <a:ext cx="1180131" cy="276999"/>
          </a:xfrm>
          <a:prstGeom prst="rect">
            <a:avLst/>
          </a:prstGeom>
          <a:solidFill>
            <a:schemeClr val="bg1"/>
          </a:solidFill>
          <a:ln w="19050">
            <a:solidFill>
              <a:schemeClr val="bg1">
                <a:lumMod val="50000"/>
              </a:schemeClr>
            </a:solidFill>
          </a:ln>
        </p:spPr>
        <p:txBody>
          <a:bodyPr wrap="none" rtlCol="0">
            <a:spAutoFit/>
          </a:bodyPr>
          <a:lstStyle/>
          <a:p>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implementation</a:t>
            </a:r>
          </a:p>
        </p:txBody>
      </p:sp>
    </p:spTree>
    <p:extLst>
      <p:ext uri="{BB962C8B-B14F-4D97-AF65-F5344CB8AC3E}">
        <p14:creationId xmlns:p14="http://schemas.microsoft.com/office/powerpoint/2010/main" val="209033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C3B0C58-F597-D743-8FD1-9A5D510AC4AA}"/>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The estimator      is the solution to </a:t>
            </a: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min-max problem:</a:t>
            </a:r>
            <a:endPar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0" indent="0">
              <a:buNone/>
            </a:pPr>
            <a:endPar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0" indent="0">
              <a:buNone/>
            </a:pPr>
            <a:endPar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0" indent="0">
              <a:buNone/>
            </a:pPr>
            <a:endPar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0" indent="0">
              <a:buNone/>
            </a:pP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Framework:</a:t>
            </a:r>
          </a:p>
          <a:p>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Inner maximization = MLE of the discriminator D</a:t>
            </a:r>
          </a:p>
          <a:p>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Outer minimization = push the model to find values </a:t>
            </a:r>
            <a:b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for which real and simulated data are similar</a:t>
            </a:r>
          </a:p>
          <a:p>
            <a:pPr marL="0" indent="0">
              <a:buNone/>
            </a:pPr>
            <a:endPar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3" name="Rectangle 12">
            <a:extLst>
              <a:ext uri="{FF2B5EF4-FFF2-40B4-BE49-F238E27FC236}">
                <a16:creationId xmlns:a16="http://schemas.microsoft.com/office/drawing/2014/main" id="{2760F0DB-CCA5-7E45-BDC3-2534E00846BF}"/>
              </a:ext>
            </a:extLst>
          </p:cNvPr>
          <p:cNvSpPr/>
          <p:nvPr/>
        </p:nvSpPr>
        <p:spPr>
          <a:xfrm>
            <a:off x="1130300" y="2022871"/>
            <a:ext cx="7112000" cy="1401739"/>
          </a:xfrm>
          <a:prstGeom prst="rect">
            <a:avLst/>
          </a:prstGeom>
          <a:solidFill>
            <a:srgbClr val="2FE6F3">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4E5E635-E9C7-C940-92EB-30AA8C3F7A49}"/>
              </a:ext>
            </a:extLst>
          </p:cNvPr>
          <p:cNvSpPr/>
          <p:nvPr/>
        </p:nvSpPr>
        <p:spPr>
          <a:xfrm>
            <a:off x="901700" y="3869965"/>
            <a:ext cx="2540000" cy="369442"/>
          </a:xfrm>
          <a:prstGeom prst="rect">
            <a:avLst/>
          </a:prstGeom>
          <a:solidFill>
            <a:srgbClr val="E2F0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06C6E6D-409A-154F-BC6D-F6B5795ACE6D}"/>
              </a:ext>
            </a:extLst>
          </p:cNvPr>
          <p:cNvSpPr/>
          <p:nvPr/>
        </p:nvSpPr>
        <p:spPr>
          <a:xfrm>
            <a:off x="1752600" y="2111772"/>
            <a:ext cx="6375400" cy="1139428"/>
          </a:xfrm>
          <a:prstGeom prst="rect">
            <a:avLst/>
          </a:prstGeom>
          <a:solidFill>
            <a:srgbClr val="E2F0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E0E72E3-808D-C64D-9424-C85389877F0B}"/>
              </a:ext>
            </a:extLst>
          </p:cNvPr>
          <p:cNvSpPr/>
          <p:nvPr/>
        </p:nvSpPr>
        <p:spPr>
          <a:xfrm>
            <a:off x="446746" y="609978"/>
            <a:ext cx="588460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Adversarial Estimation</a:t>
            </a:r>
            <a:endParaRPr lang="en-US" sz="2800" b="1" dirty="0">
              <a:solidFill>
                <a:srgbClr val="FFC000"/>
              </a:solidFill>
              <a:latin typeface="Helvetica" charset="0"/>
              <a:ea typeface="Helvetica" charset="0"/>
              <a:cs typeface="Helvetica" charset="0"/>
            </a:endParaRPr>
          </a:p>
        </p:txBody>
      </p:sp>
      <p:pic>
        <p:nvPicPr>
          <p:cNvPr id="3" name="Picture 2">
            <a:extLst>
              <a:ext uri="{FF2B5EF4-FFF2-40B4-BE49-F238E27FC236}">
                <a16:creationId xmlns:a16="http://schemas.microsoft.com/office/drawing/2014/main" id="{D064ADD0-BDC6-3E4E-9CF1-6B8B9ABD509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36989" y="2111772"/>
            <a:ext cx="6870023" cy="1044450"/>
          </a:xfrm>
          <a:prstGeom prst="rect">
            <a:avLst/>
          </a:prstGeom>
        </p:spPr>
      </p:pic>
      <p:pic>
        <p:nvPicPr>
          <p:cNvPr id="4" name="Picture 3">
            <a:extLst>
              <a:ext uri="{FF2B5EF4-FFF2-40B4-BE49-F238E27FC236}">
                <a16:creationId xmlns:a16="http://schemas.microsoft.com/office/drawing/2014/main" id="{5ECD2DCD-4164-F94B-9F7C-A46E333859AB}"/>
              </a:ext>
            </a:extLst>
          </p:cNvPr>
          <p:cNvPicPr>
            <a:picLocks noChangeAspect="1"/>
          </p:cNvPicPr>
          <p:nvPr/>
        </p:nvPicPr>
        <p:blipFill>
          <a:blip r:embed="rId4"/>
          <a:stretch>
            <a:fillRect/>
          </a:stretch>
        </p:blipFill>
        <p:spPr>
          <a:xfrm>
            <a:off x="2656446" y="1550503"/>
            <a:ext cx="281085" cy="431941"/>
          </a:xfrm>
          <a:prstGeom prst="rect">
            <a:avLst/>
          </a:prstGeom>
        </p:spPr>
      </p:pic>
      <p:sp>
        <p:nvSpPr>
          <p:cNvPr id="12" name="Rectangle 11">
            <a:extLst>
              <a:ext uri="{FF2B5EF4-FFF2-40B4-BE49-F238E27FC236}">
                <a16:creationId xmlns:a16="http://schemas.microsoft.com/office/drawing/2014/main" id="{5089170A-EF33-7449-A0C3-557CBF3B265E}"/>
              </a:ext>
            </a:extLst>
          </p:cNvPr>
          <p:cNvSpPr/>
          <p:nvPr/>
        </p:nvSpPr>
        <p:spPr>
          <a:xfrm>
            <a:off x="901700" y="4327165"/>
            <a:ext cx="2540000" cy="369442"/>
          </a:xfrm>
          <a:prstGeom prst="rect">
            <a:avLst/>
          </a:prstGeom>
          <a:solidFill>
            <a:srgbClr val="2FE6F3">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AF6145E-7FE7-6445-8081-1A25CDF21B1C}"/>
              </a:ext>
            </a:extLst>
          </p:cNvPr>
          <p:cNvPicPr>
            <a:picLocks noChangeAspect="1"/>
          </p:cNvPicPr>
          <p:nvPr/>
        </p:nvPicPr>
        <p:blipFill rotWithShape="1">
          <a:blip r:embed="rId4"/>
          <a:srcRect t="27496"/>
          <a:stretch/>
        </p:blipFill>
        <p:spPr>
          <a:xfrm>
            <a:off x="7725927" y="4394299"/>
            <a:ext cx="281085" cy="313173"/>
          </a:xfrm>
          <a:prstGeom prst="rect">
            <a:avLst/>
          </a:prstGeom>
        </p:spPr>
      </p:pic>
      <p:sp>
        <p:nvSpPr>
          <p:cNvPr id="15" name="Rectangle 14">
            <a:extLst>
              <a:ext uri="{FF2B5EF4-FFF2-40B4-BE49-F238E27FC236}">
                <a16:creationId xmlns:a16="http://schemas.microsoft.com/office/drawing/2014/main" id="{915AA889-D3BC-D047-BD9F-BF6EC44AD001}"/>
              </a:ext>
            </a:extLst>
          </p:cNvPr>
          <p:cNvSpPr/>
          <p:nvPr/>
        </p:nvSpPr>
        <p:spPr>
          <a:xfrm>
            <a:off x="3351311" y="2132413"/>
            <a:ext cx="850215" cy="237827"/>
          </a:xfrm>
          <a:prstGeom prst="rect">
            <a:avLst/>
          </a:prstGeom>
          <a:solidFill>
            <a:srgbClr val="FFFC00"/>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Real Data</a:t>
            </a:r>
          </a:p>
        </p:txBody>
      </p:sp>
      <p:sp>
        <p:nvSpPr>
          <p:cNvPr id="16" name="Rectangle 15">
            <a:extLst>
              <a:ext uri="{FF2B5EF4-FFF2-40B4-BE49-F238E27FC236}">
                <a16:creationId xmlns:a16="http://schemas.microsoft.com/office/drawing/2014/main" id="{4C96ADB4-93A8-DE49-AFD5-93050B8FA5B4}"/>
              </a:ext>
            </a:extLst>
          </p:cNvPr>
          <p:cNvSpPr/>
          <p:nvPr/>
        </p:nvSpPr>
        <p:spPr>
          <a:xfrm>
            <a:off x="5750142" y="2132413"/>
            <a:ext cx="1207795" cy="237827"/>
          </a:xfrm>
          <a:prstGeom prst="rect">
            <a:avLst/>
          </a:prstGeom>
          <a:solidFill>
            <a:srgbClr val="FFFC00"/>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Simulated Data</a:t>
            </a:r>
          </a:p>
        </p:txBody>
      </p:sp>
      <p:sp>
        <p:nvSpPr>
          <p:cNvPr id="17" name="Rectangle 16">
            <a:extLst>
              <a:ext uri="{FF2B5EF4-FFF2-40B4-BE49-F238E27FC236}">
                <a16:creationId xmlns:a16="http://schemas.microsoft.com/office/drawing/2014/main" id="{C8D9192D-32FA-0743-9B1D-398BB84C9FF6}"/>
              </a:ext>
            </a:extLst>
          </p:cNvPr>
          <p:cNvSpPr/>
          <p:nvPr/>
        </p:nvSpPr>
        <p:spPr>
          <a:xfrm>
            <a:off x="5885392" y="78899"/>
            <a:ext cx="3618692" cy="307777"/>
          </a:xfrm>
          <a:prstGeom prst="rect">
            <a:avLst/>
          </a:prstGeom>
        </p:spPr>
        <p:txBody>
          <a:bodyPr wrap="square">
            <a:spAutoFit/>
          </a:bodyPr>
          <a:lstStyle/>
          <a:p>
            <a:pPr lvl="0" algn="ctr"/>
            <a:r>
              <a:rPr lang="en-US" sz="1400" dirty="0" err="1">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Kaji</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Manresa &amp; </a:t>
            </a:r>
            <a:r>
              <a:rPr lang="en-US" sz="1400" dirty="0" err="1">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Pouliot</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(2020)</a:t>
            </a:r>
          </a:p>
        </p:txBody>
      </p:sp>
      <p:pic>
        <p:nvPicPr>
          <p:cNvPr id="7" name="Picture 6">
            <a:extLst>
              <a:ext uri="{FF2B5EF4-FFF2-40B4-BE49-F238E27FC236}">
                <a16:creationId xmlns:a16="http://schemas.microsoft.com/office/drawing/2014/main" id="{3C3E7197-69F0-5E3E-E696-D2041BE0F1B9}"/>
              </a:ext>
            </a:extLst>
          </p:cNvPr>
          <p:cNvPicPr>
            <a:picLocks noChangeAspect="1"/>
          </p:cNvPicPr>
          <p:nvPr/>
        </p:nvPicPr>
        <p:blipFill rotWithShape="1">
          <a:blip r:embed="rId4"/>
          <a:srcRect t="27496"/>
          <a:stretch/>
        </p:blipFill>
        <p:spPr>
          <a:xfrm>
            <a:off x="4844319" y="5680791"/>
            <a:ext cx="281085" cy="313173"/>
          </a:xfrm>
          <a:prstGeom prst="rect">
            <a:avLst/>
          </a:prstGeom>
        </p:spPr>
      </p:pic>
      <p:sp>
        <p:nvSpPr>
          <p:cNvPr id="8" name="Rectangle 7">
            <a:extLst>
              <a:ext uri="{FF2B5EF4-FFF2-40B4-BE49-F238E27FC236}">
                <a16:creationId xmlns:a16="http://schemas.microsoft.com/office/drawing/2014/main" id="{D67DA564-4039-71A0-59E9-F03EA94DC1B4}"/>
              </a:ext>
            </a:extLst>
          </p:cNvPr>
          <p:cNvSpPr/>
          <p:nvPr/>
        </p:nvSpPr>
        <p:spPr>
          <a:xfrm>
            <a:off x="2201662" y="5679502"/>
            <a:ext cx="834410"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X</a:t>
            </a:r>
            <a:r>
              <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pic>
        <p:nvPicPr>
          <p:cNvPr id="9" name="Picture 8" descr="A picture containing drawing&#10;&#10;Description automatically generated">
            <a:extLst>
              <a:ext uri="{FF2B5EF4-FFF2-40B4-BE49-F238E27FC236}">
                <a16:creationId xmlns:a16="http://schemas.microsoft.com/office/drawing/2014/main" id="{6CFA6FBA-6246-408E-3070-A99822653362}"/>
              </a:ext>
            </a:extLst>
          </p:cNvPr>
          <p:cNvPicPr/>
          <p:nvPr/>
        </p:nvPicPr>
        <p:blipFill rotWithShape="1">
          <a:blip r:embed="rId5"/>
          <a:srcRect r="9527"/>
          <a:stretch/>
        </p:blipFill>
        <p:spPr>
          <a:xfrm>
            <a:off x="2162175" y="4856200"/>
            <a:ext cx="880588" cy="793303"/>
          </a:xfrm>
          <a:prstGeom prst="rect">
            <a:avLst/>
          </a:prstGeom>
        </p:spPr>
      </p:pic>
      <p:sp>
        <p:nvSpPr>
          <p:cNvPr id="10" name="Rectangle 9">
            <a:extLst>
              <a:ext uri="{FF2B5EF4-FFF2-40B4-BE49-F238E27FC236}">
                <a16:creationId xmlns:a16="http://schemas.microsoft.com/office/drawing/2014/main" id="{65FABD7F-75BE-05CD-C1E8-2E7B568DA43F}"/>
              </a:ext>
            </a:extLst>
          </p:cNvPr>
          <p:cNvSpPr/>
          <p:nvPr/>
        </p:nvSpPr>
        <p:spPr>
          <a:xfrm>
            <a:off x="3349475" y="5685397"/>
            <a:ext cx="834410"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X</a:t>
            </a:r>
            <a:r>
              <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T</a:t>
            </a:r>
          </a:p>
        </p:txBody>
      </p:sp>
      <p:pic>
        <p:nvPicPr>
          <p:cNvPr id="18" name="Picture 17" descr="A picture containing drawing&#10;&#10;Description automatically generated">
            <a:extLst>
              <a:ext uri="{FF2B5EF4-FFF2-40B4-BE49-F238E27FC236}">
                <a16:creationId xmlns:a16="http://schemas.microsoft.com/office/drawing/2014/main" id="{1F2FE301-90FF-279E-08ED-D0E8E6076870}"/>
              </a:ext>
            </a:extLst>
          </p:cNvPr>
          <p:cNvPicPr/>
          <p:nvPr/>
        </p:nvPicPr>
        <p:blipFill rotWithShape="1">
          <a:blip r:embed="rId5"/>
          <a:srcRect r="9527"/>
          <a:stretch/>
        </p:blipFill>
        <p:spPr>
          <a:xfrm>
            <a:off x="3288530" y="4885655"/>
            <a:ext cx="880588" cy="793303"/>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BEAD4BA5-9D29-F7EB-0DD9-F4EB2E56D1EC}"/>
              </a:ext>
            </a:extLst>
          </p:cNvPr>
          <p:cNvPicPr/>
          <p:nvPr/>
        </p:nvPicPr>
        <p:blipFill rotWithShape="1">
          <a:blip r:embed="rId6"/>
          <a:srcRect l="560" r="11276"/>
          <a:stretch/>
        </p:blipFill>
        <p:spPr>
          <a:xfrm>
            <a:off x="4464462" y="4873080"/>
            <a:ext cx="880588" cy="809388"/>
          </a:xfrm>
          <a:prstGeom prst="rect">
            <a:avLst/>
          </a:prstGeom>
        </p:spPr>
      </p:pic>
      <p:sp>
        <p:nvSpPr>
          <p:cNvPr id="20" name="Rectangle 19">
            <a:extLst>
              <a:ext uri="{FF2B5EF4-FFF2-40B4-BE49-F238E27FC236}">
                <a16:creationId xmlns:a16="http://schemas.microsoft.com/office/drawing/2014/main" id="{C0A35A72-4860-28F8-A4FD-E5F99E69BDD5}"/>
              </a:ext>
            </a:extLst>
          </p:cNvPr>
          <p:cNvSpPr/>
          <p:nvPr/>
        </p:nvSpPr>
        <p:spPr>
          <a:xfrm>
            <a:off x="2927183" y="5050562"/>
            <a:ext cx="470236" cy="338554"/>
          </a:xfrm>
          <a:prstGeom prst="rect">
            <a:avLst/>
          </a:prstGeom>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p:sp>
        <p:nvSpPr>
          <p:cNvPr id="21" name="Rectangle 20">
            <a:extLst>
              <a:ext uri="{FF2B5EF4-FFF2-40B4-BE49-F238E27FC236}">
                <a16:creationId xmlns:a16="http://schemas.microsoft.com/office/drawing/2014/main" id="{C6B2E485-534D-A92E-9CC3-D90FBCEE9870}"/>
              </a:ext>
            </a:extLst>
          </p:cNvPr>
          <p:cNvSpPr/>
          <p:nvPr/>
        </p:nvSpPr>
        <p:spPr>
          <a:xfrm>
            <a:off x="4427114" y="5837378"/>
            <a:ext cx="834410"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X</a:t>
            </a:r>
            <a:r>
              <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1,s</a:t>
            </a:r>
          </a:p>
        </p:txBody>
      </p:sp>
      <p:pic>
        <p:nvPicPr>
          <p:cNvPr id="23" name="Picture 22">
            <a:extLst>
              <a:ext uri="{FF2B5EF4-FFF2-40B4-BE49-F238E27FC236}">
                <a16:creationId xmlns:a16="http://schemas.microsoft.com/office/drawing/2014/main" id="{CEC14E31-B0CD-65FF-B387-9B2F04FEDFF9}"/>
              </a:ext>
            </a:extLst>
          </p:cNvPr>
          <p:cNvPicPr>
            <a:picLocks noChangeAspect="1"/>
          </p:cNvPicPr>
          <p:nvPr/>
        </p:nvPicPr>
        <p:blipFill rotWithShape="1">
          <a:blip r:embed="rId4"/>
          <a:srcRect t="27496"/>
          <a:stretch/>
        </p:blipFill>
        <p:spPr>
          <a:xfrm>
            <a:off x="6210388" y="5667288"/>
            <a:ext cx="281085" cy="313173"/>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65FDB59A-1FD7-59B8-A787-FA69A24B2BC8}"/>
              </a:ext>
            </a:extLst>
          </p:cNvPr>
          <p:cNvPicPr/>
          <p:nvPr/>
        </p:nvPicPr>
        <p:blipFill rotWithShape="1">
          <a:blip r:embed="rId6"/>
          <a:srcRect l="560" r="11276"/>
          <a:stretch/>
        </p:blipFill>
        <p:spPr>
          <a:xfrm>
            <a:off x="5841478" y="4884780"/>
            <a:ext cx="880588" cy="809388"/>
          </a:xfrm>
          <a:prstGeom prst="rect">
            <a:avLst/>
          </a:prstGeom>
        </p:spPr>
      </p:pic>
      <p:sp>
        <p:nvSpPr>
          <p:cNvPr id="25" name="Rectangle 24">
            <a:extLst>
              <a:ext uri="{FF2B5EF4-FFF2-40B4-BE49-F238E27FC236}">
                <a16:creationId xmlns:a16="http://schemas.microsoft.com/office/drawing/2014/main" id="{E08558B9-B5D8-F157-4BDA-5247B4252847}"/>
              </a:ext>
            </a:extLst>
          </p:cNvPr>
          <p:cNvSpPr/>
          <p:nvPr/>
        </p:nvSpPr>
        <p:spPr>
          <a:xfrm>
            <a:off x="5793183" y="5823875"/>
            <a:ext cx="834410"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X</a:t>
            </a:r>
            <a:r>
              <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T,S</a:t>
            </a:r>
          </a:p>
        </p:txBody>
      </p:sp>
      <p:sp>
        <p:nvSpPr>
          <p:cNvPr id="26" name="Rectangle 25">
            <a:extLst>
              <a:ext uri="{FF2B5EF4-FFF2-40B4-BE49-F238E27FC236}">
                <a16:creationId xmlns:a16="http://schemas.microsoft.com/office/drawing/2014/main" id="{1012E7EE-2A2D-51AE-998C-69721EA2353F}"/>
              </a:ext>
            </a:extLst>
          </p:cNvPr>
          <p:cNvSpPr/>
          <p:nvPr/>
        </p:nvSpPr>
        <p:spPr>
          <a:xfrm>
            <a:off x="5358146" y="5060400"/>
            <a:ext cx="470236" cy="338554"/>
          </a:xfrm>
          <a:prstGeom prst="rect">
            <a:avLst/>
          </a:prstGeom>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p:sp>
        <p:nvSpPr>
          <p:cNvPr id="27" name="Rectangle 26">
            <a:extLst>
              <a:ext uri="{FF2B5EF4-FFF2-40B4-BE49-F238E27FC236}">
                <a16:creationId xmlns:a16="http://schemas.microsoft.com/office/drawing/2014/main" id="{9344D33B-259F-2335-5F7D-F49084F8643C}"/>
              </a:ext>
            </a:extLst>
          </p:cNvPr>
          <p:cNvSpPr/>
          <p:nvPr/>
        </p:nvSpPr>
        <p:spPr>
          <a:xfrm>
            <a:off x="2343417" y="6227082"/>
            <a:ext cx="518104"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8" name="Rectangle 27">
            <a:extLst>
              <a:ext uri="{FF2B5EF4-FFF2-40B4-BE49-F238E27FC236}">
                <a16:creationId xmlns:a16="http://schemas.microsoft.com/office/drawing/2014/main" id="{5DC6051E-4073-7815-61B7-86E72B4C229C}"/>
              </a:ext>
            </a:extLst>
          </p:cNvPr>
          <p:cNvSpPr/>
          <p:nvPr/>
        </p:nvSpPr>
        <p:spPr>
          <a:xfrm>
            <a:off x="3512177" y="6234802"/>
            <a:ext cx="518104"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9" name="Rectangle 28">
            <a:extLst>
              <a:ext uri="{FF2B5EF4-FFF2-40B4-BE49-F238E27FC236}">
                <a16:creationId xmlns:a16="http://schemas.microsoft.com/office/drawing/2014/main" id="{75F68BEB-98DB-BB21-399A-AE79EFC6D245}"/>
              </a:ext>
            </a:extLst>
          </p:cNvPr>
          <p:cNvSpPr/>
          <p:nvPr/>
        </p:nvSpPr>
        <p:spPr>
          <a:xfrm>
            <a:off x="4607300" y="6222889"/>
            <a:ext cx="518104"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0</a:t>
            </a:r>
            <a:endPar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0" name="Rectangle 29">
            <a:extLst>
              <a:ext uri="{FF2B5EF4-FFF2-40B4-BE49-F238E27FC236}">
                <a16:creationId xmlns:a16="http://schemas.microsoft.com/office/drawing/2014/main" id="{763DC03B-2293-EB52-B741-6DA8CAEB335D}"/>
              </a:ext>
            </a:extLst>
          </p:cNvPr>
          <p:cNvSpPr/>
          <p:nvPr/>
        </p:nvSpPr>
        <p:spPr>
          <a:xfrm>
            <a:off x="6022720" y="6218328"/>
            <a:ext cx="518104"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0</a:t>
            </a:r>
            <a:endPar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1" name="Rectangle 30">
            <a:extLst>
              <a:ext uri="{FF2B5EF4-FFF2-40B4-BE49-F238E27FC236}">
                <a16:creationId xmlns:a16="http://schemas.microsoft.com/office/drawing/2014/main" id="{E96FD166-E34F-61A2-C162-614562319997}"/>
              </a:ext>
            </a:extLst>
          </p:cNvPr>
          <p:cNvSpPr/>
          <p:nvPr/>
        </p:nvSpPr>
        <p:spPr>
          <a:xfrm>
            <a:off x="2927183" y="6194998"/>
            <a:ext cx="470236" cy="338554"/>
          </a:xfrm>
          <a:prstGeom prst="rect">
            <a:avLst/>
          </a:prstGeom>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p:sp>
        <p:nvSpPr>
          <p:cNvPr id="32" name="Rectangle 31">
            <a:extLst>
              <a:ext uri="{FF2B5EF4-FFF2-40B4-BE49-F238E27FC236}">
                <a16:creationId xmlns:a16="http://schemas.microsoft.com/office/drawing/2014/main" id="{37395B4B-4AE7-C6FD-44CE-9E86232A8957}"/>
              </a:ext>
            </a:extLst>
          </p:cNvPr>
          <p:cNvSpPr/>
          <p:nvPr/>
        </p:nvSpPr>
        <p:spPr>
          <a:xfrm>
            <a:off x="5334493" y="6202149"/>
            <a:ext cx="470236" cy="338554"/>
          </a:xfrm>
          <a:prstGeom prst="rect">
            <a:avLst/>
          </a:prstGeom>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p:cxnSp>
        <p:nvCxnSpPr>
          <p:cNvPr id="33" name="Straight Connector 32">
            <a:extLst>
              <a:ext uri="{FF2B5EF4-FFF2-40B4-BE49-F238E27FC236}">
                <a16:creationId xmlns:a16="http://schemas.microsoft.com/office/drawing/2014/main" id="{75B12377-F826-C356-186D-263A118CBEAF}"/>
              </a:ext>
            </a:extLst>
          </p:cNvPr>
          <p:cNvCxnSpPr>
            <a:cxnSpLocks/>
          </p:cNvCxnSpPr>
          <p:nvPr/>
        </p:nvCxnSpPr>
        <p:spPr>
          <a:xfrm flipV="1">
            <a:off x="4325803" y="4550885"/>
            <a:ext cx="0" cy="236635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C398BE8-43A8-9F75-1711-9DF2A36628E5}"/>
              </a:ext>
            </a:extLst>
          </p:cNvPr>
          <p:cNvSpPr/>
          <p:nvPr/>
        </p:nvSpPr>
        <p:spPr>
          <a:xfrm>
            <a:off x="2677753" y="4391187"/>
            <a:ext cx="935236" cy="276999"/>
          </a:xfrm>
          <a:prstGeom prst="rect">
            <a:avLst/>
          </a:prstGeom>
          <a:solidFill>
            <a:srgbClr val="FFFC00"/>
          </a:solidFill>
        </p:spPr>
        <p:txBody>
          <a:bodyPr wrap="square">
            <a:spAutoFit/>
          </a:bodyPr>
          <a:lstStyle/>
          <a:p>
            <a:pPr lvl="0" algn="ct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Real Data</a:t>
            </a:r>
          </a:p>
        </p:txBody>
      </p:sp>
      <p:sp>
        <p:nvSpPr>
          <p:cNvPr id="35" name="Rectangle 34">
            <a:extLst>
              <a:ext uri="{FF2B5EF4-FFF2-40B4-BE49-F238E27FC236}">
                <a16:creationId xmlns:a16="http://schemas.microsoft.com/office/drawing/2014/main" id="{84F8A512-59AC-4196-431F-0854FFD7F63F}"/>
              </a:ext>
            </a:extLst>
          </p:cNvPr>
          <p:cNvSpPr/>
          <p:nvPr/>
        </p:nvSpPr>
        <p:spPr>
          <a:xfrm>
            <a:off x="4959935" y="4391187"/>
            <a:ext cx="1247757" cy="276999"/>
          </a:xfrm>
          <a:prstGeom prst="rect">
            <a:avLst/>
          </a:prstGeom>
          <a:solidFill>
            <a:srgbClr val="FFFC00"/>
          </a:solidFill>
        </p:spPr>
        <p:txBody>
          <a:bodyPr wrap="square">
            <a:spAutoFit/>
          </a:bodyPr>
          <a:lstStyle/>
          <a:p>
            <a:pPr lvl="0" algn="ct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Simulated Data</a:t>
            </a:r>
          </a:p>
        </p:txBody>
      </p:sp>
      <p:sp>
        <p:nvSpPr>
          <p:cNvPr id="36" name="Rectangle 35">
            <a:extLst>
              <a:ext uri="{FF2B5EF4-FFF2-40B4-BE49-F238E27FC236}">
                <a16:creationId xmlns:a16="http://schemas.microsoft.com/office/drawing/2014/main" id="{3FCF135B-3AD2-21B6-D7C8-4F9323B79C04}"/>
              </a:ext>
            </a:extLst>
          </p:cNvPr>
          <p:cNvSpPr/>
          <p:nvPr/>
        </p:nvSpPr>
        <p:spPr>
          <a:xfrm>
            <a:off x="1195604" y="6224034"/>
            <a:ext cx="1247757" cy="338554"/>
          </a:xfrm>
          <a:prstGeom prst="rect">
            <a:avLst/>
          </a:prstGeom>
        </p:spPr>
        <p:txBody>
          <a:bodyPr wrap="square">
            <a:spAutoFit/>
          </a:bodyPr>
          <a:lstStyle/>
          <a:p>
            <a:pPr lvl="0" algn="ctr"/>
            <a:r>
              <a:rPr lang="en-US" sz="2400" b="1"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labels</a:t>
            </a:r>
          </a:p>
        </p:txBody>
      </p:sp>
    </p:spTree>
    <p:extLst>
      <p:ext uri="{BB962C8B-B14F-4D97-AF65-F5344CB8AC3E}">
        <p14:creationId xmlns:p14="http://schemas.microsoft.com/office/powerpoint/2010/main" val="107660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6" end="6"/>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8"/>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9"/>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0"/>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8"/>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9"/>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0"/>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21"/>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23"/>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24"/>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5"/>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6"/>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7"/>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8"/>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9"/>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30"/>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31"/>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32"/>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3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4"/>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35"/>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5" grpId="0" animBg="1"/>
      <p:bldP spid="12" grpId="0" animBg="1"/>
      <p:bldP spid="8" grpId="0"/>
      <p:bldP spid="8" grpId="1"/>
      <p:bldP spid="10" grpId="0"/>
      <p:bldP spid="10" grpId="1"/>
      <p:bldP spid="20" grpId="0"/>
      <p:bldP spid="20" grpId="1"/>
      <p:bldP spid="21" grpId="0"/>
      <p:bldP spid="21"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4" grpId="0" animBg="1"/>
      <p:bldP spid="34" grpId="1" animBg="1"/>
      <p:bldP spid="35" grpId="0" animBg="1"/>
      <p:bldP spid="35" grpId="1" animBg="1"/>
      <p:bldP spid="36" grpId="0"/>
      <p:bldP spid="36" grpId="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6" y="609978"/>
            <a:ext cx="4280529"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Implementation</a:t>
            </a:r>
            <a:endParaRPr lang="en-US" sz="2800" b="1" dirty="0">
              <a:solidFill>
                <a:srgbClr val="FFC000"/>
              </a:solidFill>
              <a:latin typeface="Helvetica" charset="0"/>
              <a:ea typeface="Helvetica" charset="0"/>
              <a:cs typeface="Helvetica" charset="0"/>
            </a:endParaRPr>
          </a:p>
        </p:txBody>
      </p:sp>
      <p:sp>
        <p:nvSpPr>
          <p:cNvPr id="6" name="Content Placeholder 2">
            <a:extLst>
              <a:ext uri="{FF2B5EF4-FFF2-40B4-BE49-F238E27FC236}">
                <a16:creationId xmlns:a16="http://schemas.microsoft.com/office/drawing/2014/main" id="{AC3B0C58-F597-D743-8FD1-9A5D510AC4AA}"/>
              </a:ext>
            </a:extLst>
          </p:cNvPr>
          <p:cNvSpPr txBox="1">
            <a:spLocks/>
          </p:cNvSpPr>
          <p:nvPr/>
        </p:nvSpPr>
        <p:spPr>
          <a:xfrm>
            <a:off x="628650" y="2837965"/>
            <a:ext cx="7886700" cy="3984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Start with random initial </a:t>
            </a:r>
          </a:p>
          <a:p>
            <a:pPr marL="457200" indent="-457200">
              <a:buFont typeface="+mj-lt"/>
              <a:buAutoNum type="arabicPeriod"/>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For            , use our model to obtain</a:t>
            </a:r>
          </a:p>
          <a:p>
            <a:pPr marL="457200" indent="-457200">
              <a:buFont typeface="+mj-lt"/>
              <a:buAutoNum type="arabicPeriod"/>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Solve inner maximization to obtain</a:t>
            </a:r>
          </a:p>
          <a:p>
            <a:pPr marL="457200" indent="-457200">
              <a:buFont typeface="+mj-lt"/>
              <a:buAutoNum type="arabicPeriod"/>
            </a:pP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457200" indent="-457200">
              <a:buFont typeface="+mj-lt"/>
              <a:buAutoNum type="arabicPeriod"/>
            </a:pP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457200" indent="-457200">
              <a:buFont typeface="+mj-lt"/>
              <a:buAutoNum type="arabicPeriod"/>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Given      ,     compute numerical gradients of loss </a:t>
            </a:r>
            <a:r>
              <a:rPr lang="en-US" sz="2000" dirty="0" err="1">
                <a:latin typeface="CMU Sans Serif Medium" panose="02000603000000000000" pitchFamily="2" charset="0"/>
                <a:ea typeface="CMU Sans Serif Medium" panose="02000603000000000000" pitchFamily="2" charset="0"/>
                <a:cs typeface="CMU Sans Serif Medium" panose="02000603000000000000" pitchFamily="2" charset="0"/>
              </a:rPr>
              <a:t>w.r.t.</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a:t>
            </a:r>
          </a:p>
          <a:p>
            <a:pPr marL="457200" indent="-457200">
              <a:buFont typeface="+mj-lt"/>
              <a:buAutoNum type="arabicPeriod"/>
            </a:pP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457200" indent="-457200">
              <a:buFont typeface="+mj-lt"/>
              <a:buAutoNum type="arabicPeriod"/>
            </a:pP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457200" indent="-457200">
              <a:buFont typeface="+mj-lt"/>
              <a:buAutoNum type="arabicPeriod"/>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Repeat until convergence</a:t>
            </a:r>
            <a:endPar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3" name="Picture 2">
            <a:extLst>
              <a:ext uri="{FF2B5EF4-FFF2-40B4-BE49-F238E27FC236}">
                <a16:creationId xmlns:a16="http://schemas.microsoft.com/office/drawing/2014/main" id="{F031CC59-7DD1-2947-82AB-82E6EAA534DA}"/>
              </a:ext>
            </a:extLst>
          </p:cNvPr>
          <p:cNvPicPr>
            <a:picLocks noChangeAspect="1"/>
          </p:cNvPicPr>
          <p:nvPr/>
        </p:nvPicPr>
        <p:blipFill>
          <a:blip r:embed="rId3"/>
          <a:stretch>
            <a:fillRect/>
          </a:stretch>
        </p:blipFill>
        <p:spPr>
          <a:xfrm>
            <a:off x="1449263" y="1544051"/>
            <a:ext cx="6245475" cy="1067727"/>
          </a:xfrm>
          <a:prstGeom prst="rect">
            <a:avLst/>
          </a:prstGeom>
        </p:spPr>
      </p:pic>
      <p:pic>
        <p:nvPicPr>
          <p:cNvPr id="4" name="Picture 3">
            <a:extLst>
              <a:ext uri="{FF2B5EF4-FFF2-40B4-BE49-F238E27FC236}">
                <a16:creationId xmlns:a16="http://schemas.microsoft.com/office/drawing/2014/main" id="{617F9A6C-13F3-B342-8DC3-17404D4BBB5A}"/>
              </a:ext>
            </a:extLst>
          </p:cNvPr>
          <p:cNvPicPr>
            <a:picLocks noChangeAspect="1"/>
          </p:cNvPicPr>
          <p:nvPr/>
        </p:nvPicPr>
        <p:blipFill>
          <a:blip r:embed="rId4"/>
          <a:stretch>
            <a:fillRect/>
          </a:stretch>
        </p:blipFill>
        <p:spPr>
          <a:xfrm>
            <a:off x="3481646" y="2741848"/>
            <a:ext cx="989473" cy="453277"/>
          </a:xfrm>
          <a:prstGeom prst="rect">
            <a:avLst/>
          </a:prstGeom>
        </p:spPr>
      </p:pic>
      <p:pic>
        <p:nvPicPr>
          <p:cNvPr id="5" name="Picture 4">
            <a:extLst>
              <a:ext uri="{FF2B5EF4-FFF2-40B4-BE49-F238E27FC236}">
                <a16:creationId xmlns:a16="http://schemas.microsoft.com/office/drawing/2014/main" id="{D7B96B61-B940-8D46-BC91-0A1321538EC4}"/>
              </a:ext>
            </a:extLst>
          </p:cNvPr>
          <p:cNvPicPr>
            <a:picLocks noChangeAspect="1"/>
          </p:cNvPicPr>
          <p:nvPr/>
        </p:nvPicPr>
        <p:blipFill>
          <a:blip r:embed="rId5"/>
          <a:stretch>
            <a:fillRect/>
          </a:stretch>
        </p:blipFill>
        <p:spPr>
          <a:xfrm>
            <a:off x="1632569" y="3164890"/>
            <a:ext cx="983732" cy="405066"/>
          </a:xfrm>
          <a:prstGeom prst="rect">
            <a:avLst/>
          </a:prstGeom>
        </p:spPr>
      </p:pic>
      <p:pic>
        <p:nvPicPr>
          <p:cNvPr id="9" name="Picture 8">
            <a:extLst>
              <a:ext uri="{FF2B5EF4-FFF2-40B4-BE49-F238E27FC236}">
                <a16:creationId xmlns:a16="http://schemas.microsoft.com/office/drawing/2014/main" id="{2DB39A69-4D0C-0F4D-9DCB-C2D2C6D6B49D}"/>
              </a:ext>
            </a:extLst>
          </p:cNvPr>
          <p:cNvPicPr>
            <a:picLocks noChangeAspect="1"/>
          </p:cNvPicPr>
          <p:nvPr/>
        </p:nvPicPr>
        <p:blipFill>
          <a:blip r:embed="rId6"/>
          <a:stretch>
            <a:fillRect/>
          </a:stretch>
        </p:blipFill>
        <p:spPr>
          <a:xfrm>
            <a:off x="5347411" y="3147883"/>
            <a:ext cx="606991" cy="396568"/>
          </a:xfrm>
          <a:prstGeom prst="rect">
            <a:avLst/>
          </a:prstGeom>
        </p:spPr>
      </p:pic>
      <p:pic>
        <p:nvPicPr>
          <p:cNvPr id="10" name="Picture 9">
            <a:extLst>
              <a:ext uri="{FF2B5EF4-FFF2-40B4-BE49-F238E27FC236}">
                <a16:creationId xmlns:a16="http://schemas.microsoft.com/office/drawing/2014/main" id="{ECC742DE-6EC9-8746-A1FD-F8348F29413C}"/>
              </a:ext>
            </a:extLst>
          </p:cNvPr>
          <p:cNvPicPr>
            <a:picLocks noChangeAspect="1"/>
          </p:cNvPicPr>
          <p:nvPr/>
        </p:nvPicPr>
        <p:blipFill>
          <a:blip r:embed="rId7"/>
          <a:stretch>
            <a:fillRect/>
          </a:stretch>
        </p:blipFill>
        <p:spPr>
          <a:xfrm>
            <a:off x="4983617" y="3562739"/>
            <a:ext cx="490768" cy="323442"/>
          </a:xfrm>
          <a:prstGeom prst="rect">
            <a:avLst/>
          </a:prstGeom>
        </p:spPr>
      </p:pic>
      <p:sp>
        <p:nvSpPr>
          <p:cNvPr id="12" name="Rectangle 11">
            <a:extLst>
              <a:ext uri="{FF2B5EF4-FFF2-40B4-BE49-F238E27FC236}">
                <a16:creationId xmlns:a16="http://schemas.microsoft.com/office/drawing/2014/main" id="{398D34B4-8DAA-6047-9E70-0BC66E33E731}"/>
              </a:ext>
            </a:extLst>
          </p:cNvPr>
          <p:cNvSpPr/>
          <p:nvPr/>
        </p:nvSpPr>
        <p:spPr>
          <a:xfrm>
            <a:off x="9243354" y="1143941"/>
            <a:ext cx="3136738" cy="400110"/>
          </a:xfrm>
          <a:prstGeom prst="rect">
            <a:avLst/>
          </a:prstGeom>
        </p:spPr>
        <p:txBody>
          <a:bodyPr wrap="square">
            <a:spAutoFit/>
          </a:bodyPr>
          <a:lstStyle/>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“Cross-Entropy Loss”</a:t>
            </a:r>
          </a:p>
        </p:txBody>
      </p:sp>
      <p:pic>
        <p:nvPicPr>
          <p:cNvPr id="11" name="Picture 10">
            <a:extLst>
              <a:ext uri="{FF2B5EF4-FFF2-40B4-BE49-F238E27FC236}">
                <a16:creationId xmlns:a16="http://schemas.microsoft.com/office/drawing/2014/main" id="{3BC84DF5-EB11-A248-B7CE-C7B038C4D66A}"/>
              </a:ext>
            </a:extLst>
          </p:cNvPr>
          <p:cNvPicPr>
            <a:picLocks noChangeAspect="1"/>
          </p:cNvPicPr>
          <p:nvPr/>
        </p:nvPicPr>
        <p:blipFill>
          <a:blip r:embed="rId8"/>
          <a:stretch>
            <a:fillRect/>
          </a:stretch>
        </p:blipFill>
        <p:spPr>
          <a:xfrm>
            <a:off x="1852121" y="4798794"/>
            <a:ext cx="794607" cy="404661"/>
          </a:xfrm>
          <a:prstGeom prst="rect">
            <a:avLst/>
          </a:prstGeom>
        </p:spPr>
      </p:pic>
      <p:pic>
        <p:nvPicPr>
          <p:cNvPr id="13" name="Picture 12">
            <a:extLst>
              <a:ext uri="{FF2B5EF4-FFF2-40B4-BE49-F238E27FC236}">
                <a16:creationId xmlns:a16="http://schemas.microsoft.com/office/drawing/2014/main" id="{75C171E2-4700-1640-84DB-41E6A56ABAAA}"/>
              </a:ext>
            </a:extLst>
          </p:cNvPr>
          <p:cNvPicPr>
            <a:picLocks noChangeAspect="1"/>
          </p:cNvPicPr>
          <p:nvPr/>
        </p:nvPicPr>
        <p:blipFill>
          <a:blip r:embed="rId9"/>
          <a:stretch>
            <a:fillRect/>
          </a:stretch>
        </p:blipFill>
        <p:spPr>
          <a:xfrm>
            <a:off x="7316165" y="4803273"/>
            <a:ext cx="300987" cy="401317"/>
          </a:xfrm>
          <a:prstGeom prst="rect">
            <a:avLst/>
          </a:prstGeom>
        </p:spPr>
      </p:pic>
      <p:sp>
        <p:nvSpPr>
          <p:cNvPr id="16" name="Rectangle 15">
            <a:extLst>
              <a:ext uri="{FF2B5EF4-FFF2-40B4-BE49-F238E27FC236}">
                <a16:creationId xmlns:a16="http://schemas.microsoft.com/office/drawing/2014/main" id="{0A398EA5-1A38-724D-94B1-F2B6DD9CB988}"/>
              </a:ext>
            </a:extLst>
          </p:cNvPr>
          <p:cNvSpPr/>
          <p:nvPr/>
        </p:nvSpPr>
        <p:spPr>
          <a:xfrm>
            <a:off x="2089159" y="4147482"/>
            <a:ext cx="5276231" cy="400110"/>
          </a:xfrm>
          <a:prstGeom prst="rect">
            <a:avLst/>
          </a:prstGeom>
          <a:solidFill>
            <a:schemeClr val="accent2">
              <a:lumMod val="20000"/>
              <a:lumOff val="80000"/>
            </a:schemeClr>
          </a:solidFill>
        </p:spPr>
        <p:txBody>
          <a:bodyPr wrap="square">
            <a:spAutoFit/>
          </a:bodyPr>
          <a:lstStyle/>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NN with 3 hidden layers + sigmoid activation</a:t>
            </a:r>
          </a:p>
        </p:txBody>
      </p:sp>
      <p:pic>
        <p:nvPicPr>
          <p:cNvPr id="14" name="Picture 13">
            <a:extLst>
              <a:ext uri="{FF2B5EF4-FFF2-40B4-BE49-F238E27FC236}">
                <a16:creationId xmlns:a16="http://schemas.microsoft.com/office/drawing/2014/main" id="{F974195D-1606-B64D-B590-5420C2BE1E86}"/>
              </a:ext>
            </a:extLst>
          </p:cNvPr>
          <p:cNvPicPr>
            <a:picLocks noChangeAspect="1"/>
          </p:cNvPicPr>
          <p:nvPr/>
        </p:nvPicPr>
        <p:blipFill>
          <a:blip r:embed="rId10"/>
          <a:stretch>
            <a:fillRect/>
          </a:stretch>
        </p:blipFill>
        <p:spPr>
          <a:xfrm>
            <a:off x="7949560" y="4732221"/>
            <a:ext cx="1014889" cy="537805"/>
          </a:xfrm>
          <a:prstGeom prst="rect">
            <a:avLst/>
          </a:prstGeom>
        </p:spPr>
      </p:pic>
      <p:pic>
        <p:nvPicPr>
          <p:cNvPr id="15" name="Picture 14">
            <a:extLst>
              <a:ext uri="{FF2B5EF4-FFF2-40B4-BE49-F238E27FC236}">
                <a16:creationId xmlns:a16="http://schemas.microsoft.com/office/drawing/2014/main" id="{5AA5ED56-CF8F-F84D-BF97-18DE3134D773}"/>
              </a:ext>
            </a:extLst>
          </p:cNvPr>
          <p:cNvPicPr>
            <a:picLocks noChangeAspect="1"/>
          </p:cNvPicPr>
          <p:nvPr/>
        </p:nvPicPr>
        <p:blipFill>
          <a:blip r:embed="rId11"/>
          <a:stretch>
            <a:fillRect/>
          </a:stretch>
        </p:blipFill>
        <p:spPr>
          <a:xfrm>
            <a:off x="4040626" y="5964012"/>
            <a:ext cx="1188375" cy="425039"/>
          </a:xfrm>
          <a:prstGeom prst="rect">
            <a:avLst/>
          </a:prstGeom>
        </p:spPr>
      </p:pic>
      <p:pic>
        <p:nvPicPr>
          <p:cNvPr id="17" name="Picture 16">
            <a:extLst>
              <a:ext uri="{FF2B5EF4-FFF2-40B4-BE49-F238E27FC236}">
                <a16:creationId xmlns:a16="http://schemas.microsoft.com/office/drawing/2014/main" id="{0648D0D7-8419-A648-83BC-A3FC47E3BCB2}"/>
              </a:ext>
            </a:extLst>
          </p:cNvPr>
          <p:cNvPicPr>
            <a:picLocks noChangeAspect="1"/>
          </p:cNvPicPr>
          <p:nvPr/>
        </p:nvPicPr>
        <p:blipFill>
          <a:blip r:embed="rId12"/>
          <a:stretch>
            <a:fillRect/>
          </a:stretch>
        </p:blipFill>
        <p:spPr>
          <a:xfrm>
            <a:off x="1609425" y="5316518"/>
            <a:ext cx="6235700" cy="495300"/>
          </a:xfrm>
          <a:prstGeom prst="rect">
            <a:avLst/>
          </a:prstGeom>
        </p:spPr>
      </p:pic>
      <p:sp>
        <p:nvSpPr>
          <p:cNvPr id="19" name="Rectangle 18">
            <a:extLst>
              <a:ext uri="{FF2B5EF4-FFF2-40B4-BE49-F238E27FC236}">
                <a16:creationId xmlns:a16="http://schemas.microsoft.com/office/drawing/2014/main" id="{F491E9E1-710F-EB45-B7C6-6EBCC0C0882D}"/>
              </a:ext>
            </a:extLst>
          </p:cNvPr>
          <p:cNvSpPr/>
          <p:nvPr/>
        </p:nvSpPr>
        <p:spPr>
          <a:xfrm>
            <a:off x="3351311" y="1607944"/>
            <a:ext cx="850215" cy="237827"/>
          </a:xfrm>
          <a:prstGeom prst="rect">
            <a:avLst/>
          </a:prstGeom>
          <a:solidFill>
            <a:srgbClr val="FFFC00"/>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Real Data</a:t>
            </a:r>
          </a:p>
        </p:txBody>
      </p:sp>
      <p:sp>
        <p:nvSpPr>
          <p:cNvPr id="20" name="Rectangle 19">
            <a:extLst>
              <a:ext uri="{FF2B5EF4-FFF2-40B4-BE49-F238E27FC236}">
                <a16:creationId xmlns:a16="http://schemas.microsoft.com/office/drawing/2014/main" id="{519E46C4-ADD6-E941-8951-EAEFE1451FDF}"/>
              </a:ext>
            </a:extLst>
          </p:cNvPr>
          <p:cNvSpPr/>
          <p:nvPr/>
        </p:nvSpPr>
        <p:spPr>
          <a:xfrm>
            <a:off x="5750142" y="1607944"/>
            <a:ext cx="1207795" cy="237827"/>
          </a:xfrm>
          <a:prstGeom prst="rect">
            <a:avLst/>
          </a:prstGeom>
          <a:solidFill>
            <a:srgbClr val="FFFC00"/>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Simulated Data</a:t>
            </a:r>
          </a:p>
        </p:txBody>
      </p:sp>
      <p:sp>
        <p:nvSpPr>
          <p:cNvPr id="21" name="Rectangle 20">
            <a:extLst>
              <a:ext uri="{FF2B5EF4-FFF2-40B4-BE49-F238E27FC236}">
                <a16:creationId xmlns:a16="http://schemas.microsoft.com/office/drawing/2014/main" id="{FF8B69AC-65B6-394F-BC99-4910E760F6B5}"/>
              </a:ext>
            </a:extLst>
          </p:cNvPr>
          <p:cNvSpPr/>
          <p:nvPr/>
        </p:nvSpPr>
        <p:spPr>
          <a:xfrm>
            <a:off x="6157595" y="3275744"/>
            <a:ext cx="1207795" cy="237827"/>
          </a:xfrm>
          <a:prstGeom prst="rect">
            <a:avLst/>
          </a:prstGeom>
          <a:solidFill>
            <a:srgbClr val="FFFC00"/>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Simulated Data</a:t>
            </a:r>
          </a:p>
        </p:txBody>
      </p:sp>
    </p:spTree>
    <p:extLst>
      <p:ext uri="{BB962C8B-B14F-4D97-AF65-F5344CB8AC3E}">
        <p14:creationId xmlns:p14="http://schemas.microsoft.com/office/powerpoint/2010/main" val="32862213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E4CE5-8E32-0227-15A4-B624DBFF27D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28CEC9-049A-1505-805D-E95FD7DAFCDF}"/>
              </a:ext>
            </a:extLst>
          </p:cNvPr>
          <p:cNvSpPr/>
          <p:nvPr/>
        </p:nvSpPr>
        <p:spPr>
          <a:xfrm>
            <a:off x="446746" y="609978"/>
            <a:ext cx="5072311"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Estimation Results</a:t>
            </a:r>
            <a:endParaRPr lang="en-US" sz="2800" b="1" dirty="0">
              <a:solidFill>
                <a:srgbClr val="FFC000"/>
              </a:solidFill>
              <a:latin typeface="Helvetica" charset="0"/>
              <a:ea typeface="Helvetica" charset="0"/>
              <a:cs typeface="Helvetica" charset="0"/>
            </a:endParaRPr>
          </a:p>
        </p:txBody>
      </p:sp>
      <mc:AlternateContent xmlns:mc="http://schemas.openxmlformats.org/markup-compatibility/2006" xmlns:a14="http://schemas.microsoft.com/office/drawing/2010/main">
        <mc:Choice Requires="a14">
          <p:graphicFrame>
            <p:nvGraphicFramePr>
              <p:cNvPr id="20" name="Table 2">
                <a:extLst>
                  <a:ext uri="{FF2B5EF4-FFF2-40B4-BE49-F238E27FC236}">
                    <a16:creationId xmlns:a16="http://schemas.microsoft.com/office/drawing/2014/main" id="{BF642770-4FD1-B96D-6826-8C6582D8DD6A}"/>
                  </a:ext>
                </a:extLst>
              </p:cNvPr>
              <p:cNvGraphicFramePr>
                <a:graphicFrameLocks noGrp="1"/>
              </p:cNvGraphicFramePr>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708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370840">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𝛽</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0.94985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(0.00187)</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𝜇</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0.55358</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(0.01145)</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𝜎</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0.664725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(0.01197)</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2982968"/>
                      </a:ext>
                    </a:extLst>
                  </a:tr>
                </a:tbl>
              </a:graphicData>
            </a:graphic>
          </p:graphicFrame>
        </mc:Choice>
        <mc:Fallback xmlns="">
          <p:graphicFrame>
            <p:nvGraphicFramePr>
              <p:cNvPr id="20" name="Table 2">
                <a:extLst>
                  <a:ext uri="{FF2B5EF4-FFF2-40B4-BE49-F238E27FC236}">
                    <a16:creationId xmlns:a16="http://schemas.microsoft.com/office/drawing/2014/main" id="{D16B9EBC-07F2-B045-BE0B-0643E750F81B}"/>
                  </a:ext>
                </a:extLst>
              </p:cNvPr>
              <p:cNvGraphicFramePr>
                <a:graphicFrameLocks noGrp="1"/>
              </p:cNvGraphicFramePr>
              <p:nvPr>
                <p:extLst>
                  <p:ext uri="{D42A27DB-BD31-4B8C-83A1-F6EECF244321}">
                    <p14:modId xmlns:p14="http://schemas.microsoft.com/office/powerpoint/2010/main" val="2505922677"/>
                  </p:ext>
                </p:extLst>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962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640080">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t="-66667" r="-201695"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l="-99438" t="-66667" r="-100562"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l="-200565" t="-66667" r="-1130" b="-13725"/>
                          </a:stretch>
                        </a:blipFill>
                      </a:tcPr>
                    </a:tc>
                    <a:extLst>
                      <a:ext uri="{0D108BD9-81ED-4DB2-BD59-A6C34878D82A}">
                        <a16:rowId xmlns:a16="http://schemas.microsoft.com/office/drawing/2014/main" val="2792982968"/>
                      </a:ext>
                    </a:extLst>
                  </a:tr>
                </a:tbl>
              </a:graphicData>
            </a:graphic>
          </p:graphicFrame>
        </mc:Fallback>
      </mc:AlternateContent>
    </p:spTree>
    <p:extLst>
      <p:ext uri="{BB962C8B-B14F-4D97-AF65-F5344CB8AC3E}">
        <p14:creationId xmlns:p14="http://schemas.microsoft.com/office/powerpoint/2010/main" val="15795654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92C94-EEC6-4AC8-11E8-B44F1CC047D8}"/>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15C07FE-22AB-C302-71E2-60B2BA628773}"/>
              </a:ext>
            </a:extLst>
          </p:cNvPr>
          <p:cNvSpPr/>
          <p:nvPr/>
        </p:nvSpPr>
        <p:spPr>
          <a:xfrm>
            <a:off x="446746" y="609978"/>
            <a:ext cx="5072311"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Estimation Results</a:t>
            </a:r>
            <a:endParaRPr lang="en-US" sz="2800" b="1" dirty="0">
              <a:solidFill>
                <a:srgbClr val="FFC000"/>
              </a:solidFill>
              <a:latin typeface="Helvetica" charset="0"/>
              <a:ea typeface="Helvetica" charset="0"/>
              <a:cs typeface="Helvetica" charset="0"/>
            </a:endParaRPr>
          </a:p>
        </p:txBody>
      </p:sp>
      <mc:AlternateContent xmlns:mc="http://schemas.openxmlformats.org/markup-compatibility/2006" xmlns:a14="http://schemas.microsoft.com/office/drawing/2010/main">
        <mc:Choice Requires="a14">
          <p:graphicFrame>
            <p:nvGraphicFramePr>
              <p:cNvPr id="20" name="Table 2">
                <a:extLst>
                  <a:ext uri="{FF2B5EF4-FFF2-40B4-BE49-F238E27FC236}">
                    <a16:creationId xmlns:a16="http://schemas.microsoft.com/office/drawing/2014/main" id="{DF447622-A398-0B35-C5B5-279F50E2A327}"/>
                  </a:ext>
                </a:extLst>
              </p:cNvPr>
              <p:cNvGraphicFramePr>
                <a:graphicFrameLocks noGrp="1"/>
              </p:cNvGraphicFramePr>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708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370840">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𝛽</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0.94985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(0.00187)</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𝜇</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0.55358</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(0.01145)</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𝜎</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0.664725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(0.01197)</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2982968"/>
                      </a:ext>
                    </a:extLst>
                  </a:tr>
                </a:tbl>
              </a:graphicData>
            </a:graphic>
          </p:graphicFrame>
        </mc:Choice>
        <mc:Fallback xmlns="">
          <p:graphicFrame>
            <p:nvGraphicFramePr>
              <p:cNvPr id="20" name="Table 2">
                <a:extLst>
                  <a:ext uri="{FF2B5EF4-FFF2-40B4-BE49-F238E27FC236}">
                    <a16:creationId xmlns:a16="http://schemas.microsoft.com/office/drawing/2014/main" id="{D16B9EBC-07F2-B045-BE0B-0643E750F81B}"/>
                  </a:ext>
                </a:extLst>
              </p:cNvPr>
              <p:cNvGraphicFramePr>
                <a:graphicFrameLocks noGrp="1"/>
              </p:cNvGraphicFramePr>
              <p:nvPr>
                <p:extLst>
                  <p:ext uri="{D42A27DB-BD31-4B8C-83A1-F6EECF244321}">
                    <p14:modId xmlns:p14="http://schemas.microsoft.com/office/powerpoint/2010/main" val="2505922677"/>
                  </p:ext>
                </p:extLst>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962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640080">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t="-66667" r="-201695"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l="-99438" t="-66667" r="-100562"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l="-200565" t="-66667" r="-1130" b="-13725"/>
                          </a:stretch>
                        </a:blipFill>
                      </a:tcPr>
                    </a:tc>
                    <a:extLst>
                      <a:ext uri="{0D108BD9-81ED-4DB2-BD59-A6C34878D82A}">
                        <a16:rowId xmlns:a16="http://schemas.microsoft.com/office/drawing/2014/main" val="2792982968"/>
                      </a:ext>
                    </a:extLst>
                  </a:tr>
                </a:tbl>
              </a:graphicData>
            </a:graphic>
          </p:graphicFrame>
        </mc:Fallback>
      </mc:AlternateContent>
      <p:sp>
        <p:nvSpPr>
          <p:cNvPr id="12" name="Rectangle 11">
            <a:extLst>
              <a:ext uri="{FF2B5EF4-FFF2-40B4-BE49-F238E27FC236}">
                <a16:creationId xmlns:a16="http://schemas.microsoft.com/office/drawing/2014/main" id="{9D513342-0985-DFA5-EBFB-AAEACE50195F}"/>
              </a:ext>
            </a:extLst>
          </p:cNvPr>
          <p:cNvSpPr/>
          <p:nvPr/>
        </p:nvSpPr>
        <p:spPr>
          <a:xfrm>
            <a:off x="14278086" y="2970332"/>
            <a:ext cx="2195809" cy="27559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E204553-0D36-EDE4-4092-971E3ABCD046}"/>
              </a:ext>
            </a:extLst>
          </p:cNvPr>
          <p:cNvSpPr/>
          <p:nvPr/>
        </p:nvSpPr>
        <p:spPr>
          <a:xfrm>
            <a:off x="11897697" y="2970332"/>
            <a:ext cx="1269725" cy="400110"/>
          </a:xfrm>
          <a:prstGeom prst="rect">
            <a:avLst/>
          </a:prstGeom>
          <a:noFill/>
        </p:spPr>
        <p:txBody>
          <a:bodyPr wrap="square">
            <a:spAutoFit/>
          </a:bodyPr>
          <a:lstStyle/>
          <a:p>
            <a:pPr lvl="0" algn="ctr"/>
            <a:r>
              <a:rPr lang="en-US" sz="2000" b="1" dirty="0">
                <a:solidFill>
                  <a:srgbClr val="00B0F0"/>
                </a:solidFill>
                <a:latin typeface="CMU Sans Serif Medium" panose="02000603000000000000" pitchFamily="2" charset="0"/>
                <a:ea typeface="CMU Sans Serif Medium" panose="02000603000000000000" pitchFamily="2" charset="0"/>
                <a:cs typeface="CMU Sans Serif Medium" panose="02000603000000000000" pitchFamily="2" charset="0"/>
              </a:rPr>
              <a:t>Low-cost</a:t>
            </a:r>
          </a:p>
        </p:txBody>
      </p:sp>
      <p:sp>
        <p:nvSpPr>
          <p:cNvPr id="14" name="Rectangle 13">
            <a:extLst>
              <a:ext uri="{FF2B5EF4-FFF2-40B4-BE49-F238E27FC236}">
                <a16:creationId xmlns:a16="http://schemas.microsoft.com/office/drawing/2014/main" id="{591B3174-F57D-20F9-5382-F7C615948FF1}"/>
              </a:ext>
            </a:extLst>
          </p:cNvPr>
          <p:cNvSpPr/>
          <p:nvPr/>
        </p:nvSpPr>
        <p:spPr>
          <a:xfrm>
            <a:off x="15204170" y="2970332"/>
            <a:ext cx="1269725" cy="400110"/>
          </a:xfrm>
          <a:prstGeom prst="rect">
            <a:avLst/>
          </a:prstGeom>
          <a:noFill/>
        </p:spPr>
        <p:txBody>
          <a:bodyPr wrap="square">
            <a:spAutoFit/>
          </a:bodyPr>
          <a:lstStyle/>
          <a:p>
            <a:pPr lvl="0" algn="ctr"/>
            <a:r>
              <a:rPr lang="en-US" sz="2000" b="1"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High-cost</a:t>
            </a:r>
          </a:p>
        </p:txBody>
      </p:sp>
      <p:sp>
        <p:nvSpPr>
          <p:cNvPr id="15" name="Rectangle 14">
            <a:extLst>
              <a:ext uri="{FF2B5EF4-FFF2-40B4-BE49-F238E27FC236}">
                <a16:creationId xmlns:a16="http://schemas.microsoft.com/office/drawing/2014/main" id="{BCB31782-1AAA-EBB4-3C4F-A27FB5486DA9}"/>
              </a:ext>
            </a:extLst>
          </p:cNvPr>
          <p:cNvSpPr/>
          <p:nvPr/>
        </p:nvSpPr>
        <p:spPr>
          <a:xfrm>
            <a:off x="1127361" y="2691581"/>
            <a:ext cx="2100942" cy="1015663"/>
          </a:xfrm>
          <a:prstGeom prst="rect">
            <a:avLst/>
          </a:prstGeom>
          <a:noFill/>
        </p:spPr>
        <p:txBody>
          <a:bodyPr wrap="square">
            <a:spAutoFit/>
          </a:bodyPr>
          <a:lstStyle/>
          <a:p>
            <a:pPr lvl="0" algn="ctr"/>
            <a:r>
              <a:rPr lang="en-US" sz="2000" dirty="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rPr>
              <a:t>$1 in 2 hours</a:t>
            </a:r>
          </a:p>
          <a:p>
            <a:pPr lvl="0" algn="ctr"/>
            <a:r>
              <a:rPr lang="en-US" sz="2000" dirty="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 73 cents now</a:t>
            </a:r>
            <a:endParaRPr lang="en-US" sz="2000" dirty="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6" name="Rectangle 15">
            <a:extLst>
              <a:ext uri="{FF2B5EF4-FFF2-40B4-BE49-F238E27FC236}">
                <a16:creationId xmlns:a16="http://schemas.microsoft.com/office/drawing/2014/main" id="{D349CE8E-9B4F-C350-938B-192E016FA0F1}"/>
              </a:ext>
            </a:extLst>
          </p:cNvPr>
          <p:cNvSpPr/>
          <p:nvPr/>
        </p:nvSpPr>
        <p:spPr>
          <a:xfrm>
            <a:off x="16601651" y="4228085"/>
            <a:ext cx="1736315" cy="830997"/>
          </a:xfrm>
          <a:prstGeom prst="rect">
            <a:avLst/>
          </a:prstGeom>
        </p:spPr>
        <p:txBody>
          <a:bodyPr wrap="square">
            <a:spAutoFit/>
          </a:bodyPr>
          <a:lstStyle/>
          <a:p>
            <a:pPr lvl="0"/>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UWS, LWS, Brooklyn</a:t>
            </a:r>
          </a:p>
          <a:p>
            <a:pPr lvl="0"/>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JFK Airport</a:t>
            </a:r>
          </a:p>
        </p:txBody>
      </p:sp>
      <p:sp>
        <p:nvSpPr>
          <p:cNvPr id="17" name="Rectangle 16">
            <a:extLst>
              <a:ext uri="{FF2B5EF4-FFF2-40B4-BE49-F238E27FC236}">
                <a16:creationId xmlns:a16="http://schemas.microsoft.com/office/drawing/2014/main" id="{03B76147-EED8-FA1E-2B26-7FD0E90654FA}"/>
              </a:ext>
            </a:extLst>
          </p:cNvPr>
          <p:cNvSpPr/>
          <p:nvPr/>
        </p:nvSpPr>
        <p:spPr>
          <a:xfrm>
            <a:off x="11954523" y="2970332"/>
            <a:ext cx="2323564" cy="27559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803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2D6DC-DB18-0E03-E33D-693BB80F3CB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F17B673-E71F-0569-E73E-7B80A423AE7A}"/>
              </a:ext>
            </a:extLst>
          </p:cNvPr>
          <p:cNvPicPr>
            <a:picLocks noChangeAspect="1"/>
          </p:cNvPicPr>
          <p:nvPr/>
        </p:nvPicPr>
        <p:blipFill>
          <a:blip r:embed="rId3"/>
          <a:stretch>
            <a:fillRect/>
          </a:stretch>
        </p:blipFill>
        <p:spPr>
          <a:xfrm>
            <a:off x="3147405" y="2970332"/>
            <a:ext cx="5790943" cy="3668106"/>
          </a:xfrm>
          <a:prstGeom prst="rect">
            <a:avLst/>
          </a:prstGeom>
        </p:spPr>
      </p:pic>
      <p:sp>
        <p:nvSpPr>
          <p:cNvPr id="22" name="Rectangle 21">
            <a:extLst>
              <a:ext uri="{FF2B5EF4-FFF2-40B4-BE49-F238E27FC236}">
                <a16:creationId xmlns:a16="http://schemas.microsoft.com/office/drawing/2014/main" id="{2E3DEB72-9C7F-3B29-29D9-2AB83EB98F19}"/>
              </a:ext>
            </a:extLst>
          </p:cNvPr>
          <p:cNvSpPr/>
          <p:nvPr/>
        </p:nvSpPr>
        <p:spPr>
          <a:xfrm>
            <a:off x="446746" y="609978"/>
            <a:ext cx="5072311"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Estimation Results</a:t>
            </a:r>
            <a:endParaRPr lang="en-US" sz="2800" b="1" dirty="0">
              <a:solidFill>
                <a:srgbClr val="FFC000"/>
              </a:solidFill>
              <a:latin typeface="Helvetica" charset="0"/>
              <a:ea typeface="Helvetica" charset="0"/>
              <a:cs typeface="Helvetica" charset="0"/>
            </a:endParaRPr>
          </a:p>
        </p:txBody>
      </p:sp>
      <mc:AlternateContent xmlns:mc="http://schemas.openxmlformats.org/markup-compatibility/2006" xmlns:a14="http://schemas.microsoft.com/office/drawing/2010/main">
        <mc:Choice Requires="a14">
          <p:graphicFrame>
            <p:nvGraphicFramePr>
              <p:cNvPr id="20" name="Table 2">
                <a:extLst>
                  <a:ext uri="{FF2B5EF4-FFF2-40B4-BE49-F238E27FC236}">
                    <a16:creationId xmlns:a16="http://schemas.microsoft.com/office/drawing/2014/main" id="{A81C88E0-2817-13C4-6B42-A8B13630794C}"/>
                  </a:ext>
                </a:extLst>
              </p:cNvPr>
              <p:cNvGraphicFramePr>
                <a:graphicFrameLocks noGrp="1"/>
              </p:cNvGraphicFramePr>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708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370840">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𝛽</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0.94985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(0.00187)</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𝜇</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0.55358</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(0.01145)</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𝜎</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0.664725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(0.01197)</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2982968"/>
                      </a:ext>
                    </a:extLst>
                  </a:tr>
                </a:tbl>
              </a:graphicData>
            </a:graphic>
          </p:graphicFrame>
        </mc:Choice>
        <mc:Fallback xmlns="">
          <p:graphicFrame>
            <p:nvGraphicFramePr>
              <p:cNvPr id="20" name="Table 2">
                <a:extLst>
                  <a:ext uri="{FF2B5EF4-FFF2-40B4-BE49-F238E27FC236}">
                    <a16:creationId xmlns:a16="http://schemas.microsoft.com/office/drawing/2014/main" id="{D16B9EBC-07F2-B045-BE0B-0643E750F81B}"/>
                  </a:ext>
                </a:extLst>
              </p:cNvPr>
              <p:cNvGraphicFramePr>
                <a:graphicFrameLocks noGrp="1"/>
              </p:cNvGraphicFramePr>
              <p:nvPr>
                <p:extLst>
                  <p:ext uri="{D42A27DB-BD31-4B8C-83A1-F6EECF244321}">
                    <p14:modId xmlns:p14="http://schemas.microsoft.com/office/powerpoint/2010/main" val="2505922677"/>
                  </p:ext>
                </p:extLst>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962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640080">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t="-66667" r="-201695"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l="-99438" t="-66667" r="-100562"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l="-200565" t="-66667" r="-1130" b="-13725"/>
                          </a:stretch>
                        </a:blipFill>
                      </a:tcPr>
                    </a:tc>
                    <a:extLst>
                      <a:ext uri="{0D108BD9-81ED-4DB2-BD59-A6C34878D82A}">
                        <a16:rowId xmlns:a16="http://schemas.microsoft.com/office/drawing/2014/main" val="2792982968"/>
                      </a:ext>
                    </a:extLst>
                  </a:tr>
                </a:tbl>
              </a:graphicData>
            </a:graphic>
          </p:graphicFrame>
        </mc:Fallback>
      </mc:AlternateContent>
      <p:sp>
        <p:nvSpPr>
          <p:cNvPr id="12" name="Rectangle 11">
            <a:extLst>
              <a:ext uri="{FF2B5EF4-FFF2-40B4-BE49-F238E27FC236}">
                <a16:creationId xmlns:a16="http://schemas.microsoft.com/office/drawing/2014/main" id="{AAC75D58-4984-215C-7611-3F02C0DB2CF0}"/>
              </a:ext>
            </a:extLst>
          </p:cNvPr>
          <p:cNvSpPr/>
          <p:nvPr/>
        </p:nvSpPr>
        <p:spPr>
          <a:xfrm>
            <a:off x="14278086" y="2970332"/>
            <a:ext cx="2195809" cy="27559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9D97D55-8B51-1EF7-CA85-76B0C45C7A73}"/>
              </a:ext>
            </a:extLst>
          </p:cNvPr>
          <p:cNvSpPr/>
          <p:nvPr/>
        </p:nvSpPr>
        <p:spPr>
          <a:xfrm>
            <a:off x="11897697" y="2970332"/>
            <a:ext cx="1269725" cy="400110"/>
          </a:xfrm>
          <a:prstGeom prst="rect">
            <a:avLst/>
          </a:prstGeom>
          <a:noFill/>
        </p:spPr>
        <p:txBody>
          <a:bodyPr wrap="square">
            <a:spAutoFit/>
          </a:bodyPr>
          <a:lstStyle/>
          <a:p>
            <a:pPr lvl="0" algn="ctr"/>
            <a:r>
              <a:rPr lang="en-US" sz="2000" b="1" dirty="0">
                <a:solidFill>
                  <a:srgbClr val="00B0F0"/>
                </a:solidFill>
                <a:latin typeface="CMU Sans Serif Medium" panose="02000603000000000000" pitchFamily="2" charset="0"/>
                <a:ea typeface="CMU Sans Serif Medium" panose="02000603000000000000" pitchFamily="2" charset="0"/>
                <a:cs typeface="CMU Sans Serif Medium" panose="02000603000000000000" pitchFamily="2" charset="0"/>
              </a:rPr>
              <a:t>Low-cost</a:t>
            </a:r>
          </a:p>
        </p:txBody>
      </p:sp>
      <p:sp>
        <p:nvSpPr>
          <p:cNvPr id="14" name="Rectangle 13">
            <a:extLst>
              <a:ext uri="{FF2B5EF4-FFF2-40B4-BE49-F238E27FC236}">
                <a16:creationId xmlns:a16="http://schemas.microsoft.com/office/drawing/2014/main" id="{47689C36-17DA-AA1F-9378-967A92AABFCC}"/>
              </a:ext>
            </a:extLst>
          </p:cNvPr>
          <p:cNvSpPr/>
          <p:nvPr/>
        </p:nvSpPr>
        <p:spPr>
          <a:xfrm>
            <a:off x="15204170" y="2970332"/>
            <a:ext cx="1269725" cy="400110"/>
          </a:xfrm>
          <a:prstGeom prst="rect">
            <a:avLst/>
          </a:prstGeom>
          <a:noFill/>
        </p:spPr>
        <p:txBody>
          <a:bodyPr wrap="square">
            <a:spAutoFit/>
          </a:bodyPr>
          <a:lstStyle/>
          <a:p>
            <a:pPr lvl="0" algn="ctr"/>
            <a:r>
              <a:rPr lang="en-US" sz="2000" b="1"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High-cost</a:t>
            </a:r>
          </a:p>
        </p:txBody>
      </p:sp>
      <p:sp>
        <p:nvSpPr>
          <p:cNvPr id="15" name="Rectangle 14">
            <a:extLst>
              <a:ext uri="{FF2B5EF4-FFF2-40B4-BE49-F238E27FC236}">
                <a16:creationId xmlns:a16="http://schemas.microsoft.com/office/drawing/2014/main" id="{EDA98498-BA21-243C-8B0A-059BFA2E979E}"/>
              </a:ext>
            </a:extLst>
          </p:cNvPr>
          <p:cNvSpPr/>
          <p:nvPr/>
        </p:nvSpPr>
        <p:spPr>
          <a:xfrm>
            <a:off x="1127361" y="2691581"/>
            <a:ext cx="2100942" cy="1015663"/>
          </a:xfrm>
          <a:prstGeom prst="rect">
            <a:avLst/>
          </a:prstGeom>
          <a:noFill/>
        </p:spPr>
        <p:txBody>
          <a:bodyPr wrap="square">
            <a:spAutoFit/>
          </a:bodyPr>
          <a:lstStyle/>
          <a:p>
            <a:pPr lvl="0" algn="ctr"/>
            <a:r>
              <a:rPr lang="en-US" sz="2000" dirty="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rPr>
              <a:t>$1 in 2 hours</a:t>
            </a:r>
          </a:p>
          <a:p>
            <a:pPr lvl="0" algn="ctr"/>
            <a:r>
              <a:rPr lang="en-US" sz="2000" dirty="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 73 cents now</a:t>
            </a:r>
            <a:endParaRPr lang="en-US" sz="2000" dirty="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6" name="Rectangle 15">
            <a:extLst>
              <a:ext uri="{FF2B5EF4-FFF2-40B4-BE49-F238E27FC236}">
                <a16:creationId xmlns:a16="http://schemas.microsoft.com/office/drawing/2014/main" id="{39E7C3A1-01F3-5F2C-9C46-2503D51A9DE8}"/>
              </a:ext>
            </a:extLst>
          </p:cNvPr>
          <p:cNvSpPr/>
          <p:nvPr/>
        </p:nvSpPr>
        <p:spPr>
          <a:xfrm>
            <a:off x="16601651" y="4228085"/>
            <a:ext cx="1736315" cy="830997"/>
          </a:xfrm>
          <a:prstGeom prst="rect">
            <a:avLst/>
          </a:prstGeom>
        </p:spPr>
        <p:txBody>
          <a:bodyPr wrap="square">
            <a:spAutoFit/>
          </a:bodyPr>
          <a:lstStyle/>
          <a:p>
            <a:pPr lvl="0"/>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UWS, LWS, Brooklyn</a:t>
            </a:r>
          </a:p>
          <a:p>
            <a:pPr lvl="0"/>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JFK Airport</a:t>
            </a:r>
          </a:p>
        </p:txBody>
      </p:sp>
      <p:sp>
        <p:nvSpPr>
          <p:cNvPr id="17" name="Rectangle 16">
            <a:extLst>
              <a:ext uri="{FF2B5EF4-FFF2-40B4-BE49-F238E27FC236}">
                <a16:creationId xmlns:a16="http://schemas.microsoft.com/office/drawing/2014/main" id="{62A86502-C13A-33BF-E0F2-72E227A53E2A}"/>
              </a:ext>
            </a:extLst>
          </p:cNvPr>
          <p:cNvSpPr/>
          <p:nvPr/>
        </p:nvSpPr>
        <p:spPr>
          <a:xfrm>
            <a:off x="11954523" y="2970332"/>
            <a:ext cx="2323564" cy="27559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14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39D62-EC51-79F3-83C7-DFE6B1F3D9BE}"/>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724581F8-C824-D6B9-D460-17DEAAFFE848}"/>
              </a:ext>
            </a:extLst>
          </p:cNvPr>
          <p:cNvSpPr/>
          <p:nvPr/>
        </p:nvSpPr>
        <p:spPr>
          <a:xfrm>
            <a:off x="1325880" y="3375118"/>
            <a:ext cx="6583680" cy="441960"/>
          </a:xfrm>
          <a:prstGeom prst="rect">
            <a:avLst/>
          </a:prstGeom>
          <a:gradFill flip="none" rotWithShape="1">
            <a:gsLst>
              <a:gs pos="0">
                <a:srgbClr val="00B050">
                  <a:shade val="30000"/>
                  <a:satMod val="115000"/>
                </a:srgbClr>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Fraction of workdays multihoming</a:t>
            </a:r>
          </a:p>
        </p:txBody>
      </p:sp>
      <p:sp>
        <p:nvSpPr>
          <p:cNvPr id="22" name="Left Brace 21">
            <a:extLst>
              <a:ext uri="{FF2B5EF4-FFF2-40B4-BE49-F238E27FC236}">
                <a16:creationId xmlns:a16="http://schemas.microsoft.com/office/drawing/2014/main" id="{8834C138-87D1-D011-2F0E-CF2AA4323E99}"/>
              </a:ext>
            </a:extLst>
          </p:cNvPr>
          <p:cNvSpPr/>
          <p:nvPr/>
        </p:nvSpPr>
        <p:spPr>
          <a:xfrm rot="5400000">
            <a:off x="6190646" y="1646233"/>
            <a:ext cx="124410" cy="3270262"/>
          </a:xfrm>
          <a:prstGeom prst="leftBrace">
            <a:avLst>
              <a:gd name="adj1" fmla="val 14705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5D34A774-353A-929B-DBB0-F4CAAB8385AB}"/>
              </a:ext>
            </a:extLst>
          </p:cNvPr>
          <p:cNvSpPr txBox="1"/>
          <p:nvPr/>
        </p:nvSpPr>
        <p:spPr>
          <a:xfrm>
            <a:off x="5178054" y="2875032"/>
            <a:ext cx="2149591" cy="400110"/>
          </a:xfrm>
          <a:prstGeom prst="rect">
            <a:avLst/>
          </a:prstGeom>
          <a:noFill/>
        </p:spPr>
        <p:txBody>
          <a:bodyPr wrap="square" rtlCol="0">
            <a:spAutoFit/>
          </a:bodyPr>
          <a:lstStyle/>
          <a:p>
            <a:pPr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66.59% most days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56EA72E5-D75B-EF79-51B7-A7CC880473EE}"/>
                  </a:ext>
                </a:extLst>
              </p:cNvPr>
              <p:cNvGraphicFramePr>
                <a:graphicFrameLocks noGrp="1"/>
              </p:cNvGraphicFramePr>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708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370840">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𝛽</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0.94985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(0.00187)</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𝜇</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0.55358</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(0.01145)</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𝜎</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0.664725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(0.01197)</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2982968"/>
                      </a:ext>
                    </a:extLst>
                  </a:tr>
                </a:tbl>
              </a:graphicData>
            </a:graphic>
          </p:graphicFrame>
        </mc:Choice>
        <mc:Fallback xmlns="">
          <p:graphicFrame>
            <p:nvGraphicFramePr>
              <p:cNvPr id="2" name="Table 2">
                <a:extLst>
                  <a:ext uri="{FF2B5EF4-FFF2-40B4-BE49-F238E27FC236}">
                    <a16:creationId xmlns:a16="http://schemas.microsoft.com/office/drawing/2014/main" id="{C1B8848B-080E-6B64-8F1A-A55B99341C77}"/>
                  </a:ext>
                </a:extLst>
              </p:cNvPr>
              <p:cNvGraphicFramePr>
                <a:graphicFrameLocks noGrp="1"/>
              </p:cNvGraphicFramePr>
              <p:nvPr>
                <p:extLst>
                  <p:ext uri="{D42A27DB-BD31-4B8C-83A1-F6EECF244321}">
                    <p14:modId xmlns:p14="http://schemas.microsoft.com/office/powerpoint/2010/main" val="2032296306"/>
                  </p:ext>
                </p:extLst>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962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64008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66667" r="-201695"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99438" t="-66667" r="-100562"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00565" t="-66667" r="-1130" b="-13725"/>
                          </a:stretch>
                        </a:blipFill>
                      </a:tcPr>
                    </a:tc>
                    <a:extLst>
                      <a:ext uri="{0D108BD9-81ED-4DB2-BD59-A6C34878D82A}">
                        <a16:rowId xmlns:a16="http://schemas.microsoft.com/office/drawing/2014/main" val="2792982968"/>
                      </a:ext>
                    </a:extLst>
                  </a:tr>
                </a:tbl>
              </a:graphicData>
            </a:graphic>
          </p:graphicFrame>
        </mc:Fallback>
      </mc:AlternateContent>
      <p:sp>
        <p:nvSpPr>
          <p:cNvPr id="3" name="Rectangle 2">
            <a:extLst>
              <a:ext uri="{FF2B5EF4-FFF2-40B4-BE49-F238E27FC236}">
                <a16:creationId xmlns:a16="http://schemas.microsoft.com/office/drawing/2014/main" id="{5603958A-3A19-6572-ED28-35CFACB62212}"/>
              </a:ext>
            </a:extLst>
          </p:cNvPr>
          <p:cNvSpPr/>
          <p:nvPr/>
        </p:nvSpPr>
        <p:spPr>
          <a:xfrm>
            <a:off x="446746" y="609978"/>
            <a:ext cx="5072311"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Estimation Results</a:t>
            </a:r>
            <a:endParaRPr lang="en-US" sz="2800" b="1" dirty="0">
              <a:solidFill>
                <a:srgbClr val="FFC000"/>
              </a:solidFill>
              <a:latin typeface="Helvetica" charset="0"/>
              <a:ea typeface="Helvetica" charset="0"/>
              <a:cs typeface="Helvetica" charset="0"/>
            </a:endParaRPr>
          </a:p>
        </p:txBody>
      </p:sp>
    </p:spTree>
    <p:extLst>
      <p:ext uri="{BB962C8B-B14F-4D97-AF65-F5344CB8AC3E}">
        <p14:creationId xmlns:p14="http://schemas.microsoft.com/office/powerpoint/2010/main" val="668282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5BC58-A0C0-A879-2A81-E450349C3831}"/>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624A0F92-DF78-2BEA-8693-BEAC7630DF25}"/>
              </a:ext>
            </a:extLst>
          </p:cNvPr>
          <p:cNvSpPr/>
          <p:nvPr/>
        </p:nvSpPr>
        <p:spPr>
          <a:xfrm>
            <a:off x="1325880" y="3375118"/>
            <a:ext cx="6583680" cy="441960"/>
          </a:xfrm>
          <a:prstGeom prst="rect">
            <a:avLst/>
          </a:prstGeom>
          <a:gradFill flip="none" rotWithShape="1">
            <a:gsLst>
              <a:gs pos="0">
                <a:srgbClr val="00B050">
                  <a:shade val="30000"/>
                  <a:satMod val="115000"/>
                </a:srgbClr>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Fraction of workdays multihoming</a:t>
            </a:r>
          </a:p>
        </p:txBody>
      </p:sp>
      <p:sp>
        <p:nvSpPr>
          <p:cNvPr id="20" name="TextBox 19">
            <a:extLst>
              <a:ext uri="{FF2B5EF4-FFF2-40B4-BE49-F238E27FC236}">
                <a16:creationId xmlns:a16="http://schemas.microsoft.com/office/drawing/2014/main" id="{75B4B308-679A-C19E-47D1-543764F9CE2C}"/>
              </a:ext>
            </a:extLst>
          </p:cNvPr>
          <p:cNvSpPr txBox="1"/>
          <p:nvPr/>
        </p:nvSpPr>
        <p:spPr>
          <a:xfrm>
            <a:off x="6916962" y="3441856"/>
            <a:ext cx="1863276" cy="400110"/>
          </a:xfrm>
          <a:prstGeom prst="rect">
            <a:avLst/>
          </a:prstGeom>
          <a:noFill/>
        </p:spPr>
        <p:txBody>
          <a:bodyPr wrap="square" rtlCol="0">
            <a:spAutoFit/>
          </a:bodyPr>
          <a:lstStyle/>
          <a:p>
            <a:pPr algn="ctr"/>
            <a:r>
              <a:rPr lang="en-US" sz="20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42.23% </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always</a:t>
            </a:r>
          </a:p>
        </p:txBody>
      </p:sp>
      <p:sp>
        <p:nvSpPr>
          <p:cNvPr id="22" name="Left Brace 21">
            <a:extLst>
              <a:ext uri="{FF2B5EF4-FFF2-40B4-BE49-F238E27FC236}">
                <a16:creationId xmlns:a16="http://schemas.microsoft.com/office/drawing/2014/main" id="{DEA38C1F-36B7-F36B-23D7-D60D729F4F1C}"/>
              </a:ext>
            </a:extLst>
          </p:cNvPr>
          <p:cNvSpPr/>
          <p:nvPr/>
        </p:nvSpPr>
        <p:spPr>
          <a:xfrm rot="5400000">
            <a:off x="6190646" y="1646233"/>
            <a:ext cx="124410" cy="3270262"/>
          </a:xfrm>
          <a:prstGeom prst="leftBrace">
            <a:avLst>
              <a:gd name="adj1" fmla="val 14705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5E8A9384-1244-47FC-6005-79C888307B71}"/>
              </a:ext>
            </a:extLst>
          </p:cNvPr>
          <p:cNvSpPr txBox="1"/>
          <p:nvPr/>
        </p:nvSpPr>
        <p:spPr>
          <a:xfrm>
            <a:off x="5178054" y="2875032"/>
            <a:ext cx="2149591" cy="400110"/>
          </a:xfrm>
          <a:prstGeom prst="rect">
            <a:avLst/>
          </a:prstGeom>
          <a:noFill/>
        </p:spPr>
        <p:txBody>
          <a:bodyPr wrap="square" rtlCol="0">
            <a:spAutoFit/>
          </a:bodyPr>
          <a:lstStyle/>
          <a:p>
            <a:pPr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66.59% most days</a:t>
            </a:r>
          </a:p>
        </p:txBody>
      </p:sp>
      <p:sp>
        <p:nvSpPr>
          <p:cNvPr id="15" name="TextBox 14">
            <a:extLst>
              <a:ext uri="{FF2B5EF4-FFF2-40B4-BE49-F238E27FC236}">
                <a16:creationId xmlns:a16="http://schemas.microsoft.com/office/drawing/2014/main" id="{392F4D9B-E50F-12FD-8604-E0BA022F6CA6}"/>
              </a:ext>
            </a:extLst>
          </p:cNvPr>
          <p:cNvSpPr txBox="1"/>
          <p:nvPr/>
        </p:nvSpPr>
        <p:spPr>
          <a:xfrm>
            <a:off x="302802" y="3393077"/>
            <a:ext cx="1863276" cy="400110"/>
          </a:xfrm>
          <a:prstGeom prst="rect">
            <a:avLst/>
          </a:prstGeom>
          <a:noFill/>
        </p:spPr>
        <p:txBody>
          <a:bodyPr wrap="square" rtlCol="0">
            <a:spAutoFit/>
          </a:bodyPr>
          <a:lstStyle/>
          <a:p>
            <a:pPr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16.01% never</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1E9332A1-A9E5-4CB7-9F2D-9F183D0A1D15}"/>
                  </a:ext>
                </a:extLst>
              </p:cNvPr>
              <p:cNvGraphicFramePr>
                <a:graphicFrameLocks noGrp="1"/>
              </p:cNvGraphicFramePr>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708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370840">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𝛽</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0.94985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(0.00187)</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𝜇</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0.55358</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(0.01145)</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𝜎</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0.664725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(0.01197)</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2982968"/>
                      </a:ext>
                    </a:extLst>
                  </a:tr>
                </a:tbl>
              </a:graphicData>
            </a:graphic>
          </p:graphicFrame>
        </mc:Choice>
        <mc:Fallback xmlns="">
          <p:graphicFrame>
            <p:nvGraphicFramePr>
              <p:cNvPr id="2" name="Table 2">
                <a:extLst>
                  <a:ext uri="{FF2B5EF4-FFF2-40B4-BE49-F238E27FC236}">
                    <a16:creationId xmlns:a16="http://schemas.microsoft.com/office/drawing/2014/main" id="{C1B8848B-080E-6B64-8F1A-A55B99341C77}"/>
                  </a:ext>
                </a:extLst>
              </p:cNvPr>
              <p:cNvGraphicFramePr>
                <a:graphicFrameLocks noGrp="1"/>
              </p:cNvGraphicFramePr>
              <p:nvPr>
                <p:extLst>
                  <p:ext uri="{D42A27DB-BD31-4B8C-83A1-F6EECF244321}">
                    <p14:modId xmlns:p14="http://schemas.microsoft.com/office/powerpoint/2010/main" val="2032296306"/>
                  </p:ext>
                </p:extLst>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962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64008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66667" r="-201695"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99438" t="-66667" r="-100562"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00565" t="-66667" r="-1130" b="-13725"/>
                          </a:stretch>
                        </a:blipFill>
                      </a:tcPr>
                    </a:tc>
                    <a:extLst>
                      <a:ext uri="{0D108BD9-81ED-4DB2-BD59-A6C34878D82A}">
                        <a16:rowId xmlns:a16="http://schemas.microsoft.com/office/drawing/2014/main" val="2792982968"/>
                      </a:ext>
                    </a:extLst>
                  </a:tr>
                </a:tbl>
              </a:graphicData>
            </a:graphic>
          </p:graphicFrame>
        </mc:Fallback>
      </mc:AlternateContent>
      <p:sp>
        <p:nvSpPr>
          <p:cNvPr id="3" name="Rectangle 2">
            <a:extLst>
              <a:ext uri="{FF2B5EF4-FFF2-40B4-BE49-F238E27FC236}">
                <a16:creationId xmlns:a16="http://schemas.microsoft.com/office/drawing/2014/main" id="{B70E1CFD-577A-34B4-BB77-25D87EF03708}"/>
              </a:ext>
            </a:extLst>
          </p:cNvPr>
          <p:cNvSpPr/>
          <p:nvPr/>
        </p:nvSpPr>
        <p:spPr>
          <a:xfrm>
            <a:off x="446746" y="609978"/>
            <a:ext cx="5072311"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Estimation Results</a:t>
            </a:r>
            <a:endParaRPr lang="en-US" sz="2800" b="1" dirty="0">
              <a:solidFill>
                <a:srgbClr val="FFC000"/>
              </a:solidFill>
              <a:latin typeface="Helvetica" charset="0"/>
              <a:ea typeface="Helvetica" charset="0"/>
              <a:cs typeface="Helvetica" charset="0"/>
            </a:endParaRPr>
          </a:p>
        </p:txBody>
      </p:sp>
    </p:spTree>
    <p:extLst>
      <p:ext uri="{BB962C8B-B14F-4D97-AF65-F5344CB8AC3E}">
        <p14:creationId xmlns:p14="http://schemas.microsoft.com/office/powerpoint/2010/main" val="1709953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3B730-E513-5AE3-99EF-3419C95A1B4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8981E60-5C4D-1AD5-A433-EA6F8FB58A4B}"/>
              </a:ext>
            </a:extLst>
          </p:cNvPr>
          <p:cNvSpPr/>
          <p:nvPr/>
        </p:nvSpPr>
        <p:spPr>
          <a:xfrm>
            <a:off x="1701576" y="4709063"/>
            <a:ext cx="5693125"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How should platforms</a:t>
            </a:r>
            <a:endParaRPr lang="en-US" sz="3900" b="1" i="1" dirty="0">
              <a:solidFill>
                <a:schemeClr val="bg1"/>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913D4B3A-8CE5-B04A-6EAF-2F7D7738DD7B}"/>
              </a:ext>
            </a:extLst>
          </p:cNvPr>
          <p:cNvSpPr/>
          <p:nvPr/>
        </p:nvSpPr>
        <p:spPr>
          <a:xfrm>
            <a:off x="296185" y="5389914"/>
            <a:ext cx="8551630"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compete for multihoming workers?</a:t>
            </a:r>
            <a:endParaRPr lang="en-US" sz="3900" b="1" i="1" dirty="0">
              <a:solidFill>
                <a:schemeClr val="bg1"/>
              </a:solidFill>
              <a:latin typeface="Helvetica" charset="0"/>
              <a:ea typeface="Helvetica" charset="0"/>
              <a:cs typeface="Helvetica" charset="0"/>
            </a:endParaRPr>
          </a:p>
        </p:txBody>
      </p:sp>
      <p:pic>
        <p:nvPicPr>
          <p:cNvPr id="5" name="Picture 2" descr="Caviar Delivery Schedule">
            <a:extLst>
              <a:ext uri="{FF2B5EF4-FFF2-40B4-BE49-F238E27FC236}">
                <a16:creationId xmlns:a16="http://schemas.microsoft.com/office/drawing/2014/main" id="{E775E0B9-87CA-E2D4-628A-1215E18D72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011" r="32683" b="32976"/>
          <a:stretch/>
        </p:blipFill>
        <p:spPr bwMode="auto">
          <a:xfrm>
            <a:off x="-3343970" y="775589"/>
            <a:ext cx="2849715" cy="21065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9872B9D-CC22-85DD-9CCE-EEAFD745C2A1}"/>
              </a:ext>
            </a:extLst>
          </p:cNvPr>
          <p:cNvPicPr>
            <a:picLocks noChangeAspect="1"/>
          </p:cNvPicPr>
          <p:nvPr/>
        </p:nvPicPr>
        <p:blipFill rotWithShape="1">
          <a:blip r:embed="rId3"/>
          <a:srcRect l="7163" t="26063" r="7359" b="10477"/>
          <a:stretch>
            <a:fillRect/>
          </a:stretch>
        </p:blipFill>
        <p:spPr>
          <a:xfrm>
            <a:off x="572448" y="480427"/>
            <a:ext cx="2053723" cy="2696833"/>
          </a:xfrm>
          <a:prstGeom prst="rect">
            <a:avLst/>
          </a:prstGeom>
        </p:spPr>
      </p:pic>
      <p:pic>
        <p:nvPicPr>
          <p:cNvPr id="9" name="Picture 4" descr="https://cdn.vox-cdn.com/uploads/chorus_image/image/53945083/Caviar_Orange-01.0.png">
            <a:extLst>
              <a:ext uri="{FF2B5EF4-FFF2-40B4-BE49-F238E27FC236}">
                <a16:creationId xmlns:a16="http://schemas.microsoft.com/office/drawing/2014/main" id="{EADDBE88-920A-D1A9-5753-127A973CCA5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7277" y="2882100"/>
            <a:ext cx="1208605" cy="4839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E31C053-8F2E-85D2-9F95-A65B15918F0A}"/>
              </a:ext>
            </a:extLst>
          </p:cNvPr>
          <p:cNvPicPr>
            <a:picLocks noChangeAspect="1"/>
          </p:cNvPicPr>
          <p:nvPr/>
        </p:nvPicPr>
        <p:blipFill>
          <a:blip r:embed="rId5"/>
          <a:stretch>
            <a:fillRect/>
          </a:stretch>
        </p:blipFill>
        <p:spPr>
          <a:xfrm>
            <a:off x="584133" y="3366056"/>
            <a:ext cx="1839368" cy="242796"/>
          </a:xfrm>
          <a:prstGeom prst="rect">
            <a:avLst/>
          </a:prstGeom>
        </p:spPr>
      </p:pic>
      <p:pic>
        <p:nvPicPr>
          <p:cNvPr id="15" name="Picture 14">
            <a:extLst>
              <a:ext uri="{FF2B5EF4-FFF2-40B4-BE49-F238E27FC236}">
                <a16:creationId xmlns:a16="http://schemas.microsoft.com/office/drawing/2014/main" id="{E80D4328-791A-8A80-FE99-A67A6EE9BC6A}"/>
              </a:ext>
            </a:extLst>
          </p:cNvPr>
          <p:cNvPicPr>
            <a:picLocks noChangeAspect="1"/>
          </p:cNvPicPr>
          <p:nvPr/>
        </p:nvPicPr>
        <p:blipFill>
          <a:blip r:embed="rId6"/>
          <a:stretch>
            <a:fillRect/>
          </a:stretch>
        </p:blipFill>
        <p:spPr>
          <a:xfrm>
            <a:off x="9411554" y="5300985"/>
            <a:ext cx="3051192" cy="604314"/>
          </a:xfrm>
          <a:prstGeom prst="rect">
            <a:avLst/>
          </a:prstGeom>
        </p:spPr>
      </p:pic>
    </p:spTree>
    <p:extLst>
      <p:ext uri="{BB962C8B-B14F-4D97-AF65-F5344CB8AC3E}">
        <p14:creationId xmlns:p14="http://schemas.microsoft.com/office/powerpoint/2010/main" val="30114480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7F4F4-99D8-B998-7BEB-ABC441C6F2A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95BDFA6-409A-C8B9-BD69-76A247434825}"/>
              </a:ext>
            </a:extLst>
          </p:cNvPr>
          <p:cNvPicPr>
            <a:picLocks noChangeAspect="1"/>
          </p:cNvPicPr>
          <p:nvPr/>
        </p:nvPicPr>
        <p:blipFill>
          <a:blip r:embed="rId2"/>
          <a:stretch>
            <a:fillRect/>
          </a:stretch>
        </p:blipFill>
        <p:spPr>
          <a:xfrm>
            <a:off x="187492" y="4370380"/>
            <a:ext cx="8749758" cy="1803678"/>
          </a:xfrm>
          <a:prstGeom prst="rect">
            <a:avLst/>
          </a:prstGeom>
        </p:spPr>
      </p:pic>
      <p:sp>
        <p:nvSpPr>
          <p:cNvPr id="9" name="TextBox 8">
            <a:extLst>
              <a:ext uri="{FF2B5EF4-FFF2-40B4-BE49-F238E27FC236}">
                <a16:creationId xmlns:a16="http://schemas.microsoft.com/office/drawing/2014/main" id="{6A8E88AB-5A45-234F-3888-572B56F97357}"/>
              </a:ext>
            </a:extLst>
          </p:cNvPr>
          <p:cNvSpPr txBox="1"/>
          <p:nvPr/>
        </p:nvSpPr>
        <p:spPr>
          <a:xfrm>
            <a:off x="522946" y="4071948"/>
            <a:ext cx="3911648" cy="369332"/>
          </a:xfrm>
          <a:prstGeom prst="rect">
            <a:avLst/>
          </a:prstGeom>
          <a:noFill/>
        </p:spPr>
        <p:txBody>
          <a:bodyPr wrap="none" rtlCol="0">
            <a:spAutoFit/>
          </a:bodyPr>
          <a:lstStyle/>
          <a:p>
            <a:r>
              <a:rPr lang="en-US" b="1"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P(switching to B)</a:t>
            </a:r>
            <a:r>
              <a:rPr lang="en-US"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on average weekday</a:t>
            </a:r>
          </a:p>
        </p:txBody>
      </p:sp>
      <p:sp>
        <p:nvSpPr>
          <p:cNvPr id="18" name="Rectangle 17">
            <a:extLst>
              <a:ext uri="{FF2B5EF4-FFF2-40B4-BE49-F238E27FC236}">
                <a16:creationId xmlns:a16="http://schemas.microsoft.com/office/drawing/2014/main" id="{CA4C86F2-EE9F-80AA-C774-D8973293360F}"/>
              </a:ext>
            </a:extLst>
          </p:cNvPr>
          <p:cNvSpPr/>
          <p:nvPr/>
        </p:nvSpPr>
        <p:spPr>
          <a:xfrm>
            <a:off x="1325880" y="3375118"/>
            <a:ext cx="6583680" cy="441960"/>
          </a:xfrm>
          <a:prstGeom prst="rect">
            <a:avLst/>
          </a:prstGeom>
          <a:gradFill flip="none" rotWithShape="1">
            <a:gsLst>
              <a:gs pos="0">
                <a:srgbClr val="00B050">
                  <a:shade val="30000"/>
                  <a:satMod val="115000"/>
                </a:srgbClr>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Fraction of workdays multihoming</a:t>
            </a:r>
          </a:p>
        </p:txBody>
      </p:sp>
      <p:sp>
        <p:nvSpPr>
          <p:cNvPr id="20" name="TextBox 19">
            <a:extLst>
              <a:ext uri="{FF2B5EF4-FFF2-40B4-BE49-F238E27FC236}">
                <a16:creationId xmlns:a16="http://schemas.microsoft.com/office/drawing/2014/main" id="{508AF4BA-6522-4160-FCFB-240796D95CFC}"/>
              </a:ext>
            </a:extLst>
          </p:cNvPr>
          <p:cNvSpPr txBox="1"/>
          <p:nvPr/>
        </p:nvSpPr>
        <p:spPr>
          <a:xfrm>
            <a:off x="6916962" y="3441856"/>
            <a:ext cx="1863276" cy="400110"/>
          </a:xfrm>
          <a:prstGeom prst="rect">
            <a:avLst/>
          </a:prstGeom>
          <a:noFill/>
        </p:spPr>
        <p:txBody>
          <a:bodyPr wrap="square" rtlCol="0">
            <a:spAutoFit/>
          </a:bodyPr>
          <a:lstStyle/>
          <a:p>
            <a:pPr algn="ctr"/>
            <a:r>
              <a:rPr lang="en-US" sz="20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42.23% </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always</a:t>
            </a:r>
          </a:p>
        </p:txBody>
      </p:sp>
      <p:sp>
        <p:nvSpPr>
          <p:cNvPr id="22" name="Left Brace 21">
            <a:extLst>
              <a:ext uri="{FF2B5EF4-FFF2-40B4-BE49-F238E27FC236}">
                <a16:creationId xmlns:a16="http://schemas.microsoft.com/office/drawing/2014/main" id="{4C71D09C-A449-A9DC-ECB2-9C094AFA428B}"/>
              </a:ext>
            </a:extLst>
          </p:cNvPr>
          <p:cNvSpPr/>
          <p:nvPr/>
        </p:nvSpPr>
        <p:spPr>
          <a:xfrm rot="5400000">
            <a:off x="6190646" y="1646233"/>
            <a:ext cx="124410" cy="3270262"/>
          </a:xfrm>
          <a:prstGeom prst="leftBrace">
            <a:avLst>
              <a:gd name="adj1" fmla="val 14705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1C62D65C-7FBA-3EDC-C580-D53D10C359BC}"/>
              </a:ext>
            </a:extLst>
          </p:cNvPr>
          <p:cNvSpPr txBox="1"/>
          <p:nvPr/>
        </p:nvSpPr>
        <p:spPr>
          <a:xfrm>
            <a:off x="5178054" y="2875032"/>
            <a:ext cx="2149591" cy="400110"/>
          </a:xfrm>
          <a:prstGeom prst="rect">
            <a:avLst/>
          </a:prstGeom>
          <a:noFill/>
        </p:spPr>
        <p:txBody>
          <a:bodyPr wrap="square" rtlCol="0">
            <a:spAutoFit/>
          </a:bodyPr>
          <a:lstStyle/>
          <a:p>
            <a:pPr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66.59% most days</a:t>
            </a:r>
          </a:p>
        </p:txBody>
      </p:sp>
      <p:sp>
        <p:nvSpPr>
          <p:cNvPr id="24" name="TextBox 23">
            <a:extLst>
              <a:ext uri="{FF2B5EF4-FFF2-40B4-BE49-F238E27FC236}">
                <a16:creationId xmlns:a16="http://schemas.microsoft.com/office/drawing/2014/main" id="{3BD5F00F-90D3-9C19-3387-47C978F28BB5}"/>
              </a:ext>
            </a:extLst>
          </p:cNvPr>
          <p:cNvSpPr txBox="1"/>
          <p:nvPr/>
        </p:nvSpPr>
        <p:spPr>
          <a:xfrm>
            <a:off x="955156" y="4392209"/>
            <a:ext cx="1002800" cy="461665"/>
          </a:xfrm>
          <a:prstGeom prst="rect">
            <a:avLst/>
          </a:prstGeom>
          <a:noFill/>
        </p:spPr>
        <p:txBody>
          <a:bodyPr wrap="square" rtlCol="0">
            <a:spAutoFit/>
          </a:bodyPr>
          <a:lstStyle/>
          <a:p>
            <a:pPr algn="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Hourly rate </a:t>
            </a:r>
            <a:b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changes</a:t>
            </a:r>
          </a:p>
        </p:txBody>
      </p:sp>
      <p:sp>
        <p:nvSpPr>
          <p:cNvPr id="27" name="TextBox 26">
            <a:extLst>
              <a:ext uri="{FF2B5EF4-FFF2-40B4-BE49-F238E27FC236}">
                <a16:creationId xmlns:a16="http://schemas.microsoft.com/office/drawing/2014/main" id="{4F022940-E62E-7EFC-039B-734D37289CF2}"/>
              </a:ext>
            </a:extLst>
          </p:cNvPr>
          <p:cNvSpPr txBox="1"/>
          <p:nvPr/>
        </p:nvSpPr>
        <p:spPr>
          <a:xfrm>
            <a:off x="4551796" y="4392209"/>
            <a:ext cx="1002800" cy="461665"/>
          </a:xfrm>
          <a:prstGeom prst="rect">
            <a:avLst/>
          </a:prstGeom>
          <a:noFill/>
        </p:spPr>
        <p:txBody>
          <a:bodyPr wrap="square" rtlCol="0">
            <a:spAutoFit/>
          </a:bodyPr>
          <a:lstStyle/>
          <a:p>
            <a:pPr algn="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Hourly rate </a:t>
            </a:r>
            <a:b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changes</a:t>
            </a:r>
          </a:p>
        </p:txBody>
      </p:sp>
      <p:sp>
        <p:nvSpPr>
          <p:cNvPr id="30" name="TextBox 29">
            <a:extLst>
              <a:ext uri="{FF2B5EF4-FFF2-40B4-BE49-F238E27FC236}">
                <a16:creationId xmlns:a16="http://schemas.microsoft.com/office/drawing/2014/main" id="{F0FED78E-A3BD-6B3C-5865-E4C6F32BD1D2}"/>
              </a:ext>
            </a:extLst>
          </p:cNvPr>
          <p:cNvSpPr txBox="1"/>
          <p:nvPr/>
        </p:nvSpPr>
        <p:spPr>
          <a:xfrm>
            <a:off x="5831956" y="4392209"/>
            <a:ext cx="1002800" cy="461665"/>
          </a:xfrm>
          <a:prstGeom prst="rect">
            <a:avLst/>
          </a:prstGeom>
          <a:noFill/>
        </p:spPr>
        <p:txBody>
          <a:bodyPr wrap="square" rtlCol="0">
            <a:spAutoFit/>
          </a:bodyPr>
          <a:lstStyle/>
          <a:p>
            <a:pPr algn="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Hourly rate </a:t>
            </a:r>
            <a:b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changes</a:t>
            </a:r>
          </a:p>
        </p:txBody>
      </p:sp>
      <p:sp>
        <p:nvSpPr>
          <p:cNvPr id="15" name="TextBox 14">
            <a:extLst>
              <a:ext uri="{FF2B5EF4-FFF2-40B4-BE49-F238E27FC236}">
                <a16:creationId xmlns:a16="http://schemas.microsoft.com/office/drawing/2014/main" id="{3E2524D2-E8C7-7D4E-898C-378D86D0E6FF}"/>
              </a:ext>
            </a:extLst>
          </p:cNvPr>
          <p:cNvSpPr txBox="1"/>
          <p:nvPr/>
        </p:nvSpPr>
        <p:spPr>
          <a:xfrm>
            <a:off x="302802" y="3393077"/>
            <a:ext cx="1863276" cy="400110"/>
          </a:xfrm>
          <a:prstGeom prst="rect">
            <a:avLst/>
          </a:prstGeom>
          <a:noFill/>
        </p:spPr>
        <p:txBody>
          <a:bodyPr wrap="square" rtlCol="0">
            <a:spAutoFit/>
          </a:bodyPr>
          <a:lstStyle/>
          <a:p>
            <a:pPr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16.01% never</a:t>
            </a:r>
          </a:p>
        </p:txBody>
      </p:sp>
      <p:sp>
        <p:nvSpPr>
          <p:cNvPr id="31" name="TextBox 30">
            <a:extLst>
              <a:ext uri="{FF2B5EF4-FFF2-40B4-BE49-F238E27FC236}">
                <a16:creationId xmlns:a16="http://schemas.microsoft.com/office/drawing/2014/main" id="{FABD06F9-2738-2BCF-9DCB-7B31191B53C9}"/>
              </a:ext>
            </a:extLst>
          </p:cNvPr>
          <p:cNvSpPr txBox="1"/>
          <p:nvPr/>
        </p:nvSpPr>
        <p:spPr>
          <a:xfrm>
            <a:off x="7279756" y="4392209"/>
            <a:ext cx="1002800" cy="461665"/>
          </a:xfrm>
          <a:prstGeom prst="rect">
            <a:avLst/>
          </a:prstGeom>
          <a:noFill/>
        </p:spPr>
        <p:txBody>
          <a:bodyPr wrap="square" rtlCol="0">
            <a:spAutoFit/>
          </a:bodyPr>
          <a:lstStyle/>
          <a:p>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Hourly rate </a:t>
            </a:r>
            <a:b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changes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373BC112-AB47-72DB-03CB-2AADD5441F55}"/>
                  </a:ext>
                </a:extLst>
              </p:cNvPr>
              <p:cNvGraphicFramePr>
                <a:graphicFrameLocks noGrp="1"/>
              </p:cNvGraphicFramePr>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708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370840">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𝛽</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0.94985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(0.00187)</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𝜇</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0.55358</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(0.01145)</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𝜎</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0.664725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(0.01197)</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2982968"/>
                      </a:ext>
                    </a:extLst>
                  </a:tr>
                </a:tbl>
              </a:graphicData>
            </a:graphic>
          </p:graphicFrame>
        </mc:Choice>
        <mc:Fallback xmlns="">
          <p:graphicFrame>
            <p:nvGraphicFramePr>
              <p:cNvPr id="2" name="Table 2">
                <a:extLst>
                  <a:ext uri="{FF2B5EF4-FFF2-40B4-BE49-F238E27FC236}">
                    <a16:creationId xmlns:a16="http://schemas.microsoft.com/office/drawing/2014/main" id="{C1B8848B-080E-6B64-8F1A-A55B99341C77}"/>
                  </a:ext>
                </a:extLst>
              </p:cNvPr>
              <p:cNvGraphicFramePr>
                <a:graphicFrameLocks noGrp="1"/>
              </p:cNvGraphicFramePr>
              <p:nvPr>
                <p:extLst>
                  <p:ext uri="{D42A27DB-BD31-4B8C-83A1-F6EECF244321}">
                    <p14:modId xmlns:p14="http://schemas.microsoft.com/office/powerpoint/2010/main" val="2032296306"/>
                  </p:ext>
                </p:extLst>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962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64008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66667" r="-201695"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99438" t="-66667" r="-100562"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00565" t="-66667" r="-1130" b="-13725"/>
                          </a:stretch>
                        </a:blipFill>
                      </a:tcPr>
                    </a:tc>
                    <a:extLst>
                      <a:ext uri="{0D108BD9-81ED-4DB2-BD59-A6C34878D82A}">
                        <a16:rowId xmlns:a16="http://schemas.microsoft.com/office/drawing/2014/main" val="2792982968"/>
                      </a:ext>
                    </a:extLst>
                  </a:tr>
                </a:tbl>
              </a:graphicData>
            </a:graphic>
          </p:graphicFrame>
        </mc:Fallback>
      </mc:AlternateContent>
      <p:sp>
        <p:nvSpPr>
          <p:cNvPr id="3" name="Rectangle 2">
            <a:extLst>
              <a:ext uri="{FF2B5EF4-FFF2-40B4-BE49-F238E27FC236}">
                <a16:creationId xmlns:a16="http://schemas.microsoft.com/office/drawing/2014/main" id="{43C33CF0-4EF4-EDA5-2BD0-CADD80AAA764}"/>
              </a:ext>
            </a:extLst>
          </p:cNvPr>
          <p:cNvSpPr/>
          <p:nvPr/>
        </p:nvSpPr>
        <p:spPr>
          <a:xfrm>
            <a:off x="446746" y="609978"/>
            <a:ext cx="5072311"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Estimation Results</a:t>
            </a:r>
            <a:endParaRPr lang="en-US" sz="2800" b="1" dirty="0">
              <a:solidFill>
                <a:srgbClr val="FFC000"/>
              </a:solidFill>
              <a:latin typeface="Helvetica" charset="0"/>
              <a:ea typeface="Helvetica" charset="0"/>
              <a:cs typeface="Helvetica" charset="0"/>
            </a:endParaRPr>
          </a:p>
        </p:txBody>
      </p:sp>
    </p:spTree>
    <p:extLst>
      <p:ext uri="{BB962C8B-B14F-4D97-AF65-F5344CB8AC3E}">
        <p14:creationId xmlns:p14="http://schemas.microsoft.com/office/powerpoint/2010/main" val="11264279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ACF1A-57CB-08BE-7A06-236D2946B66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211FF06-5090-8CDE-A49E-5CA3C062B358}"/>
              </a:ext>
            </a:extLst>
          </p:cNvPr>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F7F5BA6-0C9D-DD3B-CB72-DB72F43F8A5F}"/>
              </a:ext>
            </a:extLst>
          </p:cNvPr>
          <p:cNvSpPr/>
          <p:nvPr/>
        </p:nvSpPr>
        <p:spPr>
          <a:xfrm>
            <a:off x="-152400" y="-165370"/>
            <a:ext cx="9448800" cy="8702566"/>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E5A42D7-8ED5-C246-1CCB-D494D5CEDA79}"/>
              </a:ext>
            </a:extLst>
          </p:cNvPr>
          <p:cNvSpPr/>
          <p:nvPr/>
        </p:nvSpPr>
        <p:spPr>
          <a:xfrm>
            <a:off x="748748" y="1170385"/>
            <a:ext cx="7646505" cy="707886"/>
          </a:xfrm>
          <a:prstGeom prst="rect">
            <a:avLst/>
          </a:prstGeom>
          <a:solidFill>
            <a:schemeClr val="tx1"/>
          </a:solidFill>
        </p:spPr>
        <p:txBody>
          <a:bodyPr wrap="square">
            <a:noAutofit/>
          </a:bodyPr>
          <a:lstStyle/>
          <a:p>
            <a:pPr algn="ctr"/>
            <a:r>
              <a:rPr lang="en-US" sz="4000" b="1" dirty="0">
                <a:solidFill>
                  <a:schemeClr val="bg1"/>
                </a:solidFill>
                <a:latin typeface="Helvetica" charset="0"/>
                <a:ea typeface="Helvetica" charset="0"/>
                <a:cs typeface="Helvetica" charset="0"/>
              </a:rPr>
              <a:t>How to Control Multihoming?</a:t>
            </a:r>
            <a:endParaRPr lang="en-US" sz="2800" b="1" i="1" dirty="0">
              <a:solidFill>
                <a:schemeClr val="bg1"/>
              </a:solidFill>
              <a:latin typeface="Helvetica" charset="0"/>
              <a:ea typeface="Helvetica" charset="0"/>
              <a:cs typeface="Helvetica" charset="0"/>
            </a:endParaRPr>
          </a:p>
        </p:txBody>
      </p:sp>
      <p:pic>
        <p:nvPicPr>
          <p:cNvPr id="40" name="Picture 39">
            <a:extLst>
              <a:ext uri="{FF2B5EF4-FFF2-40B4-BE49-F238E27FC236}">
                <a16:creationId xmlns:a16="http://schemas.microsoft.com/office/drawing/2014/main" id="{5E7CC5AD-589E-FEB4-6B0F-FED8E56CF45B}"/>
              </a:ext>
            </a:extLst>
          </p:cNvPr>
          <p:cNvPicPr>
            <a:picLocks noChangeAspect="1"/>
          </p:cNvPicPr>
          <p:nvPr/>
        </p:nvPicPr>
        <p:blipFill rotWithShape="1">
          <a:blip r:embed="rId3"/>
          <a:srcRect l="10960" t="34975" r="71120" b="37273"/>
          <a:stretch/>
        </p:blipFill>
        <p:spPr>
          <a:xfrm>
            <a:off x="13529594" y="2751588"/>
            <a:ext cx="579106" cy="597886"/>
          </a:xfrm>
          <a:prstGeom prst="rect">
            <a:avLst/>
          </a:prstGeom>
        </p:spPr>
      </p:pic>
      <p:pic>
        <p:nvPicPr>
          <p:cNvPr id="42" name="Picture 41">
            <a:extLst>
              <a:ext uri="{FF2B5EF4-FFF2-40B4-BE49-F238E27FC236}">
                <a16:creationId xmlns:a16="http://schemas.microsoft.com/office/drawing/2014/main" id="{269DD95D-0289-E871-089C-6B9E0A53F018}"/>
              </a:ext>
            </a:extLst>
          </p:cNvPr>
          <p:cNvPicPr>
            <a:picLocks noChangeAspect="1"/>
          </p:cNvPicPr>
          <p:nvPr/>
        </p:nvPicPr>
        <p:blipFill>
          <a:blip r:embed="rId4"/>
          <a:stretch>
            <a:fillRect/>
          </a:stretch>
        </p:blipFill>
        <p:spPr>
          <a:xfrm>
            <a:off x="13257495" y="3299283"/>
            <a:ext cx="1123304" cy="739965"/>
          </a:xfrm>
          <a:prstGeom prst="rect">
            <a:avLst/>
          </a:prstGeom>
        </p:spPr>
      </p:pic>
      <p:pic>
        <p:nvPicPr>
          <p:cNvPr id="16386" name="Picture 2" descr="Great day today, almost all of NYC is surging | Uber Drivers Forum">
            <a:extLst>
              <a:ext uri="{FF2B5EF4-FFF2-40B4-BE49-F238E27FC236}">
                <a16:creationId xmlns:a16="http://schemas.microsoft.com/office/drawing/2014/main" id="{C3EED994-C63C-D6C0-5983-AF67CACAF0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849" b="17927"/>
          <a:stretch>
            <a:fillRect/>
          </a:stretch>
        </p:blipFill>
        <p:spPr bwMode="auto">
          <a:xfrm>
            <a:off x="-3582093" y="2199896"/>
            <a:ext cx="2898291" cy="356676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E1409FF-337E-AC03-4A7D-D9387A1EDF63}"/>
              </a:ext>
            </a:extLst>
          </p:cNvPr>
          <p:cNvSpPr/>
          <p:nvPr/>
        </p:nvSpPr>
        <p:spPr>
          <a:xfrm>
            <a:off x="360321" y="462949"/>
            <a:ext cx="8598853" cy="584775"/>
          </a:xfrm>
          <a:prstGeom prst="rect">
            <a:avLst/>
          </a:prstGeom>
        </p:spPr>
        <p:txBody>
          <a:bodyPr wrap="square">
            <a:spAutoFit/>
          </a:bodyPr>
          <a:lstStyle/>
          <a:p>
            <a:pPr lvl="0" algn="ctr"/>
            <a:r>
              <a:rPr lang="en-US" sz="1600" dirty="0">
                <a:solidFill>
                  <a:schemeClr val="bg1">
                    <a:lumMod val="8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“Drivers strongly prioritize short-term earnings with </a:t>
            </a:r>
            <a:br>
              <a:rPr lang="en-US" sz="1600" dirty="0">
                <a:solidFill>
                  <a:schemeClr val="bg1">
                    <a:lumMod val="8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8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significant reaction to differences in short-run earnings across platforms.”</a:t>
            </a:r>
          </a:p>
        </p:txBody>
      </p:sp>
    </p:spTree>
    <p:extLst>
      <p:ext uri="{BB962C8B-B14F-4D97-AF65-F5344CB8AC3E}">
        <p14:creationId xmlns:p14="http://schemas.microsoft.com/office/powerpoint/2010/main" val="1960731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BA9E7-571A-D9A1-80F4-88BE4F056A29}"/>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A2958E66-7ACF-AC9D-F9AE-5E1A5BBB05AF}"/>
              </a:ext>
            </a:extLst>
          </p:cNvPr>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8A10F66-BC51-B771-BD9A-73D7ED86E0E0}"/>
              </a:ext>
            </a:extLst>
          </p:cNvPr>
          <p:cNvSpPr/>
          <p:nvPr/>
        </p:nvSpPr>
        <p:spPr>
          <a:xfrm>
            <a:off x="-152400" y="-165370"/>
            <a:ext cx="9448800" cy="8702566"/>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A7F5748-1287-00EB-F1A6-AA86560107F4}"/>
              </a:ext>
            </a:extLst>
          </p:cNvPr>
          <p:cNvSpPr/>
          <p:nvPr/>
        </p:nvSpPr>
        <p:spPr>
          <a:xfrm>
            <a:off x="748748" y="1170385"/>
            <a:ext cx="7646505" cy="707886"/>
          </a:xfrm>
          <a:prstGeom prst="rect">
            <a:avLst/>
          </a:prstGeom>
          <a:solidFill>
            <a:schemeClr val="tx1"/>
          </a:solidFill>
        </p:spPr>
        <p:txBody>
          <a:bodyPr wrap="square">
            <a:noAutofit/>
          </a:bodyPr>
          <a:lstStyle/>
          <a:p>
            <a:pPr algn="ctr"/>
            <a:r>
              <a:rPr lang="en-US" sz="4000" b="1" dirty="0">
                <a:solidFill>
                  <a:schemeClr val="bg1"/>
                </a:solidFill>
                <a:latin typeface="Helvetica" charset="0"/>
                <a:ea typeface="Helvetica" charset="0"/>
                <a:cs typeface="Helvetica" charset="0"/>
              </a:rPr>
              <a:t>How to Control Multihoming?</a:t>
            </a:r>
            <a:endParaRPr lang="en-US" sz="2800" b="1" i="1" dirty="0">
              <a:solidFill>
                <a:schemeClr val="bg1"/>
              </a:solidFill>
              <a:latin typeface="Helvetica" charset="0"/>
              <a:ea typeface="Helvetica" charset="0"/>
              <a:cs typeface="Helvetica" charset="0"/>
            </a:endParaRPr>
          </a:p>
        </p:txBody>
      </p:sp>
      <p:pic>
        <p:nvPicPr>
          <p:cNvPr id="40" name="Picture 39">
            <a:extLst>
              <a:ext uri="{FF2B5EF4-FFF2-40B4-BE49-F238E27FC236}">
                <a16:creationId xmlns:a16="http://schemas.microsoft.com/office/drawing/2014/main" id="{31E004E4-10F0-DED1-6CCB-3F4DDEE0024A}"/>
              </a:ext>
            </a:extLst>
          </p:cNvPr>
          <p:cNvPicPr>
            <a:picLocks noChangeAspect="1"/>
          </p:cNvPicPr>
          <p:nvPr/>
        </p:nvPicPr>
        <p:blipFill rotWithShape="1">
          <a:blip r:embed="rId3"/>
          <a:srcRect l="10960" t="34975" r="71120" b="37273"/>
          <a:stretch/>
        </p:blipFill>
        <p:spPr>
          <a:xfrm>
            <a:off x="13529594" y="2751588"/>
            <a:ext cx="579106" cy="597886"/>
          </a:xfrm>
          <a:prstGeom prst="rect">
            <a:avLst/>
          </a:prstGeom>
        </p:spPr>
      </p:pic>
      <p:pic>
        <p:nvPicPr>
          <p:cNvPr id="42" name="Picture 41">
            <a:extLst>
              <a:ext uri="{FF2B5EF4-FFF2-40B4-BE49-F238E27FC236}">
                <a16:creationId xmlns:a16="http://schemas.microsoft.com/office/drawing/2014/main" id="{68B93FF0-131E-4CF8-8E01-AA061FA8F4ED}"/>
              </a:ext>
            </a:extLst>
          </p:cNvPr>
          <p:cNvPicPr>
            <a:picLocks noChangeAspect="1"/>
          </p:cNvPicPr>
          <p:nvPr/>
        </p:nvPicPr>
        <p:blipFill>
          <a:blip r:embed="rId4"/>
          <a:stretch>
            <a:fillRect/>
          </a:stretch>
        </p:blipFill>
        <p:spPr>
          <a:xfrm>
            <a:off x="13257495" y="3299283"/>
            <a:ext cx="1123304" cy="739965"/>
          </a:xfrm>
          <a:prstGeom prst="rect">
            <a:avLst/>
          </a:prstGeom>
        </p:spPr>
      </p:pic>
      <p:pic>
        <p:nvPicPr>
          <p:cNvPr id="4" name="Picture 3">
            <a:extLst>
              <a:ext uri="{FF2B5EF4-FFF2-40B4-BE49-F238E27FC236}">
                <a16:creationId xmlns:a16="http://schemas.microsoft.com/office/drawing/2014/main" id="{EA569990-0FF9-22E1-3D15-1583F06AE4C9}"/>
              </a:ext>
            </a:extLst>
          </p:cNvPr>
          <p:cNvPicPr>
            <a:picLocks noChangeAspect="1"/>
          </p:cNvPicPr>
          <p:nvPr/>
        </p:nvPicPr>
        <p:blipFill rotWithShape="1">
          <a:blip r:embed="rId5"/>
          <a:srcRect l="7163" t="26063" r="7359" b="10477"/>
          <a:stretch>
            <a:fillRect/>
          </a:stretch>
        </p:blipFill>
        <p:spPr>
          <a:xfrm>
            <a:off x="321255" y="2751588"/>
            <a:ext cx="2636392" cy="3461962"/>
          </a:xfrm>
          <a:prstGeom prst="rect">
            <a:avLst/>
          </a:prstGeom>
        </p:spPr>
      </p:pic>
      <p:pic>
        <p:nvPicPr>
          <p:cNvPr id="16386" name="Picture 2" descr="Great day today, almost all of NYC is surging | Uber Drivers Forum">
            <a:extLst>
              <a:ext uri="{FF2B5EF4-FFF2-40B4-BE49-F238E27FC236}">
                <a16:creationId xmlns:a16="http://schemas.microsoft.com/office/drawing/2014/main" id="{3A76E365-96CD-BAF7-9C37-34538FC2006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849" b="17927"/>
          <a:stretch>
            <a:fillRect/>
          </a:stretch>
        </p:blipFill>
        <p:spPr bwMode="auto">
          <a:xfrm>
            <a:off x="-3582093" y="2199896"/>
            <a:ext cx="2898291" cy="356676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0199F4D-3429-11ED-DAB8-7778555CADA1}"/>
              </a:ext>
            </a:extLst>
          </p:cNvPr>
          <p:cNvSpPr/>
          <p:nvPr/>
        </p:nvSpPr>
        <p:spPr>
          <a:xfrm>
            <a:off x="360321" y="2178615"/>
            <a:ext cx="3333299" cy="461665"/>
          </a:xfrm>
          <a:prstGeom prst="rect">
            <a:avLst/>
          </a:prstGeom>
        </p:spPr>
        <p:txBody>
          <a:bodyPr wrap="square">
            <a:spAutoFit/>
          </a:bodyPr>
          <a:lstStyle/>
          <a:p>
            <a:pPr lvl="0" algn="ct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dynamic pay per work?</a:t>
            </a:r>
          </a:p>
        </p:txBody>
      </p:sp>
      <p:sp>
        <p:nvSpPr>
          <p:cNvPr id="10" name="Rectangle 9">
            <a:extLst>
              <a:ext uri="{FF2B5EF4-FFF2-40B4-BE49-F238E27FC236}">
                <a16:creationId xmlns:a16="http://schemas.microsoft.com/office/drawing/2014/main" id="{50BFF961-5406-C4EA-5A12-CE6EE9808DDF}"/>
              </a:ext>
            </a:extLst>
          </p:cNvPr>
          <p:cNvSpPr/>
          <p:nvPr/>
        </p:nvSpPr>
        <p:spPr>
          <a:xfrm>
            <a:off x="360321" y="462949"/>
            <a:ext cx="8598853" cy="584775"/>
          </a:xfrm>
          <a:prstGeom prst="rect">
            <a:avLst/>
          </a:prstGeom>
        </p:spPr>
        <p:txBody>
          <a:bodyPr wrap="square">
            <a:spAutoFit/>
          </a:bodyPr>
          <a:lstStyle/>
          <a:p>
            <a:pPr lvl="0" algn="ctr"/>
            <a:r>
              <a:rPr lang="en-US" sz="1600" dirty="0">
                <a:solidFill>
                  <a:schemeClr val="bg1">
                    <a:lumMod val="8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“Drivers strongly prioritize short-term earnings with </a:t>
            </a:r>
            <a:br>
              <a:rPr lang="en-US" sz="1600" dirty="0">
                <a:solidFill>
                  <a:schemeClr val="bg1">
                    <a:lumMod val="8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8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significant reaction to differences in short-run earnings across platforms.”</a:t>
            </a:r>
          </a:p>
        </p:txBody>
      </p:sp>
    </p:spTree>
    <p:extLst>
      <p:ext uri="{BB962C8B-B14F-4D97-AF65-F5344CB8AC3E}">
        <p14:creationId xmlns:p14="http://schemas.microsoft.com/office/powerpoint/2010/main" val="20462281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48700-38C7-9DEB-7269-F0997054AAE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6A6DAE3-05DB-86CD-205C-8794C7A78E8C}"/>
              </a:ext>
            </a:extLst>
          </p:cNvPr>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592007A-38E6-4ADD-1B71-B4140BA0EB9B}"/>
              </a:ext>
            </a:extLst>
          </p:cNvPr>
          <p:cNvSpPr/>
          <p:nvPr/>
        </p:nvSpPr>
        <p:spPr>
          <a:xfrm>
            <a:off x="-152400" y="-165370"/>
            <a:ext cx="9448800" cy="8702566"/>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26F637A-281B-D942-1A5B-1272EB76BCD9}"/>
              </a:ext>
            </a:extLst>
          </p:cNvPr>
          <p:cNvSpPr/>
          <p:nvPr/>
        </p:nvSpPr>
        <p:spPr>
          <a:xfrm>
            <a:off x="748748" y="1170385"/>
            <a:ext cx="7646505" cy="707886"/>
          </a:xfrm>
          <a:prstGeom prst="rect">
            <a:avLst/>
          </a:prstGeom>
          <a:solidFill>
            <a:schemeClr val="tx1"/>
          </a:solidFill>
        </p:spPr>
        <p:txBody>
          <a:bodyPr wrap="square">
            <a:noAutofit/>
          </a:bodyPr>
          <a:lstStyle/>
          <a:p>
            <a:pPr algn="ctr"/>
            <a:r>
              <a:rPr lang="en-US" sz="4000" b="1" dirty="0">
                <a:solidFill>
                  <a:schemeClr val="bg1"/>
                </a:solidFill>
                <a:latin typeface="Helvetica" charset="0"/>
                <a:ea typeface="Helvetica" charset="0"/>
                <a:cs typeface="Helvetica" charset="0"/>
              </a:rPr>
              <a:t>How to Control Multihoming?</a:t>
            </a:r>
            <a:endParaRPr lang="en-US" sz="2800" b="1" i="1" dirty="0">
              <a:solidFill>
                <a:schemeClr val="bg1"/>
              </a:solidFill>
              <a:latin typeface="Helvetica" charset="0"/>
              <a:ea typeface="Helvetica" charset="0"/>
              <a:cs typeface="Helvetica" charset="0"/>
            </a:endParaRPr>
          </a:p>
        </p:txBody>
      </p:sp>
      <p:pic>
        <p:nvPicPr>
          <p:cNvPr id="40" name="Picture 39">
            <a:extLst>
              <a:ext uri="{FF2B5EF4-FFF2-40B4-BE49-F238E27FC236}">
                <a16:creationId xmlns:a16="http://schemas.microsoft.com/office/drawing/2014/main" id="{DB10FED0-873B-1228-7FB3-4FA59C23EEE7}"/>
              </a:ext>
            </a:extLst>
          </p:cNvPr>
          <p:cNvPicPr>
            <a:picLocks noChangeAspect="1"/>
          </p:cNvPicPr>
          <p:nvPr/>
        </p:nvPicPr>
        <p:blipFill rotWithShape="1">
          <a:blip r:embed="rId3"/>
          <a:srcRect l="10960" t="34975" r="71120" b="37273"/>
          <a:stretch/>
        </p:blipFill>
        <p:spPr>
          <a:xfrm>
            <a:off x="13529594" y="2751588"/>
            <a:ext cx="579106" cy="597886"/>
          </a:xfrm>
          <a:prstGeom prst="rect">
            <a:avLst/>
          </a:prstGeom>
        </p:spPr>
      </p:pic>
      <p:pic>
        <p:nvPicPr>
          <p:cNvPr id="42" name="Picture 41">
            <a:extLst>
              <a:ext uri="{FF2B5EF4-FFF2-40B4-BE49-F238E27FC236}">
                <a16:creationId xmlns:a16="http://schemas.microsoft.com/office/drawing/2014/main" id="{187355A6-E3CD-0443-8238-F7FA487E5148}"/>
              </a:ext>
            </a:extLst>
          </p:cNvPr>
          <p:cNvPicPr>
            <a:picLocks noChangeAspect="1"/>
          </p:cNvPicPr>
          <p:nvPr/>
        </p:nvPicPr>
        <p:blipFill>
          <a:blip r:embed="rId4"/>
          <a:stretch>
            <a:fillRect/>
          </a:stretch>
        </p:blipFill>
        <p:spPr>
          <a:xfrm>
            <a:off x="13257495" y="3299283"/>
            <a:ext cx="1123304" cy="739965"/>
          </a:xfrm>
          <a:prstGeom prst="rect">
            <a:avLst/>
          </a:prstGeom>
        </p:spPr>
      </p:pic>
      <p:pic>
        <p:nvPicPr>
          <p:cNvPr id="4" name="Picture 3">
            <a:extLst>
              <a:ext uri="{FF2B5EF4-FFF2-40B4-BE49-F238E27FC236}">
                <a16:creationId xmlns:a16="http://schemas.microsoft.com/office/drawing/2014/main" id="{FBED0735-021E-E587-B8AC-4ED93B6D9203}"/>
              </a:ext>
            </a:extLst>
          </p:cNvPr>
          <p:cNvPicPr>
            <a:picLocks noChangeAspect="1"/>
          </p:cNvPicPr>
          <p:nvPr/>
        </p:nvPicPr>
        <p:blipFill rotWithShape="1">
          <a:blip r:embed="rId5"/>
          <a:srcRect l="7163" t="26063" r="7359" b="10477"/>
          <a:stretch>
            <a:fillRect/>
          </a:stretch>
        </p:blipFill>
        <p:spPr>
          <a:xfrm>
            <a:off x="321255" y="2751588"/>
            <a:ext cx="2636392" cy="3461962"/>
          </a:xfrm>
          <a:prstGeom prst="rect">
            <a:avLst/>
          </a:prstGeom>
        </p:spPr>
      </p:pic>
      <p:pic>
        <p:nvPicPr>
          <p:cNvPr id="16386" name="Picture 2" descr="Great day today, almost all of NYC is surging | Uber Drivers Forum">
            <a:extLst>
              <a:ext uri="{FF2B5EF4-FFF2-40B4-BE49-F238E27FC236}">
                <a16:creationId xmlns:a16="http://schemas.microsoft.com/office/drawing/2014/main" id="{E991B7B7-3A16-EDBB-9216-56F22162DF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849" b="17927"/>
          <a:stretch>
            <a:fillRect/>
          </a:stretch>
        </p:blipFill>
        <p:spPr bwMode="auto">
          <a:xfrm>
            <a:off x="-3582093" y="2199896"/>
            <a:ext cx="2898291" cy="356676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Earn by time is finally in my area. Any tips before I attempt? : r/doordash">
            <a:extLst>
              <a:ext uri="{FF2B5EF4-FFF2-40B4-BE49-F238E27FC236}">
                <a16:creationId xmlns:a16="http://schemas.microsoft.com/office/drawing/2014/main" id="{F7A406DC-682C-BEF3-6EB3-175F0CDB23A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950" r="3264" b="23763"/>
          <a:stretch>
            <a:fillRect/>
          </a:stretch>
        </p:blipFill>
        <p:spPr bwMode="auto">
          <a:xfrm>
            <a:off x="6063023" y="2746563"/>
            <a:ext cx="2803678" cy="346698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33E9AC4-1A6B-F8C3-AF27-22819DACE148}"/>
              </a:ext>
            </a:extLst>
          </p:cNvPr>
          <p:cNvSpPr/>
          <p:nvPr/>
        </p:nvSpPr>
        <p:spPr>
          <a:xfrm>
            <a:off x="360321" y="2178615"/>
            <a:ext cx="3333299" cy="461665"/>
          </a:xfrm>
          <a:prstGeom prst="rect">
            <a:avLst/>
          </a:prstGeom>
        </p:spPr>
        <p:txBody>
          <a:bodyPr wrap="square">
            <a:spAutoFit/>
          </a:bodyPr>
          <a:lstStyle/>
          <a:p>
            <a:pPr lvl="0" algn="ct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dynamic pay per work?</a:t>
            </a:r>
          </a:p>
        </p:txBody>
      </p:sp>
      <p:sp>
        <p:nvSpPr>
          <p:cNvPr id="8" name="Rectangle 7">
            <a:extLst>
              <a:ext uri="{FF2B5EF4-FFF2-40B4-BE49-F238E27FC236}">
                <a16:creationId xmlns:a16="http://schemas.microsoft.com/office/drawing/2014/main" id="{11087F56-9EFF-7D79-4FF8-C8309DC8E3CE}"/>
              </a:ext>
            </a:extLst>
          </p:cNvPr>
          <p:cNvSpPr/>
          <p:nvPr/>
        </p:nvSpPr>
        <p:spPr>
          <a:xfrm>
            <a:off x="5200072" y="2178615"/>
            <a:ext cx="3666629" cy="830997"/>
          </a:xfrm>
          <a:prstGeom prst="rect">
            <a:avLst/>
          </a:prstGeom>
        </p:spPr>
        <p:txBody>
          <a:bodyPr wrap="square">
            <a:spAutoFit/>
          </a:bodyPr>
          <a:lstStyle/>
          <a:p>
            <a:pPr lvl="0" algn="ct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dynamic guaranteed pay?</a:t>
            </a:r>
          </a:p>
        </p:txBody>
      </p:sp>
      <p:sp>
        <p:nvSpPr>
          <p:cNvPr id="10" name="Rectangle 9">
            <a:extLst>
              <a:ext uri="{FF2B5EF4-FFF2-40B4-BE49-F238E27FC236}">
                <a16:creationId xmlns:a16="http://schemas.microsoft.com/office/drawing/2014/main" id="{E3CA6C21-A838-93E2-8E17-5CBA6A8C1E6A}"/>
              </a:ext>
            </a:extLst>
          </p:cNvPr>
          <p:cNvSpPr/>
          <p:nvPr/>
        </p:nvSpPr>
        <p:spPr>
          <a:xfrm>
            <a:off x="360321" y="462949"/>
            <a:ext cx="8598853" cy="584775"/>
          </a:xfrm>
          <a:prstGeom prst="rect">
            <a:avLst/>
          </a:prstGeom>
        </p:spPr>
        <p:txBody>
          <a:bodyPr wrap="square">
            <a:spAutoFit/>
          </a:bodyPr>
          <a:lstStyle/>
          <a:p>
            <a:pPr lvl="0" algn="ctr"/>
            <a:r>
              <a:rPr lang="en-US" sz="1600" dirty="0">
                <a:solidFill>
                  <a:schemeClr val="bg1">
                    <a:lumMod val="8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“Drivers strongly prioritize short-term earnings with </a:t>
            </a:r>
            <a:br>
              <a:rPr lang="en-US" sz="1600" dirty="0">
                <a:solidFill>
                  <a:schemeClr val="bg1">
                    <a:lumMod val="8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8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significant reaction to differences in short-run earnings across platforms.”</a:t>
            </a:r>
          </a:p>
        </p:txBody>
      </p:sp>
    </p:spTree>
    <p:extLst>
      <p:ext uri="{BB962C8B-B14F-4D97-AF65-F5344CB8AC3E}">
        <p14:creationId xmlns:p14="http://schemas.microsoft.com/office/powerpoint/2010/main" val="12148351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45EA4-2452-9C45-F6A3-F7076678565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C13F424-F28C-35B9-95E5-98F2FA5A0EE8}"/>
              </a:ext>
            </a:extLst>
          </p:cNvPr>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77AA131-3118-049E-00BD-B7100B601522}"/>
              </a:ext>
            </a:extLst>
          </p:cNvPr>
          <p:cNvSpPr/>
          <p:nvPr/>
        </p:nvSpPr>
        <p:spPr>
          <a:xfrm>
            <a:off x="-152400" y="-165370"/>
            <a:ext cx="9448800" cy="8702566"/>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056DE0D-7BD1-2536-074A-1F80FDBF308C}"/>
              </a:ext>
            </a:extLst>
          </p:cNvPr>
          <p:cNvSpPr/>
          <p:nvPr/>
        </p:nvSpPr>
        <p:spPr>
          <a:xfrm>
            <a:off x="748748" y="1170385"/>
            <a:ext cx="7646505" cy="707886"/>
          </a:xfrm>
          <a:prstGeom prst="rect">
            <a:avLst/>
          </a:prstGeom>
          <a:solidFill>
            <a:schemeClr val="tx1"/>
          </a:solidFill>
        </p:spPr>
        <p:txBody>
          <a:bodyPr wrap="square">
            <a:noAutofit/>
          </a:bodyPr>
          <a:lstStyle/>
          <a:p>
            <a:pPr algn="ctr"/>
            <a:r>
              <a:rPr lang="en-US" sz="4000" b="1" dirty="0">
                <a:solidFill>
                  <a:schemeClr val="bg1"/>
                </a:solidFill>
                <a:latin typeface="Helvetica" charset="0"/>
                <a:ea typeface="Helvetica" charset="0"/>
                <a:cs typeface="Helvetica" charset="0"/>
              </a:rPr>
              <a:t>How to Control Multihoming?</a:t>
            </a:r>
            <a:endParaRPr lang="en-US" sz="2800" b="1" i="1" dirty="0">
              <a:solidFill>
                <a:schemeClr val="bg1"/>
              </a:solidFill>
              <a:latin typeface="Helvetica" charset="0"/>
              <a:ea typeface="Helvetica" charset="0"/>
              <a:cs typeface="Helvetica" charset="0"/>
            </a:endParaRPr>
          </a:p>
        </p:txBody>
      </p:sp>
      <p:pic>
        <p:nvPicPr>
          <p:cNvPr id="40" name="Picture 39">
            <a:extLst>
              <a:ext uri="{FF2B5EF4-FFF2-40B4-BE49-F238E27FC236}">
                <a16:creationId xmlns:a16="http://schemas.microsoft.com/office/drawing/2014/main" id="{432E4B34-0178-B967-7114-9133090DB3A7}"/>
              </a:ext>
            </a:extLst>
          </p:cNvPr>
          <p:cNvPicPr>
            <a:picLocks noChangeAspect="1"/>
          </p:cNvPicPr>
          <p:nvPr/>
        </p:nvPicPr>
        <p:blipFill rotWithShape="1">
          <a:blip r:embed="rId3"/>
          <a:srcRect l="10960" t="34975" r="71120" b="37273"/>
          <a:stretch/>
        </p:blipFill>
        <p:spPr>
          <a:xfrm>
            <a:off x="13529594" y="2751588"/>
            <a:ext cx="579106" cy="597886"/>
          </a:xfrm>
          <a:prstGeom prst="rect">
            <a:avLst/>
          </a:prstGeom>
        </p:spPr>
      </p:pic>
      <p:pic>
        <p:nvPicPr>
          <p:cNvPr id="42" name="Picture 41">
            <a:extLst>
              <a:ext uri="{FF2B5EF4-FFF2-40B4-BE49-F238E27FC236}">
                <a16:creationId xmlns:a16="http://schemas.microsoft.com/office/drawing/2014/main" id="{B66FEEC1-A7E8-AF50-6E87-F66A032C9267}"/>
              </a:ext>
            </a:extLst>
          </p:cNvPr>
          <p:cNvPicPr>
            <a:picLocks noChangeAspect="1"/>
          </p:cNvPicPr>
          <p:nvPr/>
        </p:nvPicPr>
        <p:blipFill>
          <a:blip r:embed="rId4"/>
          <a:stretch>
            <a:fillRect/>
          </a:stretch>
        </p:blipFill>
        <p:spPr>
          <a:xfrm>
            <a:off x="13257495" y="3299283"/>
            <a:ext cx="1123304" cy="739965"/>
          </a:xfrm>
          <a:prstGeom prst="rect">
            <a:avLst/>
          </a:prstGeom>
        </p:spPr>
      </p:pic>
      <p:pic>
        <p:nvPicPr>
          <p:cNvPr id="4" name="Picture 3">
            <a:extLst>
              <a:ext uri="{FF2B5EF4-FFF2-40B4-BE49-F238E27FC236}">
                <a16:creationId xmlns:a16="http://schemas.microsoft.com/office/drawing/2014/main" id="{B67EFF0A-0D5C-F28F-12BE-666DB4D1C9AF}"/>
              </a:ext>
            </a:extLst>
          </p:cNvPr>
          <p:cNvPicPr>
            <a:picLocks noChangeAspect="1"/>
          </p:cNvPicPr>
          <p:nvPr/>
        </p:nvPicPr>
        <p:blipFill rotWithShape="1">
          <a:blip r:embed="rId5"/>
          <a:srcRect l="7163" t="26063" r="7359" b="10477"/>
          <a:stretch>
            <a:fillRect/>
          </a:stretch>
        </p:blipFill>
        <p:spPr>
          <a:xfrm>
            <a:off x="321255" y="2751588"/>
            <a:ext cx="2636392" cy="3461962"/>
          </a:xfrm>
          <a:prstGeom prst="rect">
            <a:avLst/>
          </a:prstGeom>
        </p:spPr>
      </p:pic>
      <p:pic>
        <p:nvPicPr>
          <p:cNvPr id="16386" name="Picture 2" descr="Great day today, almost all of NYC is surging | Uber Drivers Forum">
            <a:extLst>
              <a:ext uri="{FF2B5EF4-FFF2-40B4-BE49-F238E27FC236}">
                <a16:creationId xmlns:a16="http://schemas.microsoft.com/office/drawing/2014/main" id="{54157945-3B6D-0A71-5A44-9DA594F487B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849" b="17927"/>
          <a:stretch>
            <a:fillRect/>
          </a:stretch>
        </p:blipFill>
        <p:spPr bwMode="auto">
          <a:xfrm>
            <a:off x="-3582093" y="2199896"/>
            <a:ext cx="2898291" cy="356676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Earn by time is finally in my area. Any tips before I attempt? : r/doordash">
            <a:extLst>
              <a:ext uri="{FF2B5EF4-FFF2-40B4-BE49-F238E27FC236}">
                <a16:creationId xmlns:a16="http://schemas.microsoft.com/office/drawing/2014/main" id="{835344EE-7093-FBDC-F4D2-09AA300A85D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950" r="3264" b="23763"/>
          <a:stretch>
            <a:fillRect/>
          </a:stretch>
        </p:blipFill>
        <p:spPr bwMode="auto">
          <a:xfrm>
            <a:off x="6063023" y="2746563"/>
            <a:ext cx="2803678" cy="346698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34218C-250E-9A5D-66A4-F804B7A07CDA}"/>
              </a:ext>
            </a:extLst>
          </p:cNvPr>
          <p:cNvSpPr/>
          <p:nvPr/>
        </p:nvSpPr>
        <p:spPr>
          <a:xfrm>
            <a:off x="360321" y="2178615"/>
            <a:ext cx="3333299" cy="461665"/>
          </a:xfrm>
          <a:prstGeom prst="rect">
            <a:avLst/>
          </a:prstGeom>
        </p:spPr>
        <p:txBody>
          <a:bodyPr wrap="square">
            <a:spAutoFit/>
          </a:bodyPr>
          <a:lstStyle/>
          <a:p>
            <a:pPr lvl="0" algn="ct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dynamic pay per work?</a:t>
            </a:r>
          </a:p>
        </p:txBody>
      </p:sp>
      <p:sp>
        <p:nvSpPr>
          <p:cNvPr id="8" name="Rectangle 7">
            <a:extLst>
              <a:ext uri="{FF2B5EF4-FFF2-40B4-BE49-F238E27FC236}">
                <a16:creationId xmlns:a16="http://schemas.microsoft.com/office/drawing/2014/main" id="{1F6068BD-45A7-A121-6DCC-7A6A4A11D95D}"/>
              </a:ext>
            </a:extLst>
          </p:cNvPr>
          <p:cNvSpPr/>
          <p:nvPr/>
        </p:nvSpPr>
        <p:spPr>
          <a:xfrm>
            <a:off x="5200072" y="2178615"/>
            <a:ext cx="3666629" cy="830997"/>
          </a:xfrm>
          <a:prstGeom prst="rect">
            <a:avLst/>
          </a:prstGeom>
        </p:spPr>
        <p:txBody>
          <a:bodyPr wrap="square">
            <a:spAutoFit/>
          </a:bodyPr>
          <a:lstStyle/>
          <a:p>
            <a:pPr lvl="0" algn="ct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dynamic guaranteed pay?</a:t>
            </a:r>
          </a:p>
        </p:txBody>
      </p:sp>
      <p:sp>
        <p:nvSpPr>
          <p:cNvPr id="9" name="Rectangle 8">
            <a:extLst>
              <a:ext uri="{FF2B5EF4-FFF2-40B4-BE49-F238E27FC236}">
                <a16:creationId xmlns:a16="http://schemas.microsoft.com/office/drawing/2014/main" id="{AD367559-52E6-F80F-3721-5E316D3A3F76}"/>
              </a:ext>
            </a:extLst>
          </p:cNvPr>
          <p:cNvSpPr/>
          <p:nvPr/>
        </p:nvSpPr>
        <p:spPr>
          <a:xfrm>
            <a:off x="3153988" y="2752332"/>
            <a:ext cx="2712694"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Counterfactual #1</a:t>
            </a:r>
          </a:p>
        </p:txBody>
      </p:sp>
      <p:sp>
        <p:nvSpPr>
          <p:cNvPr id="10" name="Rectangle 9">
            <a:extLst>
              <a:ext uri="{FF2B5EF4-FFF2-40B4-BE49-F238E27FC236}">
                <a16:creationId xmlns:a16="http://schemas.microsoft.com/office/drawing/2014/main" id="{874A9AB7-74DF-BA97-5F75-B78B4675F10D}"/>
              </a:ext>
            </a:extLst>
          </p:cNvPr>
          <p:cNvSpPr/>
          <p:nvPr/>
        </p:nvSpPr>
        <p:spPr>
          <a:xfrm>
            <a:off x="360321" y="462949"/>
            <a:ext cx="8598853" cy="584775"/>
          </a:xfrm>
          <a:prstGeom prst="rect">
            <a:avLst/>
          </a:prstGeom>
        </p:spPr>
        <p:txBody>
          <a:bodyPr wrap="square">
            <a:spAutoFit/>
          </a:bodyPr>
          <a:lstStyle/>
          <a:p>
            <a:pPr lvl="0" algn="ctr"/>
            <a:r>
              <a:rPr lang="en-US" sz="1600" dirty="0">
                <a:solidFill>
                  <a:schemeClr val="bg1">
                    <a:lumMod val="8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“Drivers strongly prioritize short-term earnings with </a:t>
            </a:r>
            <a:br>
              <a:rPr lang="en-US" sz="1600" dirty="0">
                <a:solidFill>
                  <a:schemeClr val="bg1">
                    <a:lumMod val="8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8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significant reaction to differences in short-run earnings across platforms.”</a:t>
            </a:r>
          </a:p>
        </p:txBody>
      </p:sp>
      <p:sp>
        <p:nvSpPr>
          <p:cNvPr id="11" name="Rectangle 10">
            <a:extLst>
              <a:ext uri="{FF2B5EF4-FFF2-40B4-BE49-F238E27FC236}">
                <a16:creationId xmlns:a16="http://schemas.microsoft.com/office/drawing/2014/main" id="{894DC0AA-A3D0-7EF0-7145-9D800D1FFF5F}"/>
              </a:ext>
            </a:extLst>
          </p:cNvPr>
          <p:cNvSpPr/>
          <p:nvPr/>
        </p:nvSpPr>
        <p:spPr>
          <a:xfrm>
            <a:off x="3053649" y="3299140"/>
            <a:ext cx="3030272" cy="707886"/>
          </a:xfrm>
          <a:prstGeom prst="rect">
            <a:avLst/>
          </a:prstGeom>
        </p:spPr>
        <p:txBody>
          <a:bodyPr wrap="square">
            <a:spAutoFit/>
          </a:bodyPr>
          <a:lstStyle/>
          <a:p>
            <a:pPr lvl="0" algn="ct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which pay is better?</a:t>
            </a:r>
          </a:p>
          <a:p>
            <a:pPr lvl="0"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(long-term capacity)</a:t>
            </a:r>
          </a:p>
        </p:txBody>
      </p:sp>
    </p:spTree>
    <p:extLst>
      <p:ext uri="{BB962C8B-B14F-4D97-AF65-F5344CB8AC3E}">
        <p14:creationId xmlns:p14="http://schemas.microsoft.com/office/powerpoint/2010/main" val="24595638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F7203-1F7E-6F3F-139C-349B7788876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3C450C1-B8CA-5554-83E5-7FF65AF16D30}"/>
              </a:ext>
            </a:extLst>
          </p:cNvPr>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534513E-ADB5-C120-830A-B5DAAEDCB914}"/>
              </a:ext>
            </a:extLst>
          </p:cNvPr>
          <p:cNvSpPr/>
          <p:nvPr/>
        </p:nvSpPr>
        <p:spPr>
          <a:xfrm>
            <a:off x="-152400" y="-165370"/>
            <a:ext cx="9448800" cy="8702566"/>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1AC8814-33BB-2F7E-B741-7112084F09BA}"/>
              </a:ext>
            </a:extLst>
          </p:cNvPr>
          <p:cNvSpPr/>
          <p:nvPr/>
        </p:nvSpPr>
        <p:spPr>
          <a:xfrm>
            <a:off x="748748" y="1170385"/>
            <a:ext cx="7646505" cy="707886"/>
          </a:xfrm>
          <a:prstGeom prst="rect">
            <a:avLst/>
          </a:prstGeom>
          <a:solidFill>
            <a:schemeClr val="tx1"/>
          </a:solidFill>
        </p:spPr>
        <p:txBody>
          <a:bodyPr wrap="square">
            <a:noAutofit/>
          </a:bodyPr>
          <a:lstStyle/>
          <a:p>
            <a:pPr algn="ctr"/>
            <a:r>
              <a:rPr lang="en-US" sz="4000" b="1" dirty="0">
                <a:solidFill>
                  <a:schemeClr val="bg1"/>
                </a:solidFill>
                <a:latin typeface="Helvetica" charset="0"/>
                <a:ea typeface="Helvetica" charset="0"/>
                <a:cs typeface="Helvetica" charset="0"/>
              </a:rPr>
              <a:t>How to Control Multihoming?</a:t>
            </a:r>
            <a:endParaRPr lang="en-US" sz="2800" b="1" i="1" dirty="0">
              <a:solidFill>
                <a:schemeClr val="bg1"/>
              </a:solidFill>
              <a:latin typeface="Helvetica" charset="0"/>
              <a:ea typeface="Helvetica" charset="0"/>
              <a:cs typeface="Helvetica" charset="0"/>
            </a:endParaRPr>
          </a:p>
        </p:txBody>
      </p:sp>
      <p:pic>
        <p:nvPicPr>
          <p:cNvPr id="40" name="Picture 39">
            <a:extLst>
              <a:ext uri="{FF2B5EF4-FFF2-40B4-BE49-F238E27FC236}">
                <a16:creationId xmlns:a16="http://schemas.microsoft.com/office/drawing/2014/main" id="{E7182C16-F34E-5AF2-45CF-E95B2A6298AC}"/>
              </a:ext>
            </a:extLst>
          </p:cNvPr>
          <p:cNvPicPr>
            <a:picLocks noChangeAspect="1"/>
          </p:cNvPicPr>
          <p:nvPr/>
        </p:nvPicPr>
        <p:blipFill rotWithShape="1">
          <a:blip r:embed="rId3"/>
          <a:srcRect l="10960" t="34975" r="71120" b="37273"/>
          <a:stretch/>
        </p:blipFill>
        <p:spPr>
          <a:xfrm>
            <a:off x="13529594" y="2751588"/>
            <a:ext cx="579106" cy="597886"/>
          </a:xfrm>
          <a:prstGeom prst="rect">
            <a:avLst/>
          </a:prstGeom>
        </p:spPr>
      </p:pic>
      <p:pic>
        <p:nvPicPr>
          <p:cNvPr id="42" name="Picture 41">
            <a:extLst>
              <a:ext uri="{FF2B5EF4-FFF2-40B4-BE49-F238E27FC236}">
                <a16:creationId xmlns:a16="http://schemas.microsoft.com/office/drawing/2014/main" id="{DAC2D04F-7637-DB7A-B4F4-0CED607F8F36}"/>
              </a:ext>
            </a:extLst>
          </p:cNvPr>
          <p:cNvPicPr>
            <a:picLocks noChangeAspect="1"/>
          </p:cNvPicPr>
          <p:nvPr/>
        </p:nvPicPr>
        <p:blipFill>
          <a:blip r:embed="rId4"/>
          <a:stretch>
            <a:fillRect/>
          </a:stretch>
        </p:blipFill>
        <p:spPr>
          <a:xfrm>
            <a:off x="13257495" y="3299283"/>
            <a:ext cx="1123304" cy="739965"/>
          </a:xfrm>
          <a:prstGeom prst="rect">
            <a:avLst/>
          </a:prstGeom>
        </p:spPr>
      </p:pic>
      <p:pic>
        <p:nvPicPr>
          <p:cNvPr id="4" name="Picture 3">
            <a:extLst>
              <a:ext uri="{FF2B5EF4-FFF2-40B4-BE49-F238E27FC236}">
                <a16:creationId xmlns:a16="http://schemas.microsoft.com/office/drawing/2014/main" id="{38D8A66A-87ED-7632-873D-7AF2296FB59A}"/>
              </a:ext>
            </a:extLst>
          </p:cNvPr>
          <p:cNvPicPr>
            <a:picLocks noChangeAspect="1"/>
          </p:cNvPicPr>
          <p:nvPr/>
        </p:nvPicPr>
        <p:blipFill rotWithShape="1">
          <a:blip r:embed="rId5"/>
          <a:srcRect l="7163" t="26063" r="7359" b="10477"/>
          <a:stretch>
            <a:fillRect/>
          </a:stretch>
        </p:blipFill>
        <p:spPr>
          <a:xfrm>
            <a:off x="321255" y="2751588"/>
            <a:ext cx="2636392" cy="3461962"/>
          </a:xfrm>
          <a:prstGeom prst="rect">
            <a:avLst/>
          </a:prstGeom>
        </p:spPr>
      </p:pic>
      <p:pic>
        <p:nvPicPr>
          <p:cNvPr id="16386" name="Picture 2" descr="Great day today, almost all of NYC is surging | Uber Drivers Forum">
            <a:extLst>
              <a:ext uri="{FF2B5EF4-FFF2-40B4-BE49-F238E27FC236}">
                <a16:creationId xmlns:a16="http://schemas.microsoft.com/office/drawing/2014/main" id="{42E672B5-D4F9-1C8B-DF3E-9DFACEC877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2849" b="17927"/>
          <a:stretch>
            <a:fillRect/>
          </a:stretch>
        </p:blipFill>
        <p:spPr bwMode="auto">
          <a:xfrm>
            <a:off x="-3582093" y="2199896"/>
            <a:ext cx="2898291" cy="356676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Earn by time is finally in my area. Any tips before I attempt? : r/doordash">
            <a:extLst>
              <a:ext uri="{FF2B5EF4-FFF2-40B4-BE49-F238E27FC236}">
                <a16:creationId xmlns:a16="http://schemas.microsoft.com/office/drawing/2014/main" id="{E20E5A3C-A72D-5AF2-DC77-2A3A6CE8E6D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950" r="3264" b="23763"/>
          <a:stretch>
            <a:fillRect/>
          </a:stretch>
        </p:blipFill>
        <p:spPr bwMode="auto">
          <a:xfrm>
            <a:off x="6063023" y="2746563"/>
            <a:ext cx="2803678" cy="346698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831FDC3-3DF5-E250-DDCF-7DA3B3E5EF85}"/>
              </a:ext>
            </a:extLst>
          </p:cNvPr>
          <p:cNvSpPr/>
          <p:nvPr/>
        </p:nvSpPr>
        <p:spPr>
          <a:xfrm>
            <a:off x="360321" y="2178615"/>
            <a:ext cx="3333299" cy="461665"/>
          </a:xfrm>
          <a:prstGeom prst="rect">
            <a:avLst/>
          </a:prstGeom>
        </p:spPr>
        <p:txBody>
          <a:bodyPr wrap="square">
            <a:spAutoFit/>
          </a:bodyPr>
          <a:lstStyle/>
          <a:p>
            <a:pPr lvl="0" algn="ct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dynamic pay per work?</a:t>
            </a:r>
          </a:p>
        </p:txBody>
      </p:sp>
      <p:sp>
        <p:nvSpPr>
          <p:cNvPr id="8" name="Rectangle 7">
            <a:extLst>
              <a:ext uri="{FF2B5EF4-FFF2-40B4-BE49-F238E27FC236}">
                <a16:creationId xmlns:a16="http://schemas.microsoft.com/office/drawing/2014/main" id="{677F3DF3-48FD-0CDA-5899-F5517D80AC86}"/>
              </a:ext>
            </a:extLst>
          </p:cNvPr>
          <p:cNvSpPr/>
          <p:nvPr/>
        </p:nvSpPr>
        <p:spPr>
          <a:xfrm>
            <a:off x="5200072" y="2178615"/>
            <a:ext cx="3666629" cy="830997"/>
          </a:xfrm>
          <a:prstGeom prst="rect">
            <a:avLst/>
          </a:prstGeom>
        </p:spPr>
        <p:txBody>
          <a:bodyPr wrap="square">
            <a:spAutoFit/>
          </a:bodyPr>
          <a:lstStyle/>
          <a:p>
            <a:pPr lvl="0" algn="ct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dynamic guaranteed pay?</a:t>
            </a:r>
          </a:p>
        </p:txBody>
      </p:sp>
      <p:sp>
        <p:nvSpPr>
          <p:cNvPr id="9" name="Rectangle 8">
            <a:extLst>
              <a:ext uri="{FF2B5EF4-FFF2-40B4-BE49-F238E27FC236}">
                <a16:creationId xmlns:a16="http://schemas.microsoft.com/office/drawing/2014/main" id="{3E19FB4D-59FD-2313-F46E-178045F9600A}"/>
              </a:ext>
            </a:extLst>
          </p:cNvPr>
          <p:cNvSpPr/>
          <p:nvPr/>
        </p:nvSpPr>
        <p:spPr>
          <a:xfrm>
            <a:off x="3153988" y="2752332"/>
            <a:ext cx="2712694"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Counterfactual #1</a:t>
            </a:r>
          </a:p>
        </p:txBody>
      </p:sp>
      <p:sp>
        <p:nvSpPr>
          <p:cNvPr id="10" name="Rectangle 9">
            <a:extLst>
              <a:ext uri="{FF2B5EF4-FFF2-40B4-BE49-F238E27FC236}">
                <a16:creationId xmlns:a16="http://schemas.microsoft.com/office/drawing/2014/main" id="{8DD4E442-A786-6F54-8102-2CF468E0C804}"/>
              </a:ext>
            </a:extLst>
          </p:cNvPr>
          <p:cNvSpPr/>
          <p:nvPr/>
        </p:nvSpPr>
        <p:spPr>
          <a:xfrm>
            <a:off x="360321" y="462949"/>
            <a:ext cx="8598853" cy="584775"/>
          </a:xfrm>
          <a:prstGeom prst="rect">
            <a:avLst/>
          </a:prstGeom>
        </p:spPr>
        <p:txBody>
          <a:bodyPr wrap="square">
            <a:spAutoFit/>
          </a:bodyPr>
          <a:lstStyle/>
          <a:p>
            <a:pPr lvl="0" algn="ctr"/>
            <a:r>
              <a:rPr lang="en-US" sz="1600" dirty="0">
                <a:solidFill>
                  <a:schemeClr val="bg1">
                    <a:lumMod val="8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“Drivers strongly prioritize short-term earnings with </a:t>
            </a:r>
            <a:br>
              <a:rPr lang="en-US" sz="1600" dirty="0">
                <a:solidFill>
                  <a:schemeClr val="bg1">
                    <a:lumMod val="8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8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significant reaction to differences in short-run earnings across platforms.”</a:t>
            </a:r>
          </a:p>
        </p:txBody>
      </p:sp>
      <p:sp>
        <p:nvSpPr>
          <p:cNvPr id="11" name="Rectangle 10">
            <a:extLst>
              <a:ext uri="{FF2B5EF4-FFF2-40B4-BE49-F238E27FC236}">
                <a16:creationId xmlns:a16="http://schemas.microsoft.com/office/drawing/2014/main" id="{AB58E33D-7286-34C4-6738-F06DF6D1C857}"/>
              </a:ext>
            </a:extLst>
          </p:cNvPr>
          <p:cNvSpPr/>
          <p:nvPr/>
        </p:nvSpPr>
        <p:spPr>
          <a:xfrm>
            <a:off x="3053649" y="3299140"/>
            <a:ext cx="3030272" cy="707886"/>
          </a:xfrm>
          <a:prstGeom prst="rect">
            <a:avLst/>
          </a:prstGeom>
        </p:spPr>
        <p:txBody>
          <a:bodyPr wrap="square">
            <a:spAutoFit/>
          </a:bodyPr>
          <a:lstStyle/>
          <a:p>
            <a:pPr lvl="0" algn="ct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which pay is better?</a:t>
            </a:r>
          </a:p>
          <a:p>
            <a:pPr lvl="0"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(long-term capacity)</a:t>
            </a:r>
          </a:p>
        </p:txBody>
      </p:sp>
      <p:sp>
        <p:nvSpPr>
          <p:cNvPr id="12" name="Oval 11">
            <a:extLst>
              <a:ext uri="{FF2B5EF4-FFF2-40B4-BE49-F238E27FC236}">
                <a16:creationId xmlns:a16="http://schemas.microsoft.com/office/drawing/2014/main" id="{624DC455-6ABA-CFBE-0F40-F55729D43B70}"/>
              </a:ext>
            </a:extLst>
          </p:cNvPr>
          <p:cNvSpPr/>
          <p:nvPr/>
        </p:nvSpPr>
        <p:spPr>
          <a:xfrm>
            <a:off x="5665226" y="4680161"/>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Oval 12">
            <a:extLst>
              <a:ext uri="{FF2B5EF4-FFF2-40B4-BE49-F238E27FC236}">
                <a16:creationId xmlns:a16="http://schemas.microsoft.com/office/drawing/2014/main" id="{2451CEE7-3D2A-F447-1558-5F89A8094014}"/>
              </a:ext>
            </a:extLst>
          </p:cNvPr>
          <p:cNvSpPr/>
          <p:nvPr/>
        </p:nvSpPr>
        <p:spPr>
          <a:xfrm>
            <a:off x="2808252" y="4665886"/>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cxnSp>
        <p:nvCxnSpPr>
          <p:cNvPr id="15" name="Straight Arrow Connector 14">
            <a:extLst>
              <a:ext uri="{FF2B5EF4-FFF2-40B4-BE49-F238E27FC236}">
                <a16:creationId xmlns:a16="http://schemas.microsoft.com/office/drawing/2014/main" id="{CC4C393A-E6F4-3EFB-8644-669D12CEDBB7}"/>
              </a:ext>
            </a:extLst>
          </p:cNvPr>
          <p:cNvCxnSpPr/>
          <p:nvPr/>
        </p:nvCxnSpPr>
        <p:spPr>
          <a:xfrm flipH="1">
            <a:off x="3453319" y="4925557"/>
            <a:ext cx="2071992"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5C48F43-D65B-CD5A-5811-B6FA78F39013}"/>
              </a:ext>
            </a:extLst>
          </p:cNvPr>
          <p:cNvSpPr/>
          <p:nvPr/>
        </p:nvSpPr>
        <p:spPr>
          <a:xfrm>
            <a:off x="3053649" y="5154127"/>
            <a:ext cx="3030272" cy="584775"/>
          </a:xfrm>
          <a:prstGeom prst="rect">
            <a:avLst/>
          </a:prstGeom>
        </p:spPr>
        <p:txBody>
          <a:bodyPr wrap="square">
            <a:spAutoFit/>
          </a:bodyPr>
          <a:lstStyle/>
          <a:p>
            <a:pPr lvl="0"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what happens when the focal</a:t>
            </a:r>
            <a:b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firm switches to pay per work?</a:t>
            </a:r>
            <a:endParaRPr lang="en-US" sz="11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19359607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9180E-86D5-B1A8-71BC-1A6FC9353A1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0B4B090-F9F8-C5D9-CD22-77C22E301007}"/>
              </a:ext>
            </a:extLst>
          </p:cNvPr>
          <p:cNvPicPr>
            <a:picLocks noChangeAspect="1"/>
          </p:cNvPicPr>
          <p:nvPr/>
        </p:nvPicPr>
        <p:blipFill>
          <a:blip r:embed="rId3"/>
          <a:stretch>
            <a:fillRect/>
          </a:stretch>
        </p:blipFill>
        <p:spPr>
          <a:xfrm>
            <a:off x="415637" y="2266007"/>
            <a:ext cx="8312727" cy="2325986"/>
          </a:xfrm>
          <a:prstGeom prst="rect">
            <a:avLst/>
          </a:prstGeom>
        </p:spPr>
      </p:pic>
      <p:sp>
        <p:nvSpPr>
          <p:cNvPr id="20" name="Rectangle 19">
            <a:extLst>
              <a:ext uri="{FF2B5EF4-FFF2-40B4-BE49-F238E27FC236}">
                <a16:creationId xmlns:a16="http://schemas.microsoft.com/office/drawing/2014/main" id="{6B57F327-2807-8771-BBAA-057AEA9A883C}"/>
              </a:ext>
            </a:extLst>
          </p:cNvPr>
          <p:cNvSpPr/>
          <p:nvPr/>
        </p:nvSpPr>
        <p:spPr>
          <a:xfrm>
            <a:off x="1159387" y="5417025"/>
            <a:ext cx="6994603" cy="830997"/>
          </a:xfrm>
          <a:prstGeom prst="rect">
            <a:avLst/>
          </a:prstGeom>
        </p:spPr>
        <p:txBody>
          <a:bodyPr wrap="square">
            <a:spAutoFit/>
          </a:bodyPr>
          <a:lstStyle/>
          <a:p>
            <a:pPr lvl="0" algn="ctr"/>
            <a:r>
              <a:rPr lang="en-US" sz="24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Switching from guaranteed pay  pay per work</a:t>
            </a:r>
            <a:br>
              <a:rPr lang="en-US" sz="24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br>
            <a:r>
              <a:rPr lang="en-US" sz="24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of equivalent rate = reduces work duration</a:t>
            </a:r>
            <a:endParaRPr lang="en-US" sz="24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9" name="Rectangle 8">
            <a:extLst>
              <a:ext uri="{FF2B5EF4-FFF2-40B4-BE49-F238E27FC236}">
                <a16:creationId xmlns:a16="http://schemas.microsoft.com/office/drawing/2014/main" id="{DDC7C7BC-7CD4-C5F3-0694-69276956EA7B}"/>
              </a:ext>
            </a:extLst>
          </p:cNvPr>
          <p:cNvSpPr/>
          <p:nvPr/>
        </p:nvSpPr>
        <p:spPr>
          <a:xfrm>
            <a:off x="832753" y="2313503"/>
            <a:ext cx="948236" cy="1889077"/>
          </a:xfrm>
          <a:prstGeom prst="rect">
            <a:avLst/>
          </a:prstGeom>
          <a:solidFill>
            <a:srgbClr val="E2F0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 name="Rectangle 2">
            <a:extLst>
              <a:ext uri="{FF2B5EF4-FFF2-40B4-BE49-F238E27FC236}">
                <a16:creationId xmlns:a16="http://schemas.microsoft.com/office/drawing/2014/main" id="{93C7C7FC-D5C8-92A9-F714-8F4D6659EAFE}"/>
              </a:ext>
            </a:extLst>
          </p:cNvPr>
          <p:cNvSpPr/>
          <p:nvPr/>
        </p:nvSpPr>
        <p:spPr>
          <a:xfrm>
            <a:off x="3566309" y="1845259"/>
            <a:ext cx="2328392" cy="338554"/>
          </a:xfrm>
          <a:prstGeom prst="rect">
            <a:avLst/>
          </a:prstGeom>
          <a:solidFill>
            <a:schemeClr val="accent4">
              <a:lumMod val="20000"/>
              <a:lumOff val="80000"/>
            </a:schemeClr>
          </a:solidFill>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Work Duration (hours)</a:t>
            </a:r>
          </a:p>
        </p:txBody>
      </p:sp>
      <p:sp>
        <p:nvSpPr>
          <p:cNvPr id="7" name="Rectangle 6">
            <a:extLst>
              <a:ext uri="{FF2B5EF4-FFF2-40B4-BE49-F238E27FC236}">
                <a16:creationId xmlns:a16="http://schemas.microsoft.com/office/drawing/2014/main" id="{DF242AD0-48A3-2AAD-105B-F9B0239BF9E0}"/>
              </a:ext>
            </a:extLst>
          </p:cNvPr>
          <p:cNvSpPr/>
          <p:nvPr/>
        </p:nvSpPr>
        <p:spPr>
          <a:xfrm>
            <a:off x="201491" y="1924090"/>
            <a:ext cx="2210759" cy="338554"/>
          </a:xfrm>
          <a:prstGeom prst="rect">
            <a:avLst/>
          </a:prstGeom>
        </p:spPr>
        <p:txBody>
          <a:bodyPr wrap="square">
            <a:spAutoFit/>
          </a:bodyPr>
          <a:lstStyle/>
          <a:p>
            <a:pPr lvl="0"/>
            <a:r>
              <a:rPr lang="en-US" sz="16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Guaranteed Pay</a:t>
            </a:r>
          </a:p>
        </p:txBody>
      </p:sp>
      <p:sp>
        <p:nvSpPr>
          <p:cNvPr id="4" name="Rectangle 3">
            <a:extLst>
              <a:ext uri="{FF2B5EF4-FFF2-40B4-BE49-F238E27FC236}">
                <a16:creationId xmlns:a16="http://schemas.microsoft.com/office/drawing/2014/main" id="{F5108849-D289-86C0-4F17-B8D4B2BF21FE}"/>
              </a:ext>
            </a:extLst>
          </p:cNvPr>
          <p:cNvSpPr/>
          <p:nvPr/>
        </p:nvSpPr>
        <p:spPr>
          <a:xfrm>
            <a:off x="446745" y="609978"/>
            <a:ext cx="4859351" cy="707886"/>
          </a:xfrm>
          <a:prstGeom prst="rect">
            <a:avLst/>
          </a:prstGeom>
          <a:solidFill>
            <a:schemeClr val="tx1"/>
          </a:solidFill>
        </p:spPr>
        <p:txBody>
          <a:bodyPr wrap="square">
            <a:spAutoFit/>
          </a:bodyPr>
          <a:lstStyle/>
          <a:p>
            <a:pPr algn="ctr"/>
            <a:r>
              <a:rPr lang="en-US" sz="4000" b="1" dirty="0">
                <a:solidFill>
                  <a:schemeClr val="bg1"/>
                </a:solidFill>
                <a:latin typeface="Helvetica" pitchFamily="2" charset="0"/>
                <a:ea typeface="Helvetica" charset="0"/>
                <a:cs typeface="Helvetica" charset="0"/>
              </a:rPr>
              <a:t>Counterfactual #1</a:t>
            </a:r>
            <a:endParaRPr lang="en-US" sz="2800" b="1" dirty="0">
              <a:solidFill>
                <a:srgbClr val="FFC000"/>
              </a:solidFill>
              <a:latin typeface="Helvetica" pitchFamily="2" charset="0"/>
              <a:ea typeface="Helvetica" charset="0"/>
              <a:cs typeface="Helvetica" charset="0"/>
            </a:endParaRPr>
          </a:p>
        </p:txBody>
      </p:sp>
      <p:cxnSp>
        <p:nvCxnSpPr>
          <p:cNvPr id="23" name="Straight Arrow Connector 22">
            <a:extLst>
              <a:ext uri="{FF2B5EF4-FFF2-40B4-BE49-F238E27FC236}">
                <a16:creationId xmlns:a16="http://schemas.microsoft.com/office/drawing/2014/main" id="{899EEB4B-A2EF-227A-75E8-AE3B572AC588}"/>
              </a:ext>
            </a:extLst>
          </p:cNvPr>
          <p:cNvCxnSpPr/>
          <p:nvPr/>
        </p:nvCxnSpPr>
        <p:spPr>
          <a:xfrm>
            <a:off x="1880315" y="4811803"/>
            <a:ext cx="649095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8828D54-102B-D8B4-B378-DC16E37CF6CC}"/>
              </a:ext>
            </a:extLst>
          </p:cNvPr>
          <p:cNvSpPr/>
          <p:nvPr/>
        </p:nvSpPr>
        <p:spPr>
          <a:xfrm>
            <a:off x="4314447" y="4642526"/>
            <a:ext cx="1678310" cy="338554"/>
          </a:xfrm>
          <a:prstGeom prst="rect">
            <a:avLst/>
          </a:prstGeom>
          <a:solidFill>
            <a:schemeClr val="bg1"/>
          </a:solidFill>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24" name="Rectangle 23">
            <a:extLst>
              <a:ext uri="{FF2B5EF4-FFF2-40B4-BE49-F238E27FC236}">
                <a16:creationId xmlns:a16="http://schemas.microsoft.com/office/drawing/2014/main" id="{B6E606FD-AE82-70C1-BBB7-40880910D20F}"/>
              </a:ext>
            </a:extLst>
          </p:cNvPr>
          <p:cNvSpPr/>
          <p:nvPr/>
        </p:nvSpPr>
        <p:spPr>
          <a:xfrm>
            <a:off x="5425965" y="690817"/>
            <a:ext cx="2509020" cy="584775"/>
          </a:xfrm>
          <a:prstGeom prst="rect">
            <a:avLst/>
          </a:prstGeom>
        </p:spPr>
        <p:txBody>
          <a:bodyPr wrap="none">
            <a:spAutoFit/>
          </a:bodyPr>
          <a:lstStyle/>
          <a:p>
            <a:pPr lvl="0"/>
            <a:r>
              <a:rPr lang="en-US" sz="3200" dirty="0">
                <a:latin typeface="Helvetica" charset="0"/>
                <a:ea typeface="Helvetica" charset="0"/>
                <a:cs typeface="Helvetica" charset="0"/>
              </a:rPr>
              <a:t>Pay Scheme</a:t>
            </a:r>
            <a:endParaRPr lang="en-US" sz="2000" i="1" dirty="0">
              <a:latin typeface="Helvetica" charset="0"/>
              <a:ea typeface="Helvetica" charset="0"/>
              <a:cs typeface="Helvetica" charset="0"/>
            </a:endParaRPr>
          </a:p>
        </p:txBody>
      </p:sp>
      <p:sp>
        <p:nvSpPr>
          <p:cNvPr id="5" name="Rectangle 4">
            <a:extLst>
              <a:ext uri="{FF2B5EF4-FFF2-40B4-BE49-F238E27FC236}">
                <a16:creationId xmlns:a16="http://schemas.microsoft.com/office/drawing/2014/main" id="{ECAFDC51-7AAE-7AF3-FA35-6483064E01F8}"/>
              </a:ext>
            </a:extLst>
          </p:cNvPr>
          <p:cNvSpPr/>
          <p:nvPr/>
        </p:nvSpPr>
        <p:spPr>
          <a:xfrm>
            <a:off x="1780989" y="2313503"/>
            <a:ext cx="1331862" cy="18890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6" name="Rectangle 5">
            <a:extLst>
              <a:ext uri="{FF2B5EF4-FFF2-40B4-BE49-F238E27FC236}">
                <a16:creationId xmlns:a16="http://schemas.microsoft.com/office/drawing/2014/main" id="{3440F7B6-DF19-0448-D635-FE55A1E60B27}"/>
              </a:ext>
            </a:extLst>
          </p:cNvPr>
          <p:cNvSpPr/>
          <p:nvPr/>
        </p:nvSpPr>
        <p:spPr>
          <a:xfrm>
            <a:off x="3745975" y="2313503"/>
            <a:ext cx="4853275" cy="18890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329843993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3F792-94EE-C87E-49E7-0A57A67ADE6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88B7769-0EC8-3711-433D-96504AAF6EC2}"/>
              </a:ext>
            </a:extLst>
          </p:cNvPr>
          <p:cNvPicPr>
            <a:picLocks noChangeAspect="1"/>
          </p:cNvPicPr>
          <p:nvPr/>
        </p:nvPicPr>
        <p:blipFill>
          <a:blip r:embed="rId3"/>
          <a:stretch>
            <a:fillRect/>
          </a:stretch>
        </p:blipFill>
        <p:spPr>
          <a:xfrm>
            <a:off x="415637" y="2266007"/>
            <a:ext cx="8312727" cy="2325986"/>
          </a:xfrm>
          <a:prstGeom prst="rect">
            <a:avLst/>
          </a:prstGeom>
        </p:spPr>
      </p:pic>
      <p:sp>
        <p:nvSpPr>
          <p:cNvPr id="20" name="Rectangle 19">
            <a:extLst>
              <a:ext uri="{FF2B5EF4-FFF2-40B4-BE49-F238E27FC236}">
                <a16:creationId xmlns:a16="http://schemas.microsoft.com/office/drawing/2014/main" id="{A408930A-4A13-E6BA-815D-1F9A7DB61D75}"/>
              </a:ext>
            </a:extLst>
          </p:cNvPr>
          <p:cNvSpPr/>
          <p:nvPr/>
        </p:nvSpPr>
        <p:spPr>
          <a:xfrm>
            <a:off x="1159387" y="5417025"/>
            <a:ext cx="6994603" cy="830997"/>
          </a:xfrm>
          <a:prstGeom prst="rect">
            <a:avLst/>
          </a:prstGeom>
        </p:spPr>
        <p:txBody>
          <a:bodyPr wrap="square">
            <a:spAutoFit/>
          </a:bodyPr>
          <a:lstStyle/>
          <a:p>
            <a:pPr lvl="0" algn="ctr"/>
            <a:r>
              <a:rPr lang="en-US" sz="24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Switching from guaranteed pay  pay per work, need </a:t>
            </a:r>
            <a:r>
              <a:rPr lang="en-US" sz="24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1.25-1.5x rate to match prior work duration</a:t>
            </a:r>
          </a:p>
        </p:txBody>
      </p:sp>
      <p:sp>
        <p:nvSpPr>
          <p:cNvPr id="9" name="Rectangle 8">
            <a:extLst>
              <a:ext uri="{FF2B5EF4-FFF2-40B4-BE49-F238E27FC236}">
                <a16:creationId xmlns:a16="http://schemas.microsoft.com/office/drawing/2014/main" id="{652DD6E7-311E-152C-473E-7958CA820A91}"/>
              </a:ext>
            </a:extLst>
          </p:cNvPr>
          <p:cNvSpPr/>
          <p:nvPr/>
        </p:nvSpPr>
        <p:spPr>
          <a:xfrm>
            <a:off x="832753" y="2313503"/>
            <a:ext cx="948236" cy="1889077"/>
          </a:xfrm>
          <a:prstGeom prst="rect">
            <a:avLst/>
          </a:prstGeom>
          <a:solidFill>
            <a:srgbClr val="E2F0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 name="Rectangle 2">
            <a:extLst>
              <a:ext uri="{FF2B5EF4-FFF2-40B4-BE49-F238E27FC236}">
                <a16:creationId xmlns:a16="http://schemas.microsoft.com/office/drawing/2014/main" id="{37DFF832-3B8D-0BDF-A145-8CA093C5D81A}"/>
              </a:ext>
            </a:extLst>
          </p:cNvPr>
          <p:cNvSpPr/>
          <p:nvPr/>
        </p:nvSpPr>
        <p:spPr>
          <a:xfrm>
            <a:off x="3566309" y="1845259"/>
            <a:ext cx="2328392" cy="338554"/>
          </a:xfrm>
          <a:prstGeom prst="rect">
            <a:avLst/>
          </a:prstGeom>
          <a:solidFill>
            <a:schemeClr val="accent4">
              <a:lumMod val="20000"/>
              <a:lumOff val="80000"/>
            </a:schemeClr>
          </a:solidFill>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Work Duration (hours)</a:t>
            </a:r>
          </a:p>
        </p:txBody>
      </p:sp>
      <p:sp>
        <p:nvSpPr>
          <p:cNvPr id="7" name="Rectangle 6">
            <a:extLst>
              <a:ext uri="{FF2B5EF4-FFF2-40B4-BE49-F238E27FC236}">
                <a16:creationId xmlns:a16="http://schemas.microsoft.com/office/drawing/2014/main" id="{7E792F77-0169-A54B-C1FB-9619EF19C357}"/>
              </a:ext>
            </a:extLst>
          </p:cNvPr>
          <p:cNvSpPr/>
          <p:nvPr/>
        </p:nvSpPr>
        <p:spPr>
          <a:xfrm>
            <a:off x="201491" y="1924090"/>
            <a:ext cx="2210759" cy="338554"/>
          </a:xfrm>
          <a:prstGeom prst="rect">
            <a:avLst/>
          </a:prstGeom>
        </p:spPr>
        <p:txBody>
          <a:bodyPr wrap="square">
            <a:spAutoFit/>
          </a:bodyPr>
          <a:lstStyle/>
          <a:p>
            <a:pPr lvl="0"/>
            <a:r>
              <a:rPr lang="en-US" sz="16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Guaranteed Pay</a:t>
            </a:r>
          </a:p>
        </p:txBody>
      </p:sp>
      <p:sp>
        <p:nvSpPr>
          <p:cNvPr id="4" name="Rectangle 3">
            <a:extLst>
              <a:ext uri="{FF2B5EF4-FFF2-40B4-BE49-F238E27FC236}">
                <a16:creationId xmlns:a16="http://schemas.microsoft.com/office/drawing/2014/main" id="{AB27BAE4-3020-DB28-2C2A-7A87BA60878F}"/>
              </a:ext>
            </a:extLst>
          </p:cNvPr>
          <p:cNvSpPr/>
          <p:nvPr/>
        </p:nvSpPr>
        <p:spPr>
          <a:xfrm>
            <a:off x="446745" y="609978"/>
            <a:ext cx="4859351" cy="707886"/>
          </a:xfrm>
          <a:prstGeom prst="rect">
            <a:avLst/>
          </a:prstGeom>
          <a:solidFill>
            <a:schemeClr val="tx1"/>
          </a:solidFill>
        </p:spPr>
        <p:txBody>
          <a:bodyPr wrap="square">
            <a:spAutoFit/>
          </a:bodyPr>
          <a:lstStyle/>
          <a:p>
            <a:pPr algn="ctr"/>
            <a:r>
              <a:rPr lang="en-US" sz="4000" b="1" dirty="0">
                <a:solidFill>
                  <a:schemeClr val="bg1"/>
                </a:solidFill>
                <a:latin typeface="Helvetica" pitchFamily="2" charset="0"/>
                <a:ea typeface="Helvetica" charset="0"/>
                <a:cs typeface="Helvetica" charset="0"/>
              </a:rPr>
              <a:t>Counterfactual #1</a:t>
            </a:r>
            <a:endParaRPr lang="en-US" sz="2800" b="1" dirty="0">
              <a:solidFill>
                <a:srgbClr val="FFC000"/>
              </a:solidFill>
              <a:latin typeface="Helvetica" pitchFamily="2" charset="0"/>
              <a:ea typeface="Helvetica" charset="0"/>
              <a:cs typeface="Helvetica" charset="0"/>
            </a:endParaRPr>
          </a:p>
        </p:txBody>
      </p:sp>
      <p:cxnSp>
        <p:nvCxnSpPr>
          <p:cNvPr id="23" name="Straight Arrow Connector 22">
            <a:extLst>
              <a:ext uri="{FF2B5EF4-FFF2-40B4-BE49-F238E27FC236}">
                <a16:creationId xmlns:a16="http://schemas.microsoft.com/office/drawing/2014/main" id="{BA6A952B-812E-C1C8-E642-B61B24C9BE70}"/>
              </a:ext>
            </a:extLst>
          </p:cNvPr>
          <p:cNvCxnSpPr/>
          <p:nvPr/>
        </p:nvCxnSpPr>
        <p:spPr>
          <a:xfrm>
            <a:off x="1880315" y="4811803"/>
            <a:ext cx="6490953"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3A52532-13A2-CD3F-32CD-5725E4316928}"/>
              </a:ext>
            </a:extLst>
          </p:cNvPr>
          <p:cNvSpPr/>
          <p:nvPr/>
        </p:nvSpPr>
        <p:spPr>
          <a:xfrm>
            <a:off x="4314447" y="4642526"/>
            <a:ext cx="1678310" cy="338554"/>
          </a:xfrm>
          <a:prstGeom prst="rect">
            <a:avLst/>
          </a:prstGeom>
          <a:solidFill>
            <a:schemeClr val="bg1"/>
          </a:solidFill>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24" name="Rectangle 23">
            <a:extLst>
              <a:ext uri="{FF2B5EF4-FFF2-40B4-BE49-F238E27FC236}">
                <a16:creationId xmlns:a16="http://schemas.microsoft.com/office/drawing/2014/main" id="{D1D1EBBB-22FA-483D-4017-EFEABE5EBA79}"/>
              </a:ext>
            </a:extLst>
          </p:cNvPr>
          <p:cNvSpPr/>
          <p:nvPr/>
        </p:nvSpPr>
        <p:spPr>
          <a:xfrm>
            <a:off x="5425965" y="690817"/>
            <a:ext cx="2509020" cy="584775"/>
          </a:xfrm>
          <a:prstGeom prst="rect">
            <a:avLst/>
          </a:prstGeom>
        </p:spPr>
        <p:txBody>
          <a:bodyPr wrap="none">
            <a:spAutoFit/>
          </a:bodyPr>
          <a:lstStyle/>
          <a:p>
            <a:pPr lvl="0"/>
            <a:r>
              <a:rPr lang="en-US" sz="3200" dirty="0">
                <a:latin typeface="Helvetica" charset="0"/>
                <a:ea typeface="Helvetica" charset="0"/>
                <a:cs typeface="Helvetica" charset="0"/>
              </a:rPr>
              <a:t>Pay Scheme</a:t>
            </a:r>
            <a:endParaRPr lang="en-US" sz="2000" i="1" dirty="0">
              <a:latin typeface="Helvetica" charset="0"/>
              <a:ea typeface="Helvetica" charset="0"/>
              <a:cs typeface="Helvetica" charset="0"/>
            </a:endParaRPr>
          </a:p>
        </p:txBody>
      </p:sp>
    </p:spTree>
    <p:extLst>
      <p:ext uri="{BB962C8B-B14F-4D97-AF65-F5344CB8AC3E}">
        <p14:creationId xmlns:p14="http://schemas.microsoft.com/office/powerpoint/2010/main" val="359918936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8A9B3-060E-66DA-5180-2238DEAADD8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696B036-92B9-5927-3B42-4646BA26A2D7}"/>
              </a:ext>
            </a:extLst>
          </p:cNvPr>
          <p:cNvSpPr/>
          <p:nvPr/>
        </p:nvSpPr>
        <p:spPr>
          <a:xfrm>
            <a:off x="446745" y="609978"/>
            <a:ext cx="4859351" cy="707886"/>
          </a:xfrm>
          <a:prstGeom prst="rect">
            <a:avLst/>
          </a:prstGeom>
          <a:solidFill>
            <a:schemeClr val="tx1"/>
          </a:solidFill>
        </p:spPr>
        <p:txBody>
          <a:bodyPr wrap="square">
            <a:spAutoFit/>
          </a:bodyPr>
          <a:lstStyle/>
          <a:p>
            <a:pPr algn="ctr"/>
            <a:r>
              <a:rPr lang="en-US" sz="4000" b="1" dirty="0">
                <a:solidFill>
                  <a:schemeClr val="bg1"/>
                </a:solidFill>
                <a:latin typeface="Helvetica" pitchFamily="2" charset="0"/>
                <a:ea typeface="Helvetica" charset="0"/>
                <a:cs typeface="Helvetica" charset="0"/>
              </a:rPr>
              <a:t>Counterfactual #1</a:t>
            </a:r>
            <a:endParaRPr lang="en-US" sz="2800" b="1" dirty="0">
              <a:solidFill>
                <a:srgbClr val="FFC000"/>
              </a:solidFill>
              <a:latin typeface="Helvetica" pitchFamily="2" charset="0"/>
              <a:ea typeface="Helvetica" charset="0"/>
              <a:cs typeface="Helvetica" charset="0"/>
            </a:endParaRPr>
          </a:p>
        </p:txBody>
      </p:sp>
      <p:pic>
        <p:nvPicPr>
          <p:cNvPr id="21" name="Picture 20">
            <a:extLst>
              <a:ext uri="{FF2B5EF4-FFF2-40B4-BE49-F238E27FC236}">
                <a16:creationId xmlns:a16="http://schemas.microsoft.com/office/drawing/2014/main" id="{5F800F09-E636-6603-96C3-CD113D1C10D7}"/>
              </a:ext>
            </a:extLst>
          </p:cNvPr>
          <p:cNvPicPr>
            <a:picLocks noChangeAspect="1"/>
          </p:cNvPicPr>
          <p:nvPr/>
        </p:nvPicPr>
        <p:blipFill>
          <a:blip r:embed="rId3"/>
          <a:srcRect r="50171" b="13824"/>
          <a:stretch>
            <a:fillRect/>
          </a:stretch>
        </p:blipFill>
        <p:spPr>
          <a:xfrm>
            <a:off x="1266029" y="1949011"/>
            <a:ext cx="6689114" cy="3755443"/>
          </a:xfrm>
          <a:prstGeom prst="rect">
            <a:avLst/>
          </a:prstGeom>
        </p:spPr>
      </p:pic>
      <p:sp>
        <p:nvSpPr>
          <p:cNvPr id="24" name="Rectangle 23">
            <a:extLst>
              <a:ext uri="{FF2B5EF4-FFF2-40B4-BE49-F238E27FC236}">
                <a16:creationId xmlns:a16="http://schemas.microsoft.com/office/drawing/2014/main" id="{86163B66-C14B-7B51-9A81-FFE24A03C589}"/>
              </a:ext>
            </a:extLst>
          </p:cNvPr>
          <p:cNvSpPr/>
          <p:nvPr/>
        </p:nvSpPr>
        <p:spPr>
          <a:xfrm>
            <a:off x="1897146" y="1986918"/>
            <a:ext cx="820296" cy="3022963"/>
          </a:xfrm>
          <a:prstGeom prst="rect">
            <a:avLst/>
          </a:prstGeom>
          <a:solidFill>
            <a:srgbClr val="E2F0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7" name="Rectangle 26">
            <a:extLst>
              <a:ext uri="{FF2B5EF4-FFF2-40B4-BE49-F238E27FC236}">
                <a16:creationId xmlns:a16="http://schemas.microsoft.com/office/drawing/2014/main" id="{E7C2D0F6-615F-5B90-9B24-942AB98E5C81}"/>
              </a:ext>
            </a:extLst>
          </p:cNvPr>
          <p:cNvSpPr/>
          <p:nvPr/>
        </p:nvSpPr>
        <p:spPr>
          <a:xfrm>
            <a:off x="1420626" y="5024797"/>
            <a:ext cx="820296" cy="307777"/>
          </a:xfrm>
          <a:prstGeom prst="rect">
            <a:avLst/>
          </a:prstGeom>
          <a:solidFill>
            <a:schemeClr val="bg1"/>
          </a:solidFill>
        </p:spPr>
        <p:txBody>
          <a:bodyPr wrap="square">
            <a:spAutoFit/>
          </a:bodyPr>
          <a:lstStyle/>
          <a:p>
            <a:pPr lvl="0" algn="r"/>
            <a:r>
              <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rPr>
              <a:t>Base</a:t>
            </a:r>
          </a:p>
        </p:txBody>
      </p:sp>
      <p:sp>
        <p:nvSpPr>
          <p:cNvPr id="30" name="Rectangle 29">
            <a:extLst>
              <a:ext uri="{FF2B5EF4-FFF2-40B4-BE49-F238E27FC236}">
                <a16:creationId xmlns:a16="http://schemas.microsoft.com/office/drawing/2014/main" id="{DCCD1A24-FA65-A01F-0416-E1CA60D3C1D5}"/>
              </a:ext>
            </a:extLst>
          </p:cNvPr>
          <p:cNvSpPr/>
          <p:nvPr/>
        </p:nvSpPr>
        <p:spPr>
          <a:xfrm>
            <a:off x="1860732" y="2165834"/>
            <a:ext cx="1324781" cy="584775"/>
          </a:xfrm>
          <a:prstGeom prst="rect">
            <a:avLst/>
          </a:prstGeom>
        </p:spPr>
        <p:txBody>
          <a:bodyPr wrap="square">
            <a:spAutoFit/>
          </a:bodyPr>
          <a:lstStyle/>
          <a:p>
            <a:pPr lvl="0"/>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Guaranteed</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a:t>
            </a:r>
          </a:p>
        </p:txBody>
      </p:sp>
      <p:sp>
        <p:nvSpPr>
          <p:cNvPr id="31" name="Rectangle 30">
            <a:extLst>
              <a:ext uri="{FF2B5EF4-FFF2-40B4-BE49-F238E27FC236}">
                <a16:creationId xmlns:a16="http://schemas.microsoft.com/office/drawing/2014/main" id="{39AA4C48-DBBC-9F59-948C-5FF27AB30C4D}"/>
              </a:ext>
            </a:extLst>
          </p:cNvPr>
          <p:cNvSpPr/>
          <p:nvPr/>
        </p:nvSpPr>
        <p:spPr>
          <a:xfrm>
            <a:off x="3114741" y="3493662"/>
            <a:ext cx="1457259" cy="338554"/>
          </a:xfrm>
          <a:prstGeom prst="rect">
            <a:avLst/>
          </a:prstGeom>
        </p:spPr>
        <p:txBody>
          <a:bodyPr wrap="square">
            <a:spAutoFit/>
          </a:bodyPr>
          <a:lstStyle/>
          <a:p>
            <a:pPr lvl="0"/>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36" name="Rectangle 35">
            <a:extLst>
              <a:ext uri="{FF2B5EF4-FFF2-40B4-BE49-F238E27FC236}">
                <a16:creationId xmlns:a16="http://schemas.microsoft.com/office/drawing/2014/main" id="{804FBF87-2035-B17C-7C85-4B9A80618E95}"/>
              </a:ext>
            </a:extLst>
          </p:cNvPr>
          <p:cNvSpPr/>
          <p:nvPr/>
        </p:nvSpPr>
        <p:spPr>
          <a:xfrm>
            <a:off x="2975425" y="1600420"/>
            <a:ext cx="3811336" cy="338554"/>
          </a:xfrm>
          <a:prstGeom prst="rect">
            <a:avLst/>
          </a:prstGeom>
          <a:solidFill>
            <a:schemeClr val="accent4">
              <a:lumMod val="20000"/>
              <a:lumOff val="80000"/>
            </a:schemeClr>
          </a:solidFill>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Fraction of workers who never switched</a:t>
            </a:r>
          </a:p>
        </p:txBody>
      </p:sp>
      <p:sp>
        <p:nvSpPr>
          <p:cNvPr id="37" name="Rectangle 36">
            <a:extLst>
              <a:ext uri="{FF2B5EF4-FFF2-40B4-BE49-F238E27FC236}">
                <a16:creationId xmlns:a16="http://schemas.microsoft.com/office/drawing/2014/main" id="{1A3D8872-3554-0E68-85C7-D38164F6530C}"/>
              </a:ext>
            </a:extLst>
          </p:cNvPr>
          <p:cNvSpPr/>
          <p:nvPr/>
        </p:nvSpPr>
        <p:spPr>
          <a:xfrm>
            <a:off x="5425965" y="690817"/>
            <a:ext cx="2509020" cy="584775"/>
          </a:xfrm>
          <a:prstGeom prst="rect">
            <a:avLst/>
          </a:prstGeom>
        </p:spPr>
        <p:txBody>
          <a:bodyPr wrap="none">
            <a:spAutoFit/>
          </a:bodyPr>
          <a:lstStyle/>
          <a:p>
            <a:pPr lvl="0"/>
            <a:r>
              <a:rPr lang="en-US" sz="3200" dirty="0">
                <a:latin typeface="Helvetica" charset="0"/>
                <a:ea typeface="Helvetica" charset="0"/>
                <a:cs typeface="Helvetica" charset="0"/>
              </a:rPr>
              <a:t>Pay Scheme</a:t>
            </a:r>
            <a:endParaRPr lang="en-US" sz="2000" i="1" dirty="0">
              <a:latin typeface="Helvetica" charset="0"/>
              <a:ea typeface="Helvetica" charset="0"/>
              <a:cs typeface="Helvetica" charset="0"/>
            </a:endParaRPr>
          </a:p>
        </p:txBody>
      </p:sp>
      <p:sp>
        <p:nvSpPr>
          <p:cNvPr id="2" name="Rectangle 1">
            <a:extLst>
              <a:ext uri="{FF2B5EF4-FFF2-40B4-BE49-F238E27FC236}">
                <a16:creationId xmlns:a16="http://schemas.microsoft.com/office/drawing/2014/main" id="{A60F1AB8-2880-97BA-0E8B-8E836C7F98BD}"/>
              </a:ext>
            </a:extLst>
          </p:cNvPr>
          <p:cNvSpPr/>
          <p:nvPr/>
        </p:nvSpPr>
        <p:spPr>
          <a:xfrm>
            <a:off x="2717442" y="3920247"/>
            <a:ext cx="820296" cy="10099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 name="Rectangle 2">
            <a:extLst>
              <a:ext uri="{FF2B5EF4-FFF2-40B4-BE49-F238E27FC236}">
                <a16:creationId xmlns:a16="http://schemas.microsoft.com/office/drawing/2014/main" id="{6A2331C1-4666-7CF2-737D-7E2F1EBA4E9D}"/>
              </a:ext>
            </a:extLst>
          </p:cNvPr>
          <p:cNvSpPr/>
          <p:nvPr/>
        </p:nvSpPr>
        <p:spPr>
          <a:xfrm>
            <a:off x="3947885" y="3822970"/>
            <a:ext cx="3668872" cy="11072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 name="Rectangle 4">
            <a:extLst>
              <a:ext uri="{FF2B5EF4-FFF2-40B4-BE49-F238E27FC236}">
                <a16:creationId xmlns:a16="http://schemas.microsoft.com/office/drawing/2014/main" id="{8DBE64C1-CD0F-C9EF-027E-27E33D696123}"/>
              </a:ext>
            </a:extLst>
          </p:cNvPr>
          <p:cNvSpPr/>
          <p:nvPr/>
        </p:nvSpPr>
        <p:spPr>
          <a:xfrm>
            <a:off x="5817139" y="2025794"/>
            <a:ext cx="1799617" cy="16609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22807464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1BA8D-49E6-6E78-3D0B-74603B7C4D8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21AEC2F-B832-A0A0-BB51-B6C110211118}"/>
              </a:ext>
            </a:extLst>
          </p:cNvPr>
          <p:cNvSpPr/>
          <p:nvPr/>
        </p:nvSpPr>
        <p:spPr>
          <a:xfrm>
            <a:off x="446745" y="609978"/>
            <a:ext cx="4859351" cy="707886"/>
          </a:xfrm>
          <a:prstGeom prst="rect">
            <a:avLst/>
          </a:prstGeom>
          <a:solidFill>
            <a:schemeClr val="tx1"/>
          </a:solidFill>
        </p:spPr>
        <p:txBody>
          <a:bodyPr wrap="square">
            <a:spAutoFit/>
          </a:bodyPr>
          <a:lstStyle/>
          <a:p>
            <a:pPr algn="ctr"/>
            <a:r>
              <a:rPr lang="en-US" sz="4000" b="1" dirty="0">
                <a:solidFill>
                  <a:schemeClr val="bg1"/>
                </a:solidFill>
                <a:latin typeface="Helvetica" pitchFamily="2" charset="0"/>
                <a:ea typeface="Helvetica" charset="0"/>
                <a:cs typeface="Helvetica" charset="0"/>
              </a:rPr>
              <a:t>Counterfactual #1</a:t>
            </a:r>
            <a:endParaRPr lang="en-US" sz="2800" b="1" dirty="0">
              <a:solidFill>
                <a:srgbClr val="FFC000"/>
              </a:solidFill>
              <a:latin typeface="Helvetica" pitchFamily="2" charset="0"/>
              <a:ea typeface="Helvetica" charset="0"/>
              <a:cs typeface="Helvetica" charset="0"/>
            </a:endParaRPr>
          </a:p>
        </p:txBody>
      </p:sp>
      <p:pic>
        <p:nvPicPr>
          <p:cNvPr id="21" name="Picture 20">
            <a:extLst>
              <a:ext uri="{FF2B5EF4-FFF2-40B4-BE49-F238E27FC236}">
                <a16:creationId xmlns:a16="http://schemas.microsoft.com/office/drawing/2014/main" id="{8C28F152-A24F-91A8-BA18-F4DF1EE99723}"/>
              </a:ext>
            </a:extLst>
          </p:cNvPr>
          <p:cNvPicPr>
            <a:picLocks noChangeAspect="1"/>
          </p:cNvPicPr>
          <p:nvPr/>
        </p:nvPicPr>
        <p:blipFill>
          <a:blip r:embed="rId3"/>
          <a:srcRect r="50171" b="13824"/>
          <a:stretch>
            <a:fillRect/>
          </a:stretch>
        </p:blipFill>
        <p:spPr>
          <a:xfrm>
            <a:off x="1266029" y="1949011"/>
            <a:ext cx="6689114" cy="3755443"/>
          </a:xfrm>
          <a:prstGeom prst="rect">
            <a:avLst/>
          </a:prstGeom>
        </p:spPr>
      </p:pic>
      <p:sp>
        <p:nvSpPr>
          <p:cNvPr id="24" name="Rectangle 23">
            <a:extLst>
              <a:ext uri="{FF2B5EF4-FFF2-40B4-BE49-F238E27FC236}">
                <a16:creationId xmlns:a16="http://schemas.microsoft.com/office/drawing/2014/main" id="{65EBE314-BAE4-043A-C5C2-D4D3947757E5}"/>
              </a:ext>
            </a:extLst>
          </p:cNvPr>
          <p:cNvSpPr/>
          <p:nvPr/>
        </p:nvSpPr>
        <p:spPr>
          <a:xfrm>
            <a:off x="1897146" y="1986918"/>
            <a:ext cx="820296" cy="3022963"/>
          </a:xfrm>
          <a:prstGeom prst="rect">
            <a:avLst/>
          </a:prstGeom>
          <a:solidFill>
            <a:srgbClr val="E2F0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7" name="Rectangle 26">
            <a:extLst>
              <a:ext uri="{FF2B5EF4-FFF2-40B4-BE49-F238E27FC236}">
                <a16:creationId xmlns:a16="http://schemas.microsoft.com/office/drawing/2014/main" id="{28439CBF-5725-F14D-76A4-CA21016964DB}"/>
              </a:ext>
            </a:extLst>
          </p:cNvPr>
          <p:cNvSpPr/>
          <p:nvPr/>
        </p:nvSpPr>
        <p:spPr>
          <a:xfrm>
            <a:off x="1420626" y="5024797"/>
            <a:ext cx="820296" cy="307777"/>
          </a:xfrm>
          <a:prstGeom prst="rect">
            <a:avLst/>
          </a:prstGeom>
          <a:solidFill>
            <a:schemeClr val="bg1"/>
          </a:solidFill>
        </p:spPr>
        <p:txBody>
          <a:bodyPr wrap="square">
            <a:spAutoFit/>
          </a:bodyPr>
          <a:lstStyle/>
          <a:p>
            <a:pPr lvl="0" algn="r"/>
            <a:r>
              <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rPr>
              <a:t>Base</a:t>
            </a:r>
          </a:p>
        </p:txBody>
      </p:sp>
      <p:sp>
        <p:nvSpPr>
          <p:cNvPr id="30" name="Rectangle 29">
            <a:extLst>
              <a:ext uri="{FF2B5EF4-FFF2-40B4-BE49-F238E27FC236}">
                <a16:creationId xmlns:a16="http://schemas.microsoft.com/office/drawing/2014/main" id="{325F6CE7-E78B-D069-BD5D-B96B7D75FC5E}"/>
              </a:ext>
            </a:extLst>
          </p:cNvPr>
          <p:cNvSpPr/>
          <p:nvPr/>
        </p:nvSpPr>
        <p:spPr>
          <a:xfrm>
            <a:off x="1860732" y="2165834"/>
            <a:ext cx="1324781" cy="584775"/>
          </a:xfrm>
          <a:prstGeom prst="rect">
            <a:avLst/>
          </a:prstGeom>
        </p:spPr>
        <p:txBody>
          <a:bodyPr wrap="square">
            <a:spAutoFit/>
          </a:bodyPr>
          <a:lstStyle/>
          <a:p>
            <a:pPr lvl="0"/>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Guaranteed</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a:t>
            </a:r>
          </a:p>
        </p:txBody>
      </p:sp>
      <p:sp>
        <p:nvSpPr>
          <p:cNvPr id="35" name="Rectangle 34">
            <a:extLst>
              <a:ext uri="{FF2B5EF4-FFF2-40B4-BE49-F238E27FC236}">
                <a16:creationId xmlns:a16="http://schemas.microsoft.com/office/drawing/2014/main" id="{4FBEA2D4-778F-B43F-27D2-A1B3318855C3}"/>
              </a:ext>
            </a:extLst>
          </p:cNvPr>
          <p:cNvSpPr/>
          <p:nvPr/>
        </p:nvSpPr>
        <p:spPr>
          <a:xfrm>
            <a:off x="1766356" y="5623087"/>
            <a:ext cx="5611288" cy="830997"/>
          </a:xfrm>
          <a:prstGeom prst="rect">
            <a:avLst/>
          </a:prstGeom>
        </p:spPr>
        <p:txBody>
          <a:bodyPr wrap="square">
            <a:spAutoFit/>
          </a:bodyPr>
          <a:lstStyle/>
          <a:p>
            <a:pPr lvl="0" algn="ctr"/>
            <a:r>
              <a:rPr lang="en-US" sz="24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Need </a:t>
            </a:r>
            <a:r>
              <a:rPr lang="en-US" sz="24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2.5-3x rate to </a:t>
            </a:r>
            <a:br>
              <a:rPr lang="en-US" sz="24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keep the most dedicated workers</a:t>
            </a:r>
          </a:p>
        </p:txBody>
      </p:sp>
      <p:sp>
        <p:nvSpPr>
          <p:cNvPr id="36" name="Rectangle 35">
            <a:extLst>
              <a:ext uri="{FF2B5EF4-FFF2-40B4-BE49-F238E27FC236}">
                <a16:creationId xmlns:a16="http://schemas.microsoft.com/office/drawing/2014/main" id="{5A7D97BB-41CB-3500-B0F5-CF195D8AF0B8}"/>
              </a:ext>
            </a:extLst>
          </p:cNvPr>
          <p:cNvSpPr/>
          <p:nvPr/>
        </p:nvSpPr>
        <p:spPr>
          <a:xfrm>
            <a:off x="2975425" y="1600420"/>
            <a:ext cx="3811336" cy="338554"/>
          </a:xfrm>
          <a:prstGeom prst="rect">
            <a:avLst/>
          </a:prstGeom>
          <a:solidFill>
            <a:schemeClr val="accent4">
              <a:lumMod val="20000"/>
              <a:lumOff val="80000"/>
            </a:schemeClr>
          </a:solidFill>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Fraction of workers who never switched</a:t>
            </a:r>
          </a:p>
        </p:txBody>
      </p:sp>
      <p:sp>
        <p:nvSpPr>
          <p:cNvPr id="37" name="Rectangle 36">
            <a:extLst>
              <a:ext uri="{FF2B5EF4-FFF2-40B4-BE49-F238E27FC236}">
                <a16:creationId xmlns:a16="http://schemas.microsoft.com/office/drawing/2014/main" id="{8125E820-DC95-AF97-E966-D19139A59B41}"/>
              </a:ext>
            </a:extLst>
          </p:cNvPr>
          <p:cNvSpPr/>
          <p:nvPr/>
        </p:nvSpPr>
        <p:spPr>
          <a:xfrm>
            <a:off x="5425965" y="690817"/>
            <a:ext cx="2509020" cy="584775"/>
          </a:xfrm>
          <a:prstGeom prst="rect">
            <a:avLst/>
          </a:prstGeom>
        </p:spPr>
        <p:txBody>
          <a:bodyPr wrap="none">
            <a:spAutoFit/>
          </a:bodyPr>
          <a:lstStyle/>
          <a:p>
            <a:pPr lvl="0"/>
            <a:r>
              <a:rPr lang="en-US" sz="3200" dirty="0">
                <a:latin typeface="Helvetica" charset="0"/>
                <a:ea typeface="Helvetica" charset="0"/>
                <a:cs typeface="Helvetica" charset="0"/>
              </a:rPr>
              <a:t>Pay Scheme</a:t>
            </a:r>
            <a:endParaRPr lang="en-US" sz="2000" i="1" dirty="0">
              <a:latin typeface="Helvetica" charset="0"/>
              <a:ea typeface="Helvetica" charset="0"/>
              <a:cs typeface="Helvetica" charset="0"/>
            </a:endParaRPr>
          </a:p>
        </p:txBody>
      </p:sp>
      <p:sp>
        <p:nvSpPr>
          <p:cNvPr id="2" name="Rectangle 1">
            <a:extLst>
              <a:ext uri="{FF2B5EF4-FFF2-40B4-BE49-F238E27FC236}">
                <a16:creationId xmlns:a16="http://schemas.microsoft.com/office/drawing/2014/main" id="{81B6809F-7013-B4F6-CA2B-35F6A8E94939}"/>
              </a:ext>
            </a:extLst>
          </p:cNvPr>
          <p:cNvSpPr/>
          <p:nvPr/>
        </p:nvSpPr>
        <p:spPr>
          <a:xfrm>
            <a:off x="3114741" y="3493662"/>
            <a:ext cx="1457259" cy="338554"/>
          </a:xfrm>
          <a:prstGeom prst="rect">
            <a:avLst/>
          </a:prstGeom>
        </p:spPr>
        <p:txBody>
          <a:bodyPr wrap="square">
            <a:spAutoFit/>
          </a:bodyPr>
          <a:lstStyle/>
          <a:p>
            <a:pPr lvl="0"/>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Tree>
    <p:extLst>
      <p:ext uri="{BB962C8B-B14F-4D97-AF65-F5344CB8AC3E}">
        <p14:creationId xmlns:p14="http://schemas.microsoft.com/office/powerpoint/2010/main" val="386573827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0D3F-BEAA-2736-BF34-00AB08890A3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6E9F4BC-E314-1E39-D71F-E32BAC21DCC8}"/>
              </a:ext>
            </a:extLst>
          </p:cNvPr>
          <p:cNvSpPr/>
          <p:nvPr/>
        </p:nvSpPr>
        <p:spPr>
          <a:xfrm>
            <a:off x="1701576" y="4709063"/>
            <a:ext cx="5693125"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How should platforms</a:t>
            </a:r>
            <a:endParaRPr lang="en-US" sz="3900" b="1" i="1" dirty="0">
              <a:solidFill>
                <a:schemeClr val="bg1"/>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439913F1-7A43-862F-F901-DDD7D03E8A0C}"/>
              </a:ext>
            </a:extLst>
          </p:cNvPr>
          <p:cNvSpPr/>
          <p:nvPr/>
        </p:nvSpPr>
        <p:spPr>
          <a:xfrm>
            <a:off x="296185" y="5389914"/>
            <a:ext cx="8551630"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compete for multihoming workers?</a:t>
            </a:r>
            <a:endParaRPr lang="en-US" sz="3900" b="1" i="1" dirty="0">
              <a:solidFill>
                <a:schemeClr val="bg1"/>
              </a:solidFill>
              <a:latin typeface="Helvetica" charset="0"/>
              <a:ea typeface="Helvetica" charset="0"/>
              <a:cs typeface="Helvetica" charset="0"/>
            </a:endParaRPr>
          </a:p>
        </p:txBody>
      </p:sp>
      <p:pic>
        <p:nvPicPr>
          <p:cNvPr id="5" name="Picture 2" descr="Caviar Delivery Schedule">
            <a:extLst>
              <a:ext uri="{FF2B5EF4-FFF2-40B4-BE49-F238E27FC236}">
                <a16:creationId xmlns:a16="http://schemas.microsoft.com/office/drawing/2014/main" id="{46E436FB-8C5A-64A6-B586-0A29CCE851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011" r="32683" b="32976"/>
          <a:stretch/>
        </p:blipFill>
        <p:spPr bwMode="auto">
          <a:xfrm>
            <a:off x="-3343970" y="775589"/>
            <a:ext cx="2849715" cy="21065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5DB5005-F8BB-6C5F-2316-530D66D7ECDA}"/>
              </a:ext>
            </a:extLst>
          </p:cNvPr>
          <p:cNvPicPr>
            <a:picLocks noChangeAspect="1"/>
          </p:cNvPicPr>
          <p:nvPr/>
        </p:nvPicPr>
        <p:blipFill rotWithShape="1">
          <a:blip r:embed="rId3"/>
          <a:srcRect l="7163" t="26063" r="7359" b="10477"/>
          <a:stretch>
            <a:fillRect/>
          </a:stretch>
        </p:blipFill>
        <p:spPr>
          <a:xfrm>
            <a:off x="572448" y="480427"/>
            <a:ext cx="2053723" cy="2696833"/>
          </a:xfrm>
          <a:prstGeom prst="rect">
            <a:avLst/>
          </a:prstGeom>
        </p:spPr>
      </p:pic>
      <p:pic>
        <p:nvPicPr>
          <p:cNvPr id="9" name="Picture 4" descr="https://cdn.vox-cdn.com/uploads/chorus_image/image/53945083/Caviar_Orange-01.0.png">
            <a:extLst>
              <a:ext uri="{FF2B5EF4-FFF2-40B4-BE49-F238E27FC236}">
                <a16:creationId xmlns:a16="http://schemas.microsoft.com/office/drawing/2014/main" id="{483583D9-8BC3-87CD-3DF3-A596750AC58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7277" y="2882100"/>
            <a:ext cx="1208605" cy="4839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F7D1791-FBF7-61B9-0C32-A2FC3DE0DF5B}"/>
              </a:ext>
            </a:extLst>
          </p:cNvPr>
          <p:cNvPicPr>
            <a:picLocks noChangeAspect="1"/>
          </p:cNvPicPr>
          <p:nvPr/>
        </p:nvPicPr>
        <p:blipFill>
          <a:blip r:embed="rId5"/>
          <a:stretch>
            <a:fillRect/>
          </a:stretch>
        </p:blipFill>
        <p:spPr>
          <a:xfrm>
            <a:off x="584133" y="3366056"/>
            <a:ext cx="1839368" cy="242796"/>
          </a:xfrm>
          <a:prstGeom prst="rect">
            <a:avLst/>
          </a:prstGeom>
        </p:spPr>
      </p:pic>
      <p:pic>
        <p:nvPicPr>
          <p:cNvPr id="11" name="Picture 10">
            <a:extLst>
              <a:ext uri="{FF2B5EF4-FFF2-40B4-BE49-F238E27FC236}">
                <a16:creationId xmlns:a16="http://schemas.microsoft.com/office/drawing/2014/main" id="{0D18329E-98FA-7ED6-DD3C-7278C4BC56B3}"/>
              </a:ext>
            </a:extLst>
          </p:cNvPr>
          <p:cNvPicPr>
            <a:picLocks noChangeAspect="1"/>
          </p:cNvPicPr>
          <p:nvPr/>
        </p:nvPicPr>
        <p:blipFill>
          <a:blip r:embed="rId6"/>
          <a:stretch>
            <a:fillRect/>
          </a:stretch>
        </p:blipFill>
        <p:spPr>
          <a:xfrm>
            <a:off x="3307727" y="323216"/>
            <a:ext cx="2459128" cy="1550617"/>
          </a:xfrm>
          <a:prstGeom prst="rect">
            <a:avLst/>
          </a:prstGeom>
        </p:spPr>
      </p:pic>
      <p:pic>
        <p:nvPicPr>
          <p:cNvPr id="12" name="Picture 2" descr="Uber - Wikipedia">
            <a:extLst>
              <a:ext uri="{FF2B5EF4-FFF2-40B4-BE49-F238E27FC236}">
                <a16:creationId xmlns:a16="http://schemas.microsoft.com/office/drawing/2014/main" id="{28E3DC62-3535-ACCA-59F7-E58BDF7CA935}"/>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02150" y="2062136"/>
            <a:ext cx="870282" cy="301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8375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72D96-A686-64A0-2FC7-E710287C928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3D14043-E43B-801C-0D5B-8A8CBAB4BB00}"/>
              </a:ext>
            </a:extLst>
          </p:cNvPr>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7BB0C03-5CE6-B7A0-B458-4FF21FBE8027}"/>
              </a:ext>
            </a:extLst>
          </p:cNvPr>
          <p:cNvSpPr/>
          <p:nvPr/>
        </p:nvSpPr>
        <p:spPr>
          <a:xfrm>
            <a:off x="-152400" y="-165370"/>
            <a:ext cx="9448800" cy="8702566"/>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5EEB73-2F53-AF63-B14C-39057E05497F}"/>
              </a:ext>
            </a:extLst>
          </p:cNvPr>
          <p:cNvSpPr/>
          <p:nvPr/>
        </p:nvSpPr>
        <p:spPr>
          <a:xfrm>
            <a:off x="748748" y="812801"/>
            <a:ext cx="7646505" cy="707886"/>
          </a:xfrm>
          <a:prstGeom prst="rect">
            <a:avLst/>
          </a:prstGeom>
          <a:solidFill>
            <a:schemeClr val="tx1"/>
          </a:solidFill>
        </p:spPr>
        <p:txBody>
          <a:bodyPr wrap="square">
            <a:noAutofit/>
          </a:bodyPr>
          <a:lstStyle/>
          <a:p>
            <a:pPr algn="ctr"/>
            <a:r>
              <a:rPr lang="en-US" sz="4000" b="1" dirty="0">
                <a:solidFill>
                  <a:schemeClr val="bg1"/>
                </a:solidFill>
                <a:latin typeface="Helvetica" charset="0"/>
                <a:ea typeface="Helvetica" charset="0"/>
                <a:cs typeface="Helvetica" charset="0"/>
              </a:rPr>
              <a:t>How to Control Multihoming?</a:t>
            </a:r>
            <a:endParaRPr lang="en-US" sz="2800" b="1" i="1" dirty="0">
              <a:solidFill>
                <a:schemeClr val="bg1"/>
              </a:solidFill>
              <a:latin typeface="Helvetica" charset="0"/>
              <a:ea typeface="Helvetica" charset="0"/>
              <a:cs typeface="Helvetica" charset="0"/>
            </a:endParaRPr>
          </a:p>
        </p:txBody>
      </p:sp>
      <p:pic>
        <p:nvPicPr>
          <p:cNvPr id="40" name="Picture 39">
            <a:extLst>
              <a:ext uri="{FF2B5EF4-FFF2-40B4-BE49-F238E27FC236}">
                <a16:creationId xmlns:a16="http://schemas.microsoft.com/office/drawing/2014/main" id="{78213837-5268-34E8-C556-F969B2AFA074}"/>
              </a:ext>
            </a:extLst>
          </p:cNvPr>
          <p:cNvPicPr>
            <a:picLocks noChangeAspect="1"/>
          </p:cNvPicPr>
          <p:nvPr/>
        </p:nvPicPr>
        <p:blipFill rotWithShape="1">
          <a:blip r:embed="rId3"/>
          <a:srcRect l="10960" t="34975" r="71120" b="37273"/>
          <a:stretch/>
        </p:blipFill>
        <p:spPr>
          <a:xfrm>
            <a:off x="13529594" y="2751588"/>
            <a:ext cx="579106" cy="597886"/>
          </a:xfrm>
          <a:prstGeom prst="rect">
            <a:avLst/>
          </a:prstGeom>
        </p:spPr>
      </p:pic>
      <p:pic>
        <p:nvPicPr>
          <p:cNvPr id="42" name="Picture 41">
            <a:extLst>
              <a:ext uri="{FF2B5EF4-FFF2-40B4-BE49-F238E27FC236}">
                <a16:creationId xmlns:a16="http://schemas.microsoft.com/office/drawing/2014/main" id="{BAE21DB2-2C3E-1CC3-9E55-EFB36B2F09FC}"/>
              </a:ext>
            </a:extLst>
          </p:cNvPr>
          <p:cNvPicPr>
            <a:picLocks noChangeAspect="1"/>
          </p:cNvPicPr>
          <p:nvPr/>
        </p:nvPicPr>
        <p:blipFill>
          <a:blip r:embed="rId4"/>
          <a:stretch>
            <a:fillRect/>
          </a:stretch>
        </p:blipFill>
        <p:spPr>
          <a:xfrm>
            <a:off x="13257495" y="3299283"/>
            <a:ext cx="1123304" cy="739965"/>
          </a:xfrm>
          <a:prstGeom prst="rect">
            <a:avLst/>
          </a:prstGeom>
        </p:spPr>
      </p:pic>
      <p:sp>
        <p:nvSpPr>
          <p:cNvPr id="10" name="Rectangle 9">
            <a:extLst>
              <a:ext uri="{FF2B5EF4-FFF2-40B4-BE49-F238E27FC236}">
                <a16:creationId xmlns:a16="http://schemas.microsoft.com/office/drawing/2014/main" id="{D7B20932-ED05-C128-2AFF-F1E800D3CE2F}"/>
              </a:ext>
            </a:extLst>
          </p:cNvPr>
          <p:cNvSpPr/>
          <p:nvPr/>
        </p:nvSpPr>
        <p:spPr>
          <a:xfrm>
            <a:off x="360321" y="396478"/>
            <a:ext cx="8598853" cy="338554"/>
          </a:xfrm>
          <a:prstGeom prst="rect">
            <a:avLst/>
          </a:prstGeom>
        </p:spPr>
        <p:txBody>
          <a:bodyPr wrap="square">
            <a:spAutoFit/>
          </a:bodyPr>
          <a:lstStyle/>
          <a:p>
            <a:pPr algn="ctr"/>
            <a:r>
              <a:rPr lang="en-US" sz="1600" dirty="0">
                <a:solidFill>
                  <a:schemeClr val="bg1">
                    <a:lumMod val="8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 is not the only lever that platforms currently use to influence worker behavior”</a:t>
            </a:r>
          </a:p>
        </p:txBody>
      </p:sp>
      <p:sp>
        <p:nvSpPr>
          <p:cNvPr id="12" name="Oval 11">
            <a:extLst>
              <a:ext uri="{FF2B5EF4-FFF2-40B4-BE49-F238E27FC236}">
                <a16:creationId xmlns:a16="http://schemas.microsoft.com/office/drawing/2014/main" id="{27FCBC04-ED46-8472-391B-7DD212BA51D7}"/>
              </a:ext>
            </a:extLst>
          </p:cNvPr>
          <p:cNvSpPr/>
          <p:nvPr/>
        </p:nvSpPr>
        <p:spPr>
          <a:xfrm>
            <a:off x="5665226" y="7531135"/>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Oval 12">
            <a:extLst>
              <a:ext uri="{FF2B5EF4-FFF2-40B4-BE49-F238E27FC236}">
                <a16:creationId xmlns:a16="http://schemas.microsoft.com/office/drawing/2014/main" id="{969664EA-83A7-8AC9-44E7-C1E2AA4FEC48}"/>
              </a:ext>
            </a:extLst>
          </p:cNvPr>
          <p:cNvSpPr/>
          <p:nvPr/>
        </p:nvSpPr>
        <p:spPr>
          <a:xfrm>
            <a:off x="2808252" y="7516860"/>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cxnSp>
        <p:nvCxnSpPr>
          <p:cNvPr id="15" name="Straight Arrow Connector 14">
            <a:extLst>
              <a:ext uri="{FF2B5EF4-FFF2-40B4-BE49-F238E27FC236}">
                <a16:creationId xmlns:a16="http://schemas.microsoft.com/office/drawing/2014/main" id="{1236C139-2FEB-0987-AE4F-DE9CCEC36EEB}"/>
              </a:ext>
            </a:extLst>
          </p:cNvPr>
          <p:cNvCxnSpPr/>
          <p:nvPr/>
        </p:nvCxnSpPr>
        <p:spPr>
          <a:xfrm flipH="1">
            <a:off x="3453319" y="7776531"/>
            <a:ext cx="2071992"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5E27C65-BDB8-3478-10C7-5DFC7609327C}"/>
              </a:ext>
            </a:extLst>
          </p:cNvPr>
          <p:cNvSpPr/>
          <p:nvPr/>
        </p:nvSpPr>
        <p:spPr>
          <a:xfrm>
            <a:off x="3053649" y="8005101"/>
            <a:ext cx="3030272" cy="584775"/>
          </a:xfrm>
          <a:prstGeom prst="rect">
            <a:avLst/>
          </a:prstGeom>
        </p:spPr>
        <p:txBody>
          <a:bodyPr wrap="square">
            <a:spAutoFit/>
          </a:bodyPr>
          <a:lstStyle/>
          <a:p>
            <a:pPr lvl="0"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what happens when the focal</a:t>
            </a:r>
            <a:b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firm switches to pay per work?</a:t>
            </a:r>
            <a:endParaRPr lang="en-US" sz="11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28636867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B2645-4A42-1F29-2DEA-FD890C29DB9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B5ECD1B-097B-FFF5-9688-37B364DAED7C}"/>
              </a:ext>
            </a:extLst>
          </p:cNvPr>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144FADA-23ED-F92F-7BFB-3FF77B1A72A2}"/>
              </a:ext>
            </a:extLst>
          </p:cNvPr>
          <p:cNvSpPr/>
          <p:nvPr/>
        </p:nvSpPr>
        <p:spPr>
          <a:xfrm>
            <a:off x="-152400" y="-165370"/>
            <a:ext cx="9448800" cy="8702566"/>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0FC9C89-C32D-58C6-936F-B24077DEA51D}"/>
              </a:ext>
            </a:extLst>
          </p:cNvPr>
          <p:cNvSpPr/>
          <p:nvPr/>
        </p:nvSpPr>
        <p:spPr>
          <a:xfrm>
            <a:off x="748748" y="812801"/>
            <a:ext cx="7646505" cy="707886"/>
          </a:xfrm>
          <a:prstGeom prst="rect">
            <a:avLst/>
          </a:prstGeom>
          <a:solidFill>
            <a:schemeClr val="tx1"/>
          </a:solidFill>
        </p:spPr>
        <p:txBody>
          <a:bodyPr wrap="square">
            <a:noAutofit/>
          </a:bodyPr>
          <a:lstStyle/>
          <a:p>
            <a:pPr algn="ctr"/>
            <a:r>
              <a:rPr lang="en-US" sz="4000" b="1" dirty="0">
                <a:solidFill>
                  <a:schemeClr val="bg1"/>
                </a:solidFill>
                <a:latin typeface="Helvetica" charset="0"/>
                <a:ea typeface="Helvetica" charset="0"/>
                <a:cs typeface="Helvetica" charset="0"/>
              </a:rPr>
              <a:t>How to Control Multihoming?</a:t>
            </a:r>
            <a:endParaRPr lang="en-US" sz="2800" b="1" i="1" dirty="0">
              <a:solidFill>
                <a:schemeClr val="bg1"/>
              </a:solidFill>
              <a:latin typeface="Helvetica" charset="0"/>
              <a:ea typeface="Helvetica" charset="0"/>
              <a:cs typeface="Helvetica" charset="0"/>
            </a:endParaRPr>
          </a:p>
        </p:txBody>
      </p:sp>
      <p:pic>
        <p:nvPicPr>
          <p:cNvPr id="40" name="Picture 39">
            <a:extLst>
              <a:ext uri="{FF2B5EF4-FFF2-40B4-BE49-F238E27FC236}">
                <a16:creationId xmlns:a16="http://schemas.microsoft.com/office/drawing/2014/main" id="{B1D98A81-6F2F-9098-06F7-73C47DB41554}"/>
              </a:ext>
            </a:extLst>
          </p:cNvPr>
          <p:cNvPicPr>
            <a:picLocks noChangeAspect="1"/>
          </p:cNvPicPr>
          <p:nvPr/>
        </p:nvPicPr>
        <p:blipFill rotWithShape="1">
          <a:blip r:embed="rId3"/>
          <a:srcRect l="10960" t="34975" r="71120" b="37273"/>
          <a:stretch/>
        </p:blipFill>
        <p:spPr>
          <a:xfrm>
            <a:off x="13529594" y="2751588"/>
            <a:ext cx="579106" cy="597886"/>
          </a:xfrm>
          <a:prstGeom prst="rect">
            <a:avLst/>
          </a:prstGeom>
        </p:spPr>
      </p:pic>
      <p:pic>
        <p:nvPicPr>
          <p:cNvPr id="42" name="Picture 41">
            <a:extLst>
              <a:ext uri="{FF2B5EF4-FFF2-40B4-BE49-F238E27FC236}">
                <a16:creationId xmlns:a16="http://schemas.microsoft.com/office/drawing/2014/main" id="{975203B2-A30F-44FF-7A46-CBDC6C5D896C}"/>
              </a:ext>
            </a:extLst>
          </p:cNvPr>
          <p:cNvPicPr>
            <a:picLocks noChangeAspect="1"/>
          </p:cNvPicPr>
          <p:nvPr/>
        </p:nvPicPr>
        <p:blipFill>
          <a:blip r:embed="rId4"/>
          <a:stretch>
            <a:fillRect/>
          </a:stretch>
        </p:blipFill>
        <p:spPr>
          <a:xfrm>
            <a:off x="13257495" y="3299283"/>
            <a:ext cx="1123304" cy="739965"/>
          </a:xfrm>
          <a:prstGeom prst="rect">
            <a:avLst/>
          </a:prstGeom>
        </p:spPr>
      </p:pic>
      <p:sp>
        <p:nvSpPr>
          <p:cNvPr id="9" name="Rectangle 8">
            <a:extLst>
              <a:ext uri="{FF2B5EF4-FFF2-40B4-BE49-F238E27FC236}">
                <a16:creationId xmlns:a16="http://schemas.microsoft.com/office/drawing/2014/main" id="{A3E4838F-3E12-C024-3226-BAF4D9D9C811}"/>
              </a:ext>
            </a:extLst>
          </p:cNvPr>
          <p:cNvSpPr/>
          <p:nvPr/>
        </p:nvSpPr>
        <p:spPr>
          <a:xfrm>
            <a:off x="4927531" y="4857077"/>
            <a:ext cx="2712694"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Counterfactual #2</a:t>
            </a:r>
          </a:p>
        </p:txBody>
      </p:sp>
      <p:sp>
        <p:nvSpPr>
          <p:cNvPr id="10" name="Rectangle 9">
            <a:extLst>
              <a:ext uri="{FF2B5EF4-FFF2-40B4-BE49-F238E27FC236}">
                <a16:creationId xmlns:a16="http://schemas.microsoft.com/office/drawing/2014/main" id="{F6628C98-AFE7-6410-AC6A-9ACD28EB285B}"/>
              </a:ext>
            </a:extLst>
          </p:cNvPr>
          <p:cNvSpPr/>
          <p:nvPr/>
        </p:nvSpPr>
        <p:spPr>
          <a:xfrm>
            <a:off x="360321" y="396478"/>
            <a:ext cx="8598853" cy="338554"/>
          </a:xfrm>
          <a:prstGeom prst="rect">
            <a:avLst/>
          </a:prstGeom>
        </p:spPr>
        <p:txBody>
          <a:bodyPr wrap="square">
            <a:spAutoFit/>
          </a:bodyPr>
          <a:lstStyle/>
          <a:p>
            <a:pPr algn="ctr"/>
            <a:r>
              <a:rPr lang="en-US" sz="1600" dirty="0">
                <a:solidFill>
                  <a:schemeClr val="bg1">
                    <a:lumMod val="8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 is not the only lever that platforms currently use to influence worker behavior”</a:t>
            </a:r>
          </a:p>
        </p:txBody>
      </p:sp>
      <p:sp>
        <p:nvSpPr>
          <p:cNvPr id="11" name="Rectangle 10">
            <a:extLst>
              <a:ext uri="{FF2B5EF4-FFF2-40B4-BE49-F238E27FC236}">
                <a16:creationId xmlns:a16="http://schemas.microsoft.com/office/drawing/2014/main" id="{73D358BC-9187-30A2-39BD-719BD00123B3}"/>
              </a:ext>
            </a:extLst>
          </p:cNvPr>
          <p:cNvSpPr/>
          <p:nvPr/>
        </p:nvSpPr>
        <p:spPr>
          <a:xfrm>
            <a:off x="4827192" y="5403885"/>
            <a:ext cx="3030272" cy="1077218"/>
          </a:xfrm>
          <a:prstGeom prst="rect">
            <a:avLst/>
          </a:prstGeom>
        </p:spPr>
        <p:txBody>
          <a:bodyPr wrap="square">
            <a:spAutoFit/>
          </a:bodyPr>
          <a:lstStyle/>
          <a:p>
            <a:pPr lvl="0" algn="ct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impact of incentives to stay longer?</a:t>
            </a:r>
          </a:p>
          <a:p>
            <a:pPr lvl="0"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(short-term capacity)</a:t>
            </a:r>
          </a:p>
        </p:txBody>
      </p:sp>
      <p:sp>
        <p:nvSpPr>
          <p:cNvPr id="12" name="Oval 11">
            <a:extLst>
              <a:ext uri="{FF2B5EF4-FFF2-40B4-BE49-F238E27FC236}">
                <a16:creationId xmlns:a16="http://schemas.microsoft.com/office/drawing/2014/main" id="{4A9E67D7-6268-9D5B-8893-E7A1E09A721A}"/>
              </a:ext>
            </a:extLst>
          </p:cNvPr>
          <p:cNvSpPr/>
          <p:nvPr/>
        </p:nvSpPr>
        <p:spPr>
          <a:xfrm>
            <a:off x="5665226" y="7531135"/>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Oval 12">
            <a:extLst>
              <a:ext uri="{FF2B5EF4-FFF2-40B4-BE49-F238E27FC236}">
                <a16:creationId xmlns:a16="http://schemas.microsoft.com/office/drawing/2014/main" id="{E41648C5-0DA2-98AE-74BC-7C20DE7769D0}"/>
              </a:ext>
            </a:extLst>
          </p:cNvPr>
          <p:cNvSpPr/>
          <p:nvPr/>
        </p:nvSpPr>
        <p:spPr>
          <a:xfrm>
            <a:off x="2808252" y="7516860"/>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cxnSp>
        <p:nvCxnSpPr>
          <p:cNvPr id="15" name="Straight Arrow Connector 14">
            <a:extLst>
              <a:ext uri="{FF2B5EF4-FFF2-40B4-BE49-F238E27FC236}">
                <a16:creationId xmlns:a16="http://schemas.microsoft.com/office/drawing/2014/main" id="{267A47C5-E057-DB8D-C01D-ED305891B78F}"/>
              </a:ext>
            </a:extLst>
          </p:cNvPr>
          <p:cNvCxnSpPr/>
          <p:nvPr/>
        </p:nvCxnSpPr>
        <p:spPr>
          <a:xfrm flipH="1">
            <a:off x="3453319" y="7776531"/>
            <a:ext cx="2071992"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7114F58-4B2C-CF5E-59D7-B8C6923CCCC4}"/>
              </a:ext>
            </a:extLst>
          </p:cNvPr>
          <p:cNvSpPr/>
          <p:nvPr/>
        </p:nvSpPr>
        <p:spPr>
          <a:xfrm>
            <a:off x="3053649" y="8005101"/>
            <a:ext cx="3030272" cy="584775"/>
          </a:xfrm>
          <a:prstGeom prst="rect">
            <a:avLst/>
          </a:prstGeom>
        </p:spPr>
        <p:txBody>
          <a:bodyPr wrap="square">
            <a:spAutoFit/>
          </a:bodyPr>
          <a:lstStyle/>
          <a:p>
            <a:pPr lvl="0"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what happens when the focal</a:t>
            </a:r>
            <a:b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firm switches to pay per work?</a:t>
            </a:r>
            <a:endParaRPr lang="en-US" sz="11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2301865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6C78F-7B25-57FC-53F1-C995978DC59A}"/>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E0CA8A9-96CD-DCCA-9AE3-46A7192E1304}"/>
              </a:ext>
            </a:extLst>
          </p:cNvPr>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C3A7D7-69C4-3BC7-05D8-14B99C2D16FF}"/>
              </a:ext>
            </a:extLst>
          </p:cNvPr>
          <p:cNvSpPr/>
          <p:nvPr/>
        </p:nvSpPr>
        <p:spPr>
          <a:xfrm>
            <a:off x="-152400" y="-165370"/>
            <a:ext cx="9448800" cy="8702566"/>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3CD0012-CEF7-FDBC-79EE-6D3EB105E5D9}"/>
              </a:ext>
            </a:extLst>
          </p:cNvPr>
          <p:cNvSpPr/>
          <p:nvPr/>
        </p:nvSpPr>
        <p:spPr>
          <a:xfrm>
            <a:off x="748748" y="812801"/>
            <a:ext cx="7646505" cy="707886"/>
          </a:xfrm>
          <a:prstGeom prst="rect">
            <a:avLst/>
          </a:prstGeom>
          <a:solidFill>
            <a:schemeClr val="tx1"/>
          </a:solidFill>
        </p:spPr>
        <p:txBody>
          <a:bodyPr wrap="square">
            <a:noAutofit/>
          </a:bodyPr>
          <a:lstStyle/>
          <a:p>
            <a:pPr algn="ctr"/>
            <a:r>
              <a:rPr lang="en-US" sz="4000" b="1" dirty="0">
                <a:solidFill>
                  <a:schemeClr val="bg1"/>
                </a:solidFill>
                <a:latin typeface="Helvetica" charset="0"/>
                <a:ea typeface="Helvetica" charset="0"/>
                <a:cs typeface="Helvetica" charset="0"/>
              </a:rPr>
              <a:t>How to Control Multihoming?</a:t>
            </a:r>
            <a:endParaRPr lang="en-US" sz="2800" b="1" i="1" dirty="0">
              <a:solidFill>
                <a:schemeClr val="bg1"/>
              </a:solidFill>
              <a:latin typeface="Helvetica" charset="0"/>
              <a:ea typeface="Helvetica" charset="0"/>
              <a:cs typeface="Helvetica" charset="0"/>
            </a:endParaRPr>
          </a:p>
        </p:txBody>
      </p:sp>
      <p:pic>
        <p:nvPicPr>
          <p:cNvPr id="40" name="Picture 39">
            <a:extLst>
              <a:ext uri="{FF2B5EF4-FFF2-40B4-BE49-F238E27FC236}">
                <a16:creationId xmlns:a16="http://schemas.microsoft.com/office/drawing/2014/main" id="{6E076203-A5B6-AFFA-1192-224915A24543}"/>
              </a:ext>
            </a:extLst>
          </p:cNvPr>
          <p:cNvPicPr>
            <a:picLocks noChangeAspect="1"/>
          </p:cNvPicPr>
          <p:nvPr/>
        </p:nvPicPr>
        <p:blipFill rotWithShape="1">
          <a:blip r:embed="rId3"/>
          <a:srcRect l="10960" t="34975" r="71120" b="37273"/>
          <a:stretch/>
        </p:blipFill>
        <p:spPr>
          <a:xfrm>
            <a:off x="13529594" y="2751588"/>
            <a:ext cx="579106" cy="597886"/>
          </a:xfrm>
          <a:prstGeom prst="rect">
            <a:avLst/>
          </a:prstGeom>
        </p:spPr>
      </p:pic>
      <p:pic>
        <p:nvPicPr>
          <p:cNvPr id="42" name="Picture 41">
            <a:extLst>
              <a:ext uri="{FF2B5EF4-FFF2-40B4-BE49-F238E27FC236}">
                <a16:creationId xmlns:a16="http://schemas.microsoft.com/office/drawing/2014/main" id="{63F1E784-B837-B7B4-0C0A-98DCE1B719C8}"/>
              </a:ext>
            </a:extLst>
          </p:cNvPr>
          <p:cNvPicPr>
            <a:picLocks noChangeAspect="1"/>
          </p:cNvPicPr>
          <p:nvPr/>
        </p:nvPicPr>
        <p:blipFill>
          <a:blip r:embed="rId4"/>
          <a:stretch>
            <a:fillRect/>
          </a:stretch>
        </p:blipFill>
        <p:spPr>
          <a:xfrm>
            <a:off x="13257495" y="3299283"/>
            <a:ext cx="1123304" cy="739965"/>
          </a:xfrm>
          <a:prstGeom prst="rect">
            <a:avLst/>
          </a:prstGeom>
        </p:spPr>
      </p:pic>
      <p:sp>
        <p:nvSpPr>
          <p:cNvPr id="9" name="Rectangle 8">
            <a:extLst>
              <a:ext uri="{FF2B5EF4-FFF2-40B4-BE49-F238E27FC236}">
                <a16:creationId xmlns:a16="http://schemas.microsoft.com/office/drawing/2014/main" id="{E1CEFA78-ABE5-4637-24B7-5324E8DDFD9B}"/>
              </a:ext>
            </a:extLst>
          </p:cNvPr>
          <p:cNvSpPr/>
          <p:nvPr/>
        </p:nvSpPr>
        <p:spPr>
          <a:xfrm>
            <a:off x="4927531" y="4857077"/>
            <a:ext cx="2712694"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Counterfactual #2</a:t>
            </a:r>
          </a:p>
        </p:txBody>
      </p:sp>
      <p:sp>
        <p:nvSpPr>
          <p:cNvPr id="10" name="Rectangle 9">
            <a:extLst>
              <a:ext uri="{FF2B5EF4-FFF2-40B4-BE49-F238E27FC236}">
                <a16:creationId xmlns:a16="http://schemas.microsoft.com/office/drawing/2014/main" id="{CF705E1B-712E-E721-F9A3-47C7A59F9B2A}"/>
              </a:ext>
            </a:extLst>
          </p:cNvPr>
          <p:cNvSpPr/>
          <p:nvPr/>
        </p:nvSpPr>
        <p:spPr>
          <a:xfrm>
            <a:off x="360321" y="396478"/>
            <a:ext cx="8598853" cy="338554"/>
          </a:xfrm>
          <a:prstGeom prst="rect">
            <a:avLst/>
          </a:prstGeom>
        </p:spPr>
        <p:txBody>
          <a:bodyPr wrap="square">
            <a:spAutoFit/>
          </a:bodyPr>
          <a:lstStyle/>
          <a:p>
            <a:pPr algn="ctr"/>
            <a:r>
              <a:rPr lang="en-US" sz="1600" dirty="0">
                <a:solidFill>
                  <a:schemeClr val="bg1">
                    <a:lumMod val="8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 is not the only lever that platforms currently use to influence worker behavior”</a:t>
            </a:r>
          </a:p>
        </p:txBody>
      </p:sp>
      <p:sp>
        <p:nvSpPr>
          <p:cNvPr id="11" name="Rectangle 10">
            <a:extLst>
              <a:ext uri="{FF2B5EF4-FFF2-40B4-BE49-F238E27FC236}">
                <a16:creationId xmlns:a16="http://schemas.microsoft.com/office/drawing/2014/main" id="{041A349B-F794-A8E6-151D-C3F2B0CF3A10}"/>
              </a:ext>
            </a:extLst>
          </p:cNvPr>
          <p:cNvSpPr/>
          <p:nvPr/>
        </p:nvSpPr>
        <p:spPr>
          <a:xfrm>
            <a:off x="4827192" y="5403885"/>
            <a:ext cx="3030272" cy="1077218"/>
          </a:xfrm>
          <a:prstGeom prst="rect">
            <a:avLst/>
          </a:prstGeom>
        </p:spPr>
        <p:txBody>
          <a:bodyPr wrap="square">
            <a:spAutoFit/>
          </a:bodyPr>
          <a:lstStyle/>
          <a:p>
            <a:pPr lvl="0" algn="ct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impact of incentives to stay longer?</a:t>
            </a:r>
          </a:p>
          <a:p>
            <a:pPr lvl="0"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(short-term capacity)</a:t>
            </a:r>
          </a:p>
        </p:txBody>
      </p:sp>
      <p:sp>
        <p:nvSpPr>
          <p:cNvPr id="12" name="Oval 11">
            <a:extLst>
              <a:ext uri="{FF2B5EF4-FFF2-40B4-BE49-F238E27FC236}">
                <a16:creationId xmlns:a16="http://schemas.microsoft.com/office/drawing/2014/main" id="{108971EB-AFBC-8CA8-05A4-29424CC9F17D}"/>
              </a:ext>
            </a:extLst>
          </p:cNvPr>
          <p:cNvSpPr/>
          <p:nvPr/>
        </p:nvSpPr>
        <p:spPr>
          <a:xfrm>
            <a:off x="5665226" y="7531135"/>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Oval 12">
            <a:extLst>
              <a:ext uri="{FF2B5EF4-FFF2-40B4-BE49-F238E27FC236}">
                <a16:creationId xmlns:a16="http://schemas.microsoft.com/office/drawing/2014/main" id="{A2E31578-7B6A-F102-9EBA-1BAC3AE7B05E}"/>
              </a:ext>
            </a:extLst>
          </p:cNvPr>
          <p:cNvSpPr/>
          <p:nvPr/>
        </p:nvSpPr>
        <p:spPr>
          <a:xfrm>
            <a:off x="2808252" y="7516860"/>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cxnSp>
        <p:nvCxnSpPr>
          <p:cNvPr id="15" name="Straight Arrow Connector 14">
            <a:extLst>
              <a:ext uri="{FF2B5EF4-FFF2-40B4-BE49-F238E27FC236}">
                <a16:creationId xmlns:a16="http://schemas.microsoft.com/office/drawing/2014/main" id="{C50FA0DA-DD5E-5A01-FDF0-BAB728F27D1C}"/>
              </a:ext>
            </a:extLst>
          </p:cNvPr>
          <p:cNvCxnSpPr/>
          <p:nvPr/>
        </p:nvCxnSpPr>
        <p:spPr>
          <a:xfrm flipH="1">
            <a:off x="3453319" y="7776531"/>
            <a:ext cx="2071992"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42F1089-FE6E-F423-D943-8A25A643CDD0}"/>
              </a:ext>
            </a:extLst>
          </p:cNvPr>
          <p:cNvSpPr/>
          <p:nvPr/>
        </p:nvSpPr>
        <p:spPr>
          <a:xfrm>
            <a:off x="3053649" y="8005101"/>
            <a:ext cx="3030272" cy="584775"/>
          </a:xfrm>
          <a:prstGeom prst="rect">
            <a:avLst/>
          </a:prstGeom>
        </p:spPr>
        <p:txBody>
          <a:bodyPr wrap="square">
            <a:spAutoFit/>
          </a:bodyPr>
          <a:lstStyle/>
          <a:p>
            <a:pPr lvl="0"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what happens when the focal</a:t>
            </a:r>
            <a:b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firm switches to pay per work?</a:t>
            </a:r>
            <a:endParaRPr lang="en-US" sz="11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2" name="Picture 1">
            <a:extLst>
              <a:ext uri="{FF2B5EF4-FFF2-40B4-BE49-F238E27FC236}">
                <a16:creationId xmlns:a16="http://schemas.microsoft.com/office/drawing/2014/main" id="{7838F40E-1F9D-E613-CFD6-0FF604291F2B}"/>
              </a:ext>
            </a:extLst>
          </p:cNvPr>
          <p:cNvPicPr>
            <a:picLocks noChangeAspect="1"/>
          </p:cNvPicPr>
          <p:nvPr/>
        </p:nvPicPr>
        <p:blipFill>
          <a:blip r:embed="rId5"/>
          <a:stretch>
            <a:fillRect/>
          </a:stretch>
        </p:blipFill>
        <p:spPr>
          <a:xfrm>
            <a:off x="5012279" y="2560232"/>
            <a:ext cx="2459128" cy="1550617"/>
          </a:xfrm>
          <a:prstGeom prst="rect">
            <a:avLst/>
          </a:prstGeom>
        </p:spPr>
      </p:pic>
      <p:sp>
        <p:nvSpPr>
          <p:cNvPr id="17" name="Rectangle 16">
            <a:extLst>
              <a:ext uri="{FF2B5EF4-FFF2-40B4-BE49-F238E27FC236}">
                <a16:creationId xmlns:a16="http://schemas.microsoft.com/office/drawing/2014/main" id="{C6C33E11-4B63-E212-4B9F-6154CEE9232C}"/>
              </a:ext>
            </a:extLst>
          </p:cNvPr>
          <p:cNvSpPr/>
          <p:nvPr/>
        </p:nvSpPr>
        <p:spPr>
          <a:xfrm>
            <a:off x="5222801" y="1783630"/>
            <a:ext cx="2038086" cy="51365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Streak Bonus</a:t>
            </a:r>
          </a:p>
        </p:txBody>
      </p:sp>
    </p:spTree>
    <p:extLst>
      <p:ext uri="{BB962C8B-B14F-4D97-AF65-F5344CB8AC3E}">
        <p14:creationId xmlns:p14="http://schemas.microsoft.com/office/powerpoint/2010/main" val="30860317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11978-CBFD-D717-F412-C4C2ADD9F8C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F86EDFD-4218-9965-5E6E-B24C8195E256}"/>
              </a:ext>
            </a:extLst>
          </p:cNvPr>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D51A01B-461E-A0D5-D4CD-D844F20E6112}"/>
              </a:ext>
            </a:extLst>
          </p:cNvPr>
          <p:cNvSpPr/>
          <p:nvPr/>
        </p:nvSpPr>
        <p:spPr>
          <a:xfrm>
            <a:off x="-152400" y="-165370"/>
            <a:ext cx="9448800" cy="8702566"/>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689D854-17C8-7D82-E426-7BFD9E9FF790}"/>
              </a:ext>
            </a:extLst>
          </p:cNvPr>
          <p:cNvSpPr/>
          <p:nvPr/>
        </p:nvSpPr>
        <p:spPr>
          <a:xfrm>
            <a:off x="748748" y="812801"/>
            <a:ext cx="7646505" cy="707886"/>
          </a:xfrm>
          <a:prstGeom prst="rect">
            <a:avLst/>
          </a:prstGeom>
          <a:solidFill>
            <a:schemeClr val="tx1"/>
          </a:solidFill>
        </p:spPr>
        <p:txBody>
          <a:bodyPr wrap="square">
            <a:noAutofit/>
          </a:bodyPr>
          <a:lstStyle/>
          <a:p>
            <a:pPr algn="ctr"/>
            <a:r>
              <a:rPr lang="en-US" sz="4000" b="1" dirty="0">
                <a:solidFill>
                  <a:schemeClr val="bg1"/>
                </a:solidFill>
                <a:latin typeface="Helvetica" charset="0"/>
                <a:ea typeface="Helvetica" charset="0"/>
                <a:cs typeface="Helvetica" charset="0"/>
              </a:rPr>
              <a:t>How to Control Multihoming?</a:t>
            </a:r>
            <a:endParaRPr lang="en-US" sz="2800" b="1" i="1" dirty="0">
              <a:solidFill>
                <a:schemeClr val="bg1"/>
              </a:solidFill>
              <a:latin typeface="Helvetica" charset="0"/>
              <a:ea typeface="Helvetica" charset="0"/>
              <a:cs typeface="Helvetica" charset="0"/>
            </a:endParaRPr>
          </a:p>
        </p:txBody>
      </p:sp>
      <p:pic>
        <p:nvPicPr>
          <p:cNvPr id="40" name="Picture 39">
            <a:extLst>
              <a:ext uri="{FF2B5EF4-FFF2-40B4-BE49-F238E27FC236}">
                <a16:creationId xmlns:a16="http://schemas.microsoft.com/office/drawing/2014/main" id="{F7DBF660-8D4F-042A-512C-5316A980286A}"/>
              </a:ext>
            </a:extLst>
          </p:cNvPr>
          <p:cNvPicPr>
            <a:picLocks noChangeAspect="1"/>
          </p:cNvPicPr>
          <p:nvPr/>
        </p:nvPicPr>
        <p:blipFill rotWithShape="1">
          <a:blip r:embed="rId3"/>
          <a:srcRect l="10960" t="34975" r="71120" b="37273"/>
          <a:stretch/>
        </p:blipFill>
        <p:spPr>
          <a:xfrm>
            <a:off x="13529594" y="2751588"/>
            <a:ext cx="579106" cy="597886"/>
          </a:xfrm>
          <a:prstGeom prst="rect">
            <a:avLst/>
          </a:prstGeom>
        </p:spPr>
      </p:pic>
      <p:pic>
        <p:nvPicPr>
          <p:cNvPr id="42" name="Picture 41">
            <a:extLst>
              <a:ext uri="{FF2B5EF4-FFF2-40B4-BE49-F238E27FC236}">
                <a16:creationId xmlns:a16="http://schemas.microsoft.com/office/drawing/2014/main" id="{AC3DDCB6-0EAD-E847-60B0-13ADEE5C22CA}"/>
              </a:ext>
            </a:extLst>
          </p:cNvPr>
          <p:cNvPicPr>
            <a:picLocks noChangeAspect="1"/>
          </p:cNvPicPr>
          <p:nvPr/>
        </p:nvPicPr>
        <p:blipFill>
          <a:blip r:embed="rId4"/>
          <a:stretch>
            <a:fillRect/>
          </a:stretch>
        </p:blipFill>
        <p:spPr>
          <a:xfrm>
            <a:off x="13257495" y="3299283"/>
            <a:ext cx="1123304" cy="739965"/>
          </a:xfrm>
          <a:prstGeom prst="rect">
            <a:avLst/>
          </a:prstGeom>
        </p:spPr>
      </p:pic>
      <p:sp>
        <p:nvSpPr>
          <p:cNvPr id="9" name="Rectangle 8">
            <a:extLst>
              <a:ext uri="{FF2B5EF4-FFF2-40B4-BE49-F238E27FC236}">
                <a16:creationId xmlns:a16="http://schemas.microsoft.com/office/drawing/2014/main" id="{FA567160-6F66-654E-41D4-FBE686FD3A8F}"/>
              </a:ext>
            </a:extLst>
          </p:cNvPr>
          <p:cNvSpPr/>
          <p:nvPr/>
        </p:nvSpPr>
        <p:spPr>
          <a:xfrm>
            <a:off x="4927531" y="4857077"/>
            <a:ext cx="2712694"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Counterfactual #2</a:t>
            </a:r>
          </a:p>
        </p:txBody>
      </p:sp>
      <p:sp>
        <p:nvSpPr>
          <p:cNvPr id="10" name="Rectangle 9">
            <a:extLst>
              <a:ext uri="{FF2B5EF4-FFF2-40B4-BE49-F238E27FC236}">
                <a16:creationId xmlns:a16="http://schemas.microsoft.com/office/drawing/2014/main" id="{F649A594-DC75-DE6E-4025-D5ADC65C290F}"/>
              </a:ext>
            </a:extLst>
          </p:cNvPr>
          <p:cNvSpPr/>
          <p:nvPr/>
        </p:nvSpPr>
        <p:spPr>
          <a:xfrm>
            <a:off x="360321" y="396478"/>
            <a:ext cx="8598853" cy="338554"/>
          </a:xfrm>
          <a:prstGeom prst="rect">
            <a:avLst/>
          </a:prstGeom>
        </p:spPr>
        <p:txBody>
          <a:bodyPr wrap="square">
            <a:spAutoFit/>
          </a:bodyPr>
          <a:lstStyle/>
          <a:p>
            <a:pPr algn="ctr"/>
            <a:r>
              <a:rPr lang="en-US" sz="1600" dirty="0">
                <a:solidFill>
                  <a:schemeClr val="bg1">
                    <a:lumMod val="8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 is not the only lever that platforms currently use to influence worker behavior”</a:t>
            </a:r>
          </a:p>
        </p:txBody>
      </p:sp>
      <p:sp>
        <p:nvSpPr>
          <p:cNvPr id="11" name="Rectangle 10">
            <a:extLst>
              <a:ext uri="{FF2B5EF4-FFF2-40B4-BE49-F238E27FC236}">
                <a16:creationId xmlns:a16="http://schemas.microsoft.com/office/drawing/2014/main" id="{65BFF10E-535E-C165-7A8B-F7351F7C7FC6}"/>
              </a:ext>
            </a:extLst>
          </p:cNvPr>
          <p:cNvSpPr/>
          <p:nvPr/>
        </p:nvSpPr>
        <p:spPr>
          <a:xfrm>
            <a:off x="4827192" y="5403885"/>
            <a:ext cx="3030272" cy="1077218"/>
          </a:xfrm>
          <a:prstGeom prst="rect">
            <a:avLst/>
          </a:prstGeom>
        </p:spPr>
        <p:txBody>
          <a:bodyPr wrap="square">
            <a:spAutoFit/>
          </a:bodyPr>
          <a:lstStyle/>
          <a:p>
            <a:pPr lvl="0" algn="ct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impact of incentives to stay longer?</a:t>
            </a:r>
          </a:p>
          <a:p>
            <a:pPr lvl="0"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(short-term capacity)</a:t>
            </a:r>
          </a:p>
        </p:txBody>
      </p:sp>
      <p:sp>
        <p:nvSpPr>
          <p:cNvPr id="12" name="Oval 11">
            <a:extLst>
              <a:ext uri="{FF2B5EF4-FFF2-40B4-BE49-F238E27FC236}">
                <a16:creationId xmlns:a16="http://schemas.microsoft.com/office/drawing/2014/main" id="{4C115DA3-DF4D-31CD-0A18-9CD68B702A7C}"/>
              </a:ext>
            </a:extLst>
          </p:cNvPr>
          <p:cNvSpPr/>
          <p:nvPr/>
        </p:nvSpPr>
        <p:spPr>
          <a:xfrm>
            <a:off x="5665226" y="7531135"/>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Oval 12">
            <a:extLst>
              <a:ext uri="{FF2B5EF4-FFF2-40B4-BE49-F238E27FC236}">
                <a16:creationId xmlns:a16="http://schemas.microsoft.com/office/drawing/2014/main" id="{315D91CC-032D-CF2F-6203-BB88C0937959}"/>
              </a:ext>
            </a:extLst>
          </p:cNvPr>
          <p:cNvSpPr/>
          <p:nvPr/>
        </p:nvSpPr>
        <p:spPr>
          <a:xfrm>
            <a:off x="2808252" y="7516860"/>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cxnSp>
        <p:nvCxnSpPr>
          <p:cNvPr id="15" name="Straight Arrow Connector 14">
            <a:extLst>
              <a:ext uri="{FF2B5EF4-FFF2-40B4-BE49-F238E27FC236}">
                <a16:creationId xmlns:a16="http://schemas.microsoft.com/office/drawing/2014/main" id="{97607E89-53FC-D498-2D58-C8B447051DBB}"/>
              </a:ext>
            </a:extLst>
          </p:cNvPr>
          <p:cNvCxnSpPr/>
          <p:nvPr/>
        </p:nvCxnSpPr>
        <p:spPr>
          <a:xfrm flipH="1">
            <a:off x="3453319" y="7776531"/>
            <a:ext cx="2071992"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324AC17-3AD6-197E-F2C5-0C7C62E8DACA}"/>
              </a:ext>
            </a:extLst>
          </p:cNvPr>
          <p:cNvSpPr/>
          <p:nvPr/>
        </p:nvSpPr>
        <p:spPr>
          <a:xfrm>
            <a:off x="3053649" y="8005101"/>
            <a:ext cx="3030272" cy="584775"/>
          </a:xfrm>
          <a:prstGeom prst="rect">
            <a:avLst/>
          </a:prstGeom>
        </p:spPr>
        <p:txBody>
          <a:bodyPr wrap="square">
            <a:spAutoFit/>
          </a:bodyPr>
          <a:lstStyle/>
          <a:p>
            <a:pPr lvl="0"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what happens when the focal</a:t>
            </a:r>
            <a:b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firm switches to pay per work?</a:t>
            </a:r>
            <a:endParaRPr lang="en-US" sz="11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2" name="Picture 1">
            <a:extLst>
              <a:ext uri="{FF2B5EF4-FFF2-40B4-BE49-F238E27FC236}">
                <a16:creationId xmlns:a16="http://schemas.microsoft.com/office/drawing/2014/main" id="{BBF612F1-FE8A-4199-36DD-05A3E30E7520}"/>
              </a:ext>
            </a:extLst>
          </p:cNvPr>
          <p:cNvPicPr>
            <a:picLocks noChangeAspect="1"/>
          </p:cNvPicPr>
          <p:nvPr/>
        </p:nvPicPr>
        <p:blipFill>
          <a:blip r:embed="rId5"/>
          <a:stretch>
            <a:fillRect/>
          </a:stretch>
        </p:blipFill>
        <p:spPr>
          <a:xfrm>
            <a:off x="5012279" y="2560232"/>
            <a:ext cx="2459128" cy="1550617"/>
          </a:xfrm>
          <a:prstGeom prst="rect">
            <a:avLst/>
          </a:prstGeom>
        </p:spPr>
      </p:pic>
      <p:pic>
        <p:nvPicPr>
          <p:cNvPr id="5" name="Picture 18">
            <a:extLst>
              <a:ext uri="{FF2B5EF4-FFF2-40B4-BE49-F238E27FC236}">
                <a16:creationId xmlns:a16="http://schemas.microsoft.com/office/drawing/2014/main" id="{836123B5-E78D-C562-F4BC-39EEC4F3F39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273" t="34141" r="19160" b="33333"/>
          <a:stretch/>
        </p:blipFill>
        <p:spPr bwMode="auto">
          <a:xfrm>
            <a:off x="1601415" y="2497605"/>
            <a:ext cx="1938975" cy="167586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7EEF13D-E4B0-1CF8-DFFA-C722F5EB2260}"/>
              </a:ext>
            </a:extLst>
          </p:cNvPr>
          <p:cNvSpPr/>
          <p:nvPr/>
        </p:nvSpPr>
        <p:spPr>
          <a:xfrm>
            <a:off x="1644501" y="1783631"/>
            <a:ext cx="1852805" cy="51365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Time Delay</a:t>
            </a:r>
          </a:p>
        </p:txBody>
      </p:sp>
      <p:sp>
        <p:nvSpPr>
          <p:cNvPr id="17" name="Rectangle 16">
            <a:extLst>
              <a:ext uri="{FF2B5EF4-FFF2-40B4-BE49-F238E27FC236}">
                <a16:creationId xmlns:a16="http://schemas.microsoft.com/office/drawing/2014/main" id="{9617C5D2-6260-D60A-4501-3AF82F42FA67}"/>
              </a:ext>
            </a:extLst>
          </p:cNvPr>
          <p:cNvSpPr/>
          <p:nvPr/>
        </p:nvSpPr>
        <p:spPr>
          <a:xfrm>
            <a:off x="5222801" y="1783630"/>
            <a:ext cx="2038086" cy="51365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Streak Bonus</a:t>
            </a:r>
          </a:p>
        </p:txBody>
      </p:sp>
    </p:spTree>
    <p:extLst>
      <p:ext uri="{BB962C8B-B14F-4D97-AF65-F5344CB8AC3E}">
        <p14:creationId xmlns:p14="http://schemas.microsoft.com/office/powerpoint/2010/main" val="16339164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BF9B4-942B-DAF5-F035-F533056FDF1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495D6DA-609A-1448-BEA6-8F97123BA789}"/>
              </a:ext>
            </a:extLst>
          </p:cNvPr>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37A7C5F-1108-1B03-A7D7-651A16646D77}"/>
              </a:ext>
            </a:extLst>
          </p:cNvPr>
          <p:cNvSpPr/>
          <p:nvPr/>
        </p:nvSpPr>
        <p:spPr>
          <a:xfrm>
            <a:off x="-152400" y="-165370"/>
            <a:ext cx="9448800" cy="8702566"/>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9DDE284-42B2-2F44-B6DF-F8EEDE4188BC}"/>
              </a:ext>
            </a:extLst>
          </p:cNvPr>
          <p:cNvSpPr/>
          <p:nvPr/>
        </p:nvSpPr>
        <p:spPr>
          <a:xfrm>
            <a:off x="748748" y="812801"/>
            <a:ext cx="7646505" cy="707886"/>
          </a:xfrm>
          <a:prstGeom prst="rect">
            <a:avLst/>
          </a:prstGeom>
          <a:solidFill>
            <a:schemeClr val="tx1"/>
          </a:solidFill>
        </p:spPr>
        <p:txBody>
          <a:bodyPr wrap="square">
            <a:noAutofit/>
          </a:bodyPr>
          <a:lstStyle/>
          <a:p>
            <a:pPr algn="ctr"/>
            <a:r>
              <a:rPr lang="en-US" sz="4000" b="1" dirty="0">
                <a:solidFill>
                  <a:schemeClr val="bg1"/>
                </a:solidFill>
                <a:latin typeface="Helvetica" charset="0"/>
                <a:ea typeface="Helvetica" charset="0"/>
                <a:cs typeface="Helvetica" charset="0"/>
              </a:rPr>
              <a:t>How to Control Multihoming?</a:t>
            </a:r>
            <a:endParaRPr lang="en-US" sz="2800" b="1" i="1" dirty="0">
              <a:solidFill>
                <a:schemeClr val="bg1"/>
              </a:solidFill>
              <a:latin typeface="Helvetica" charset="0"/>
              <a:ea typeface="Helvetica" charset="0"/>
              <a:cs typeface="Helvetica" charset="0"/>
            </a:endParaRPr>
          </a:p>
        </p:txBody>
      </p:sp>
      <p:pic>
        <p:nvPicPr>
          <p:cNvPr id="40" name="Picture 39">
            <a:extLst>
              <a:ext uri="{FF2B5EF4-FFF2-40B4-BE49-F238E27FC236}">
                <a16:creationId xmlns:a16="http://schemas.microsoft.com/office/drawing/2014/main" id="{99A99242-74F0-D481-6D8C-5860FA86490F}"/>
              </a:ext>
            </a:extLst>
          </p:cNvPr>
          <p:cNvPicPr>
            <a:picLocks noChangeAspect="1"/>
          </p:cNvPicPr>
          <p:nvPr/>
        </p:nvPicPr>
        <p:blipFill rotWithShape="1">
          <a:blip r:embed="rId3"/>
          <a:srcRect l="10960" t="34975" r="71120" b="37273"/>
          <a:stretch/>
        </p:blipFill>
        <p:spPr>
          <a:xfrm>
            <a:off x="13529594" y="2751588"/>
            <a:ext cx="579106" cy="597886"/>
          </a:xfrm>
          <a:prstGeom prst="rect">
            <a:avLst/>
          </a:prstGeom>
        </p:spPr>
      </p:pic>
      <p:pic>
        <p:nvPicPr>
          <p:cNvPr id="42" name="Picture 41">
            <a:extLst>
              <a:ext uri="{FF2B5EF4-FFF2-40B4-BE49-F238E27FC236}">
                <a16:creationId xmlns:a16="http://schemas.microsoft.com/office/drawing/2014/main" id="{C0795542-39C7-25ED-05C0-F0CCCA3A1072}"/>
              </a:ext>
            </a:extLst>
          </p:cNvPr>
          <p:cNvPicPr>
            <a:picLocks noChangeAspect="1"/>
          </p:cNvPicPr>
          <p:nvPr/>
        </p:nvPicPr>
        <p:blipFill>
          <a:blip r:embed="rId4"/>
          <a:stretch>
            <a:fillRect/>
          </a:stretch>
        </p:blipFill>
        <p:spPr>
          <a:xfrm>
            <a:off x="13257495" y="3299283"/>
            <a:ext cx="1123304" cy="739965"/>
          </a:xfrm>
          <a:prstGeom prst="rect">
            <a:avLst/>
          </a:prstGeom>
        </p:spPr>
      </p:pic>
      <p:sp>
        <p:nvSpPr>
          <p:cNvPr id="9" name="Rectangle 8">
            <a:extLst>
              <a:ext uri="{FF2B5EF4-FFF2-40B4-BE49-F238E27FC236}">
                <a16:creationId xmlns:a16="http://schemas.microsoft.com/office/drawing/2014/main" id="{A7EEEFDE-D400-685D-D3B5-80E41C85579C}"/>
              </a:ext>
            </a:extLst>
          </p:cNvPr>
          <p:cNvSpPr/>
          <p:nvPr/>
        </p:nvSpPr>
        <p:spPr>
          <a:xfrm>
            <a:off x="4927531" y="4857077"/>
            <a:ext cx="2712694"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Counterfactual #2</a:t>
            </a:r>
          </a:p>
        </p:txBody>
      </p:sp>
      <p:sp>
        <p:nvSpPr>
          <p:cNvPr id="10" name="Rectangle 9">
            <a:extLst>
              <a:ext uri="{FF2B5EF4-FFF2-40B4-BE49-F238E27FC236}">
                <a16:creationId xmlns:a16="http://schemas.microsoft.com/office/drawing/2014/main" id="{D7FF3F16-D87F-9760-CF33-C86AC0C79819}"/>
              </a:ext>
            </a:extLst>
          </p:cNvPr>
          <p:cNvSpPr/>
          <p:nvPr/>
        </p:nvSpPr>
        <p:spPr>
          <a:xfrm>
            <a:off x="360321" y="396478"/>
            <a:ext cx="8598853" cy="338554"/>
          </a:xfrm>
          <a:prstGeom prst="rect">
            <a:avLst/>
          </a:prstGeom>
        </p:spPr>
        <p:txBody>
          <a:bodyPr wrap="square">
            <a:spAutoFit/>
          </a:bodyPr>
          <a:lstStyle/>
          <a:p>
            <a:pPr algn="ctr"/>
            <a:r>
              <a:rPr lang="en-US" sz="1600" dirty="0">
                <a:solidFill>
                  <a:schemeClr val="bg1">
                    <a:lumMod val="8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 is not the only lever that platforms currently use to influence worker behavior”</a:t>
            </a:r>
          </a:p>
        </p:txBody>
      </p:sp>
      <p:sp>
        <p:nvSpPr>
          <p:cNvPr id="11" name="Rectangle 10">
            <a:extLst>
              <a:ext uri="{FF2B5EF4-FFF2-40B4-BE49-F238E27FC236}">
                <a16:creationId xmlns:a16="http://schemas.microsoft.com/office/drawing/2014/main" id="{CF593923-22E8-D244-EE9D-AD4266DA43F1}"/>
              </a:ext>
            </a:extLst>
          </p:cNvPr>
          <p:cNvSpPr/>
          <p:nvPr/>
        </p:nvSpPr>
        <p:spPr>
          <a:xfrm>
            <a:off x="4827192" y="5403885"/>
            <a:ext cx="3030272" cy="1077218"/>
          </a:xfrm>
          <a:prstGeom prst="rect">
            <a:avLst/>
          </a:prstGeom>
        </p:spPr>
        <p:txBody>
          <a:bodyPr wrap="square">
            <a:spAutoFit/>
          </a:bodyPr>
          <a:lstStyle/>
          <a:p>
            <a:pPr lvl="0" algn="ct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impact of incentives to stay longer?</a:t>
            </a:r>
          </a:p>
          <a:p>
            <a:pPr lvl="0"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(short-term capacity)</a:t>
            </a:r>
          </a:p>
        </p:txBody>
      </p:sp>
      <p:sp>
        <p:nvSpPr>
          <p:cNvPr id="12" name="Oval 11">
            <a:extLst>
              <a:ext uri="{FF2B5EF4-FFF2-40B4-BE49-F238E27FC236}">
                <a16:creationId xmlns:a16="http://schemas.microsoft.com/office/drawing/2014/main" id="{99C6F025-45EA-368B-8D36-A7065516B2B6}"/>
              </a:ext>
            </a:extLst>
          </p:cNvPr>
          <p:cNvSpPr/>
          <p:nvPr/>
        </p:nvSpPr>
        <p:spPr>
          <a:xfrm>
            <a:off x="5665226" y="7531135"/>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Oval 12">
            <a:extLst>
              <a:ext uri="{FF2B5EF4-FFF2-40B4-BE49-F238E27FC236}">
                <a16:creationId xmlns:a16="http://schemas.microsoft.com/office/drawing/2014/main" id="{07BADF5F-C9D8-9B14-C209-D79F8B6F4106}"/>
              </a:ext>
            </a:extLst>
          </p:cNvPr>
          <p:cNvSpPr/>
          <p:nvPr/>
        </p:nvSpPr>
        <p:spPr>
          <a:xfrm>
            <a:off x="2808252" y="7516860"/>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cxnSp>
        <p:nvCxnSpPr>
          <p:cNvPr id="15" name="Straight Arrow Connector 14">
            <a:extLst>
              <a:ext uri="{FF2B5EF4-FFF2-40B4-BE49-F238E27FC236}">
                <a16:creationId xmlns:a16="http://schemas.microsoft.com/office/drawing/2014/main" id="{939D98E4-5F6E-20AF-A5E6-2A47AC250E83}"/>
              </a:ext>
            </a:extLst>
          </p:cNvPr>
          <p:cNvCxnSpPr/>
          <p:nvPr/>
        </p:nvCxnSpPr>
        <p:spPr>
          <a:xfrm flipH="1">
            <a:off x="3453319" y="7776531"/>
            <a:ext cx="2071992"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62E500D-43F0-0E2A-6A2A-8E9D3D7EAC48}"/>
              </a:ext>
            </a:extLst>
          </p:cNvPr>
          <p:cNvSpPr/>
          <p:nvPr/>
        </p:nvSpPr>
        <p:spPr>
          <a:xfrm>
            <a:off x="3053649" y="8005101"/>
            <a:ext cx="3030272" cy="584775"/>
          </a:xfrm>
          <a:prstGeom prst="rect">
            <a:avLst/>
          </a:prstGeom>
        </p:spPr>
        <p:txBody>
          <a:bodyPr wrap="square">
            <a:spAutoFit/>
          </a:bodyPr>
          <a:lstStyle/>
          <a:p>
            <a:pPr lvl="0"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what happens when the focal</a:t>
            </a:r>
            <a:b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firm switches to pay per work?</a:t>
            </a:r>
            <a:endParaRPr lang="en-US" sz="11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2" name="Picture 1">
            <a:extLst>
              <a:ext uri="{FF2B5EF4-FFF2-40B4-BE49-F238E27FC236}">
                <a16:creationId xmlns:a16="http://schemas.microsoft.com/office/drawing/2014/main" id="{7D82109B-E19B-F520-124E-E60D03D1AEF9}"/>
              </a:ext>
            </a:extLst>
          </p:cNvPr>
          <p:cNvPicPr>
            <a:picLocks noChangeAspect="1"/>
          </p:cNvPicPr>
          <p:nvPr/>
        </p:nvPicPr>
        <p:blipFill>
          <a:blip r:embed="rId5"/>
          <a:stretch>
            <a:fillRect/>
          </a:stretch>
        </p:blipFill>
        <p:spPr>
          <a:xfrm>
            <a:off x="5012279" y="2560232"/>
            <a:ext cx="2459128" cy="1550617"/>
          </a:xfrm>
          <a:prstGeom prst="rect">
            <a:avLst/>
          </a:prstGeom>
        </p:spPr>
      </p:pic>
      <p:pic>
        <p:nvPicPr>
          <p:cNvPr id="5" name="Picture 18">
            <a:extLst>
              <a:ext uri="{FF2B5EF4-FFF2-40B4-BE49-F238E27FC236}">
                <a16:creationId xmlns:a16="http://schemas.microsoft.com/office/drawing/2014/main" id="{6F73E6A7-7798-288C-8AC9-C18D77ED18E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273" t="34141" r="19160" b="33333"/>
          <a:stretch/>
        </p:blipFill>
        <p:spPr bwMode="auto">
          <a:xfrm>
            <a:off x="1601415" y="2497605"/>
            <a:ext cx="1938975" cy="167586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B8CB825-3D7D-2758-FAFB-31DDD9EB86ED}"/>
              </a:ext>
            </a:extLst>
          </p:cNvPr>
          <p:cNvSpPr/>
          <p:nvPr/>
        </p:nvSpPr>
        <p:spPr>
          <a:xfrm>
            <a:off x="1644501" y="1783631"/>
            <a:ext cx="1852805" cy="51365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Time Delay</a:t>
            </a:r>
          </a:p>
        </p:txBody>
      </p:sp>
      <p:sp>
        <p:nvSpPr>
          <p:cNvPr id="17" name="Rectangle 16">
            <a:extLst>
              <a:ext uri="{FF2B5EF4-FFF2-40B4-BE49-F238E27FC236}">
                <a16:creationId xmlns:a16="http://schemas.microsoft.com/office/drawing/2014/main" id="{500EB3AB-56A8-6BF7-39B2-F552EA5CB4C4}"/>
              </a:ext>
            </a:extLst>
          </p:cNvPr>
          <p:cNvSpPr/>
          <p:nvPr/>
        </p:nvSpPr>
        <p:spPr>
          <a:xfrm>
            <a:off x="5222801" y="1783630"/>
            <a:ext cx="2038086" cy="51365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Streak Bonus</a:t>
            </a:r>
          </a:p>
        </p:txBody>
      </p:sp>
      <p:pic>
        <p:nvPicPr>
          <p:cNvPr id="18" name="Picture 20" descr="Uber Back To Back">
            <a:extLst>
              <a:ext uri="{FF2B5EF4-FFF2-40B4-BE49-F238E27FC236}">
                <a16:creationId xmlns:a16="http://schemas.microsoft.com/office/drawing/2014/main" id="{48B0B16D-8960-5E6C-0518-0C86C6391FC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9008" t="13875" b="15092"/>
          <a:stretch>
            <a:fillRect/>
          </a:stretch>
        </p:blipFill>
        <p:spPr bwMode="auto">
          <a:xfrm>
            <a:off x="1108075" y="4373789"/>
            <a:ext cx="2925654" cy="2452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5322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7307CCC-C355-AE90-4AA7-F4F2FD27DFE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DCF2D1B-0EBB-A6D3-DBCF-350850138137}"/>
              </a:ext>
            </a:extLst>
          </p:cNvPr>
          <p:cNvSpPr/>
          <p:nvPr/>
        </p:nvSpPr>
        <p:spPr>
          <a:xfrm>
            <a:off x="446745" y="609978"/>
            <a:ext cx="4859351" cy="707886"/>
          </a:xfrm>
          <a:prstGeom prst="rect">
            <a:avLst/>
          </a:prstGeom>
          <a:solidFill>
            <a:schemeClr val="tx1"/>
          </a:solidFill>
        </p:spPr>
        <p:txBody>
          <a:bodyPr wrap="square">
            <a:spAutoFit/>
          </a:bodyPr>
          <a:lstStyle/>
          <a:p>
            <a:pPr algn="ctr"/>
            <a:r>
              <a:rPr lang="en-US" sz="4000" b="1" dirty="0">
                <a:solidFill>
                  <a:schemeClr val="bg1"/>
                </a:solidFill>
                <a:latin typeface="Helvetica" pitchFamily="2" charset="0"/>
                <a:ea typeface="Helvetica" charset="0"/>
                <a:cs typeface="Helvetica" charset="0"/>
              </a:rPr>
              <a:t>Counterfactual #2</a:t>
            </a:r>
            <a:endParaRPr lang="en-US" sz="2800" b="1" dirty="0">
              <a:solidFill>
                <a:srgbClr val="FFC000"/>
              </a:solidFill>
              <a:latin typeface="Helvetica" pitchFamily="2" charset="0"/>
              <a:ea typeface="Helvetica" charset="0"/>
              <a:cs typeface="Helvetica" charset="0"/>
            </a:endParaRPr>
          </a:p>
        </p:txBody>
      </p:sp>
      <p:pic>
        <p:nvPicPr>
          <p:cNvPr id="7" name="Picture 6">
            <a:extLst>
              <a:ext uri="{FF2B5EF4-FFF2-40B4-BE49-F238E27FC236}">
                <a16:creationId xmlns:a16="http://schemas.microsoft.com/office/drawing/2014/main" id="{FD779BAB-FE45-F866-E7F2-C6D4328DF2FE}"/>
              </a:ext>
            </a:extLst>
          </p:cNvPr>
          <p:cNvPicPr>
            <a:picLocks noChangeAspect="1"/>
          </p:cNvPicPr>
          <p:nvPr/>
        </p:nvPicPr>
        <p:blipFill>
          <a:blip r:embed="rId3"/>
          <a:stretch>
            <a:fillRect/>
          </a:stretch>
        </p:blipFill>
        <p:spPr>
          <a:xfrm>
            <a:off x="5012279" y="2560232"/>
            <a:ext cx="2459128" cy="1550617"/>
          </a:xfrm>
          <a:prstGeom prst="rect">
            <a:avLst/>
          </a:prstGeom>
        </p:spPr>
      </p:pic>
      <p:pic>
        <p:nvPicPr>
          <p:cNvPr id="9" name="Picture 20" descr="Uber Back To Back">
            <a:extLst>
              <a:ext uri="{FF2B5EF4-FFF2-40B4-BE49-F238E27FC236}">
                <a16:creationId xmlns:a16="http://schemas.microsoft.com/office/drawing/2014/main" id="{CB606C8E-B67F-3458-1F84-5112CB12C1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008" t="13875" b="15092"/>
          <a:stretch>
            <a:fillRect/>
          </a:stretch>
        </p:blipFill>
        <p:spPr bwMode="auto">
          <a:xfrm>
            <a:off x="1108075" y="4373789"/>
            <a:ext cx="2925654" cy="24528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8">
            <a:extLst>
              <a:ext uri="{FF2B5EF4-FFF2-40B4-BE49-F238E27FC236}">
                <a16:creationId xmlns:a16="http://schemas.microsoft.com/office/drawing/2014/main" id="{857B236C-712E-FF8E-2B48-E40876742C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73" t="34141" r="19160" b="33333"/>
          <a:stretch/>
        </p:blipFill>
        <p:spPr bwMode="auto">
          <a:xfrm>
            <a:off x="1601415" y="2497605"/>
            <a:ext cx="1938975" cy="167586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46F8EE3-F6B0-0CC8-D1F8-9C1A67DC2E7F}"/>
              </a:ext>
            </a:extLst>
          </p:cNvPr>
          <p:cNvSpPr/>
          <p:nvPr/>
        </p:nvSpPr>
        <p:spPr>
          <a:xfrm>
            <a:off x="1644501" y="1783631"/>
            <a:ext cx="185280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Time Delay</a:t>
            </a:r>
          </a:p>
        </p:txBody>
      </p:sp>
      <p:sp>
        <p:nvSpPr>
          <p:cNvPr id="10" name="Rectangle 9">
            <a:extLst>
              <a:ext uri="{FF2B5EF4-FFF2-40B4-BE49-F238E27FC236}">
                <a16:creationId xmlns:a16="http://schemas.microsoft.com/office/drawing/2014/main" id="{F3F71218-DBC7-D478-0152-DCA50F5094DB}"/>
              </a:ext>
            </a:extLst>
          </p:cNvPr>
          <p:cNvSpPr/>
          <p:nvPr/>
        </p:nvSpPr>
        <p:spPr>
          <a:xfrm>
            <a:off x="5222801" y="1783630"/>
            <a:ext cx="2038086"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Streak Bonus</a:t>
            </a:r>
          </a:p>
        </p:txBody>
      </p:sp>
      <p:sp>
        <p:nvSpPr>
          <p:cNvPr id="11" name="Rectangle 10">
            <a:extLst>
              <a:ext uri="{FF2B5EF4-FFF2-40B4-BE49-F238E27FC236}">
                <a16:creationId xmlns:a16="http://schemas.microsoft.com/office/drawing/2014/main" id="{DA226167-3552-DF03-19E8-409B0F47E23B}"/>
              </a:ext>
            </a:extLst>
          </p:cNvPr>
          <p:cNvSpPr/>
          <p:nvPr/>
        </p:nvSpPr>
        <p:spPr>
          <a:xfrm>
            <a:off x="5425965" y="690817"/>
            <a:ext cx="2210285" cy="584775"/>
          </a:xfrm>
          <a:prstGeom prst="rect">
            <a:avLst/>
          </a:prstGeom>
        </p:spPr>
        <p:txBody>
          <a:bodyPr wrap="none">
            <a:spAutoFit/>
          </a:bodyPr>
          <a:lstStyle/>
          <a:p>
            <a:pPr lvl="0"/>
            <a:r>
              <a:rPr lang="en-US" sz="3200" dirty="0">
                <a:latin typeface="Helvetica" charset="0"/>
                <a:ea typeface="Helvetica" charset="0"/>
                <a:cs typeface="Helvetica" charset="0"/>
              </a:rPr>
              <a:t>Short-Term</a:t>
            </a:r>
            <a:endParaRPr lang="en-US" sz="2000" i="1" dirty="0">
              <a:latin typeface="Helvetica" charset="0"/>
              <a:ea typeface="Helvetica" charset="0"/>
              <a:cs typeface="Helvetica" charset="0"/>
            </a:endParaRPr>
          </a:p>
        </p:txBody>
      </p:sp>
    </p:spTree>
    <p:extLst>
      <p:ext uri="{BB962C8B-B14F-4D97-AF65-F5344CB8AC3E}">
        <p14:creationId xmlns:p14="http://schemas.microsoft.com/office/powerpoint/2010/main" val="44442341"/>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1B37C-CDD3-9CCC-85E6-F9E094CBA53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7E5EBA5-7CF0-122B-09FB-ED2C6428CE3F}"/>
              </a:ext>
            </a:extLst>
          </p:cNvPr>
          <p:cNvSpPr/>
          <p:nvPr/>
        </p:nvSpPr>
        <p:spPr>
          <a:xfrm>
            <a:off x="446745" y="609978"/>
            <a:ext cx="4859351" cy="707886"/>
          </a:xfrm>
          <a:prstGeom prst="rect">
            <a:avLst/>
          </a:prstGeom>
          <a:solidFill>
            <a:schemeClr val="tx1"/>
          </a:solidFill>
        </p:spPr>
        <p:txBody>
          <a:bodyPr wrap="square">
            <a:spAutoFit/>
          </a:bodyPr>
          <a:lstStyle/>
          <a:p>
            <a:pPr algn="ctr"/>
            <a:r>
              <a:rPr lang="en-US" sz="4000" b="1" dirty="0">
                <a:solidFill>
                  <a:schemeClr val="bg1"/>
                </a:solidFill>
                <a:latin typeface="Helvetica" pitchFamily="2" charset="0"/>
                <a:ea typeface="Helvetica" charset="0"/>
                <a:cs typeface="Helvetica" charset="0"/>
              </a:rPr>
              <a:t>Counterfactual #2</a:t>
            </a:r>
            <a:endParaRPr lang="en-US" sz="2800" b="1" dirty="0">
              <a:solidFill>
                <a:srgbClr val="FFC000"/>
              </a:solidFill>
              <a:latin typeface="Helvetica" pitchFamily="2" charset="0"/>
              <a:ea typeface="Helvetica" charset="0"/>
              <a:cs typeface="Helvetica" charset="0"/>
            </a:endParaRPr>
          </a:p>
        </p:txBody>
      </p:sp>
      <p:sp>
        <p:nvSpPr>
          <p:cNvPr id="2" name="Rectangle 1">
            <a:extLst>
              <a:ext uri="{FF2B5EF4-FFF2-40B4-BE49-F238E27FC236}">
                <a16:creationId xmlns:a16="http://schemas.microsoft.com/office/drawing/2014/main" id="{5D57E53E-56A5-3F89-DBA0-93A2A420AAC5}"/>
              </a:ext>
            </a:extLst>
          </p:cNvPr>
          <p:cNvSpPr/>
          <p:nvPr/>
        </p:nvSpPr>
        <p:spPr>
          <a:xfrm>
            <a:off x="1644501" y="1783631"/>
            <a:ext cx="185280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Time Delay</a:t>
            </a:r>
          </a:p>
        </p:txBody>
      </p:sp>
      <p:sp>
        <p:nvSpPr>
          <p:cNvPr id="3" name="Rectangle 2">
            <a:extLst>
              <a:ext uri="{FF2B5EF4-FFF2-40B4-BE49-F238E27FC236}">
                <a16:creationId xmlns:a16="http://schemas.microsoft.com/office/drawing/2014/main" id="{E5FE5563-3089-1CE6-CAAF-E02FDA8698B0}"/>
              </a:ext>
            </a:extLst>
          </p:cNvPr>
          <p:cNvSpPr/>
          <p:nvPr/>
        </p:nvSpPr>
        <p:spPr>
          <a:xfrm>
            <a:off x="5222801" y="1783630"/>
            <a:ext cx="2038086"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Streak Bonus</a:t>
            </a:r>
          </a:p>
        </p:txBody>
      </p:sp>
      <p:pic>
        <p:nvPicPr>
          <p:cNvPr id="7" name="Picture 6">
            <a:extLst>
              <a:ext uri="{FF2B5EF4-FFF2-40B4-BE49-F238E27FC236}">
                <a16:creationId xmlns:a16="http://schemas.microsoft.com/office/drawing/2014/main" id="{34852EEC-5CCE-48BE-56C8-D3EFB1FE414A}"/>
              </a:ext>
            </a:extLst>
          </p:cNvPr>
          <p:cNvPicPr>
            <a:picLocks noChangeAspect="1"/>
          </p:cNvPicPr>
          <p:nvPr/>
        </p:nvPicPr>
        <p:blipFill>
          <a:blip r:embed="rId3"/>
          <a:stretch>
            <a:fillRect/>
          </a:stretch>
        </p:blipFill>
        <p:spPr>
          <a:xfrm>
            <a:off x="5012279" y="2560232"/>
            <a:ext cx="2459128" cy="1550617"/>
          </a:xfrm>
          <a:prstGeom prst="rect">
            <a:avLst/>
          </a:prstGeom>
        </p:spPr>
      </p:pic>
      <p:pic>
        <p:nvPicPr>
          <p:cNvPr id="8" name="Picture 18">
            <a:extLst>
              <a:ext uri="{FF2B5EF4-FFF2-40B4-BE49-F238E27FC236}">
                <a16:creationId xmlns:a16="http://schemas.microsoft.com/office/drawing/2014/main" id="{425ED79D-BE5F-09D0-803F-52716EC96B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273" t="34141" r="19160" b="33333"/>
          <a:stretch/>
        </p:blipFill>
        <p:spPr bwMode="auto">
          <a:xfrm>
            <a:off x="1601415" y="2497605"/>
            <a:ext cx="1938975" cy="167586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E0C934E-BAD3-2D07-F0C0-CB4197561B87}"/>
              </a:ext>
            </a:extLst>
          </p:cNvPr>
          <p:cNvPicPr>
            <a:picLocks noChangeAspect="1"/>
          </p:cNvPicPr>
          <p:nvPr/>
        </p:nvPicPr>
        <p:blipFill rotWithShape="1">
          <a:blip r:embed="rId5"/>
          <a:srcRect l="5771" t="38318" r="37300" b="27299"/>
          <a:stretch/>
        </p:blipFill>
        <p:spPr>
          <a:xfrm>
            <a:off x="1106544" y="4709847"/>
            <a:ext cx="2235650" cy="829659"/>
          </a:xfrm>
          <a:prstGeom prst="rect">
            <a:avLst/>
          </a:prstGeom>
        </p:spPr>
      </p:pic>
      <p:sp>
        <p:nvSpPr>
          <p:cNvPr id="32" name="Rectangle 31">
            <a:extLst>
              <a:ext uri="{FF2B5EF4-FFF2-40B4-BE49-F238E27FC236}">
                <a16:creationId xmlns:a16="http://schemas.microsoft.com/office/drawing/2014/main" id="{7D678528-B654-DB5B-72B7-23A9F221E4A9}"/>
              </a:ext>
            </a:extLst>
          </p:cNvPr>
          <p:cNvSpPr/>
          <p:nvPr/>
        </p:nvSpPr>
        <p:spPr>
          <a:xfrm>
            <a:off x="1728348" y="4358635"/>
            <a:ext cx="2724112" cy="369332"/>
          </a:xfrm>
          <a:prstGeom prst="rect">
            <a:avLst/>
          </a:prstGeom>
        </p:spPr>
        <p:txBody>
          <a:bodyPr wrap="square">
            <a:spAutoFit/>
          </a:bodyPr>
          <a:lstStyle/>
          <a:p>
            <a:pPr lvl="0"/>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Daily Work Duration</a:t>
            </a:r>
          </a:p>
        </p:txBody>
      </p:sp>
      <p:pic>
        <p:nvPicPr>
          <p:cNvPr id="34" name="Picture 33">
            <a:extLst>
              <a:ext uri="{FF2B5EF4-FFF2-40B4-BE49-F238E27FC236}">
                <a16:creationId xmlns:a16="http://schemas.microsoft.com/office/drawing/2014/main" id="{531828B3-E8EC-12FA-6C40-2C851191C1AC}"/>
              </a:ext>
            </a:extLst>
          </p:cNvPr>
          <p:cNvPicPr>
            <a:picLocks noChangeAspect="1"/>
          </p:cNvPicPr>
          <p:nvPr/>
        </p:nvPicPr>
        <p:blipFill rotWithShape="1">
          <a:blip r:embed="rId5"/>
          <a:srcRect l="77533" t="38319" b="27019"/>
          <a:stretch/>
        </p:blipFill>
        <p:spPr>
          <a:xfrm>
            <a:off x="3321129" y="4709846"/>
            <a:ext cx="882316" cy="836392"/>
          </a:xfrm>
          <a:prstGeom prst="rect">
            <a:avLst/>
          </a:prstGeom>
        </p:spPr>
      </p:pic>
      <p:cxnSp>
        <p:nvCxnSpPr>
          <p:cNvPr id="35" name="Straight Connector 34">
            <a:extLst>
              <a:ext uri="{FF2B5EF4-FFF2-40B4-BE49-F238E27FC236}">
                <a16:creationId xmlns:a16="http://schemas.microsoft.com/office/drawing/2014/main" id="{430FC448-FA12-A403-A36A-64C5FF35AAA5}"/>
              </a:ext>
            </a:extLst>
          </p:cNvPr>
          <p:cNvCxnSpPr>
            <a:cxnSpLocks/>
          </p:cNvCxnSpPr>
          <p:nvPr/>
        </p:nvCxnSpPr>
        <p:spPr>
          <a:xfrm>
            <a:off x="1495761" y="5369828"/>
            <a:ext cx="2622287"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E58AE68-8606-7443-A02C-616EE42AEEEA}"/>
              </a:ext>
            </a:extLst>
          </p:cNvPr>
          <p:cNvCxnSpPr>
            <a:cxnSpLocks/>
          </p:cNvCxnSpPr>
          <p:nvPr/>
        </p:nvCxnSpPr>
        <p:spPr>
          <a:xfrm>
            <a:off x="1480263" y="4703116"/>
            <a:ext cx="2622287"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0A10BF-B107-C10C-9C77-9C888D3CFCD6}"/>
              </a:ext>
            </a:extLst>
          </p:cNvPr>
          <p:cNvCxnSpPr>
            <a:cxnSpLocks/>
          </p:cNvCxnSpPr>
          <p:nvPr/>
        </p:nvCxnSpPr>
        <p:spPr>
          <a:xfrm>
            <a:off x="1480263" y="5539362"/>
            <a:ext cx="2622287"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6CB22E98-DD82-B608-0466-214A7B0D05B2}"/>
              </a:ext>
            </a:extLst>
          </p:cNvPr>
          <p:cNvSpPr/>
          <p:nvPr/>
        </p:nvSpPr>
        <p:spPr>
          <a:xfrm>
            <a:off x="5425965" y="690817"/>
            <a:ext cx="2210285" cy="584775"/>
          </a:xfrm>
          <a:prstGeom prst="rect">
            <a:avLst/>
          </a:prstGeom>
        </p:spPr>
        <p:txBody>
          <a:bodyPr wrap="none">
            <a:spAutoFit/>
          </a:bodyPr>
          <a:lstStyle/>
          <a:p>
            <a:pPr lvl="0"/>
            <a:r>
              <a:rPr lang="en-US" sz="3200" dirty="0">
                <a:latin typeface="Helvetica" charset="0"/>
                <a:ea typeface="Helvetica" charset="0"/>
                <a:cs typeface="Helvetica" charset="0"/>
              </a:rPr>
              <a:t>Short-Term</a:t>
            </a:r>
            <a:endParaRPr lang="en-US" sz="2000" i="1" dirty="0">
              <a:latin typeface="Helvetica" charset="0"/>
              <a:ea typeface="Helvetica" charset="0"/>
              <a:cs typeface="Helvetica" charset="0"/>
            </a:endParaRPr>
          </a:p>
        </p:txBody>
      </p:sp>
      <p:pic>
        <p:nvPicPr>
          <p:cNvPr id="43" name="Picture 42">
            <a:extLst>
              <a:ext uri="{FF2B5EF4-FFF2-40B4-BE49-F238E27FC236}">
                <a16:creationId xmlns:a16="http://schemas.microsoft.com/office/drawing/2014/main" id="{451269EA-ACDF-1189-CC3D-0A62F8F8C998}"/>
              </a:ext>
            </a:extLst>
          </p:cNvPr>
          <p:cNvPicPr>
            <a:picLocks noChangeAspect="1"/>
          </p:cNvPicPr>
          <p:nvPr/>
        </p:nvPicPr>
        <p:blipFill rotWithShape="1">
          <a:blip r:embed="rId6"/>
          <a:srcRect l="82149" t="-1" b="47461"/>
          <a:stretch/>
        </p:blipFill>
        <p:spPr>
          <a:xfrm>
            <a:off x="7214877" y="4482965"/>
            <a:ext cx="727252" cy="1065950"/>
          </a:xfrm>
          <a:prstGeom prst="rect">
            <a:avLst/>
          </a:prstGeom>
        </p:spPr>
      </p:pic>
      <p:pic>
        <p:nvPicPr>
          <p:cNvPr id="44" name="Picture 43">
            <a:extLst>
              <a:ext uri="{FF2B5EF4-FFF2-40B4-BE49-F238E27FC236}">
                <a16:creationId xmlns:a16="http://schemas.microsoft.com/office/drawing/2014/main" id="{F6468717-98FC-7A60-E724-D03321C00C1C}"/>
              </a:ext>
            </a:extLst>
          </p:cNvPr>
          <p:cNvPicPr>
            <a:picLocks noChangeAspect="1"/>
          </p:cNvPicPr>
          <p:nvPr/>
        </p:nvPicPr>
        <p:blipFill rotWithShape="1">
          <a:blip r:embed="rId6"/>
          <a:srcRect l="7243" r="37216" b="47462"/>
          <a:stretch/>
        </p:blipFill>
        <p:spPr>
          <a:xfrm>
            <a:off x="4937526" y="4482965"/>
            <a:ext cx="2262707" cy="1065950"/>
          </a:xfrm>
          <a:prstGeom prst="rect">
            <a:avLst/>
          </a:prstGeom>
        </p:spPr>
      </p:pic>
      <p:sp>
        <p:nvSpPr>
          <p:cNvPr id="45" name="Rectangle 44">
            <a:extLst>
              <a:ext uri="{FF2B5EF4-FFF2-40B4-BE49-F238E27FC236}">
                <a16:creationId xmlns:a16="http://schemas.microsoft.com/office/drawing/2014/main" id="{DC8DDC8B-86E5-2F2C-C051-2BC499A2A16B}"/>
              </a:ext>
            </a:extLst>
          </p:cNvPr>
          <p:cNvSpPr/>
          <p:nvPr/>
        </p:nvSpPr>
        <p:spPr>
          <a:xfrm>
            <a:off x="5203373" y="4346264"/>
            <a:ext cx="2724112" cy="369332"/>
          </a:xfrm>
          <a:prstGeom prst="rect">
            <a:avLst/>
          </a:prstGeom>
        </p:spPr>
        <p:txBody>
          <a:bodyPr wrap="square">
            <a:spAutoFit/>
          </a:bodyPr>
          <a:lstStyle/>
          <a:p>
            <a:pPr lvl="0"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P(Multihoming)</a:t>
            </a:r>
          </a:p>
        </p:txBody>
      </p:sp>
      <p:cxnSp>
        <p:nvCxnSpPr>
          <p:cNvPr id="46" name="Straight Connector 45">
            <a:extLst>
              <a:ext uri="{FF2B5EF4-FFF2-40B4-BE49-F238E27FC236}">
                <a16:creationId xmlns:a16="http://schemas.microsoft.com/office/drawing/2014/main" id="{7FD91686-2714-0A03-9D13-B7738B2AD00C}"/>
              </a:ext>
            </a:extLst>
          </p:cNvPr>
          <p:cNvCxnSpPr>
            <a:cxnSpLocks/>
          </p:cNvCxnSpPr>
          <p:nvPr/>
        </p:nvCxnSpPr>
        <p:spPr>
          <a:xfrm>
            <a:off x="5279947" y="5076374"/>
            <a:ext cx="2492658"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DBFA01C-20B4-6B93-05CB-5A9C6FD73079}"/>
              </a:ext>
            </a:extLst>
          </p:cNvPr>
          <p:cNvCxnSpPr>
            <a:cxnSpLocks/>
          </p:cNvCxnSpPr>
          <p:nvPr/>
        </p:nvCxnSpPr>
        <p:spPr>
          <a:xfrm>
            <a:off x="5269460" y="5548914"/>
            <a:ext cx="251877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5F4D4B3D-8D8C-14FE-F9E5-2000A0B4B389}"/>
              </a:ext>
            </a:extLst>
          </p:cNvPr>
          <p:cNvSpPr/>
          <p:nvPr/>
        </p:nvSpPr>
        <p:spPr>
          <a:xfrm>
            <a:off x="4937526" y="5373804"/>
            <a:ext cx="238415" cy="260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9" name="Rectangle 48">
            <a:extLst>
              <a:ext uri="{FF2B5EF4-FFF2-40B4-BE49-F238E27FC236}">
                <a16:creationId xmlns:a16="http://schemas.microsoft.com/office/drawing/2014/main" id="{3ECD8754-E7CB-0392-0DFB-EE581D1AAF87}"/>
              </a:ext>
            </a:extLst>
          </p:cNvPr>
          <p:cNvSpPr/>
          <p:nvPr/>
        </p:nvSpPr>
        <p:spPr>
          <a:xfrm>
            <a:off x="5302027" y="5569577"/>
            <a:ext cx="2976960" cy="338554"/>
          </a:xfrm>
          <a:prstGeom prst="rect">
            <a:avLst/>
          </a:prstGeom>
        </p:spPr>
        <p:txBody>
          <a:bodyPr wrap="square">
            <a:spAutoFit/>
          </a:bodyPr>
          <a:lstStyle/>
          <a:p>
            <a:pPr lvl="0"/>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Streak</a:t>
            </a:r>
          </a:p>
        </p:txBody>
      </p:sp>
      <p:sp>
        <p:nvSpPr>
          <p:cNvPr id="50" name="Rectangle 49">
            <a:extLst>
              <a:ext uri="{FF2B5EF4-FFF2-40B4-BE49-F238E27FC236}">
                <a16:creationId xmlns:a16="http://schemas.microsoft.com/office/drawing/2014/main" id="{F4544856-0F12-C7A3-9E34-14A068503059}"/>
              </a:ext>
            </a:extLst>
          </p:cNvPr>
          <p:cNvSpPr/>
          <p:nvPr/>
        </p:nvSpPr>
        <p:spPr>
          <a:xfrm>
            <a:off x="1477001" y="5569577"/>
            <a:ext cx="2976960" cy="338554"/>
          </a:xfrm>
          <a:prstGeom prst="rect">
            <a:avLst/>
          </a:prstGeom>
        </p:spPr>
        <p:txBody>
          <a:bodyPr wrap="square">
            <a:spAutoFit/>
          </a:bodyPr>
          <a:lstStyle/>
          <a:p>
            <a:pPr lvl="0"/>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Streak</a:t>
            </a:r>
          </a:p>
        </p:txBody>
      </p:sp>
      <p:sp>
        <p:nvSpPr>
          <p:cNvPr id="5" name="Rectangle 4">
            <a:extLst>
              <a:ext uri="{FF2B5EF4-FFF2-40B4-BE49-F238E27FC236}">
                <a16:creationId xmlns:a16="http://schemas.microsoft.com/office/drawing/2014/main" id="{70E493F2-78B7-9CFB-3ED1-B8321AC35CD2}"/>
              </a:ext>
            </a:extLst>
          </p:cNvPr>
          <p:cNvSpPr/>
          <p:nvPr/>
        </p:nvSpPr>
        <p:spPr>
          <a:xfrm>
            <a:off x="6936059" y="4727967"/>
            <a:ext cx="836546" cy="8113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6" name="Rectangle 5">
            <a:extLst>
              <a:ext uri="{FF2B5EF4-FFF2-40B4-BE49-F238E27FC236}">
                <a16:creationId xmlns:a16="http://schemas.microsoft.com/office/drawing/2014/main" id="{570A3025-5376-D31F-AFE5-DAA4344B26F2}"/>
              </a:ext>
            </a:extLst>
          </p:cNvPr>
          <p:cNvSpPr/>
          <p:nvPr/>
        </p:nvSpPr>
        <p:spPr>
          <a:xfrm>
            <a:off x="6028813" y="4727967"/>
            <a:ext cx="924314" cy="8113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9" name="Rectangle 8">
            <a:extLst>
              <a:ext uri="{FF2B5EF4-FFF2-40B4-BE49-F238E27FC236}">
                <a16:creationId xmlns:a16="http://schemas.microsoft.com/office/drawing/2014/main" id="{06BC7C75-42DB-25A0-E119-CA5E59CF91B1}"/>
              </a:ext>
            </a:extLst>
          </p:cNvPr>
          <p:cNvSpPr/>
          <p:nvPr/>
        </p:nvSpPr>
        <p:spPr>
          <a:xfrm>
            <a:off x="4668363" y="4113233"/>
            <a:ext cx="3610623" cy="19530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314060659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E5756-FD44-9CA9-7F6D-0873DD3AA3A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25DDAAD-1C16-DC62-B5B5-7F474E324ACD}"/>
              </a:ext>
            </a:extLst>
          </p:cNvPr>
          <p:cNvSpPr/>
          <p:nvPr/>
        </p:nvSpPr>
        <p:spPr>
          <a:xfrm>
            <a:off x="446745" y="609978"/>
            <a:ext cx="4859351" cy="707886"/>
          </a:xfrm>
          <a:prstGeom prst="rect">
            <a:avLst/>
          </a:prstGeom>
          <a:solidFill>
            <a:schemeClr val="tx1"/>
          </a:solidFill>
        </p:spPr>
        <p:txBody>
          <a:bodyPr wrap="square">
            <a:spAutoFit/>
          </a:bodyPr>
          <a:lstStyle/>
          <a:p>
            <a:pPr algn="ctr"/>
            <a:r>
              <a:rPr lang="en-US" sz="4000" b="1" dirty="0">
                <a:solidFill>
                  <a:schemeClr val="bg1"/>
                </a:solidFill>
                <a:latin typeface="Helvetica" pitchFamily="2" charset="0"/>
                <a:ea typeface="Helvetica" charset="0"/>
                <a:cs typeface="Helvetica" charset="0"/>
              </a:rPr>
              <a:t>Counterfactual #2</a:t>
            </a:r>
            <a:endParaRPr lang="en-US" sz="2800" b="1" dirty="0">
              <a:solidFill>
                <a:srgbClr val="FFC000"/>
              </a:solidFill>
              <a:latin typeface="Helvetica" pitchFamily="2" charset="0"/>
              <a:ea typeface="Helvetica" charset="0"/>
              <a:cs typeface="Helvetica" charset="0"/>
            </a:endParaRPr>
          </a:p>
        </p:txBody>
      </p:sp>
      <p:sp>
        <p:nvSpPr>
          <p:cNvPr id="2" name="Rectangle 1">
            <a:extLst>
              <a:ext uri="{FF2B5EF4-FFF2-40B4-BE49-F238E27FC236}">
                <a16:creationId xmlns:a16="http://schemas.microsoft.com/office/drawing/2014/main" id="{92078173-E972-016D-19AE-1DAB06F6FD85}"/>
              </a:ext>
            </a:extLst>
          </p:cNvPr>
          <p:cNvSpPr/>
          <p:nvPr/>
        </p:nvSpPr>
        <p:spPr>
          <a:xfrm>
            <a:off x="1644501" y="1783631"/>
            <a:ext cx="185280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Time Delay</a:t>
            </a:r>
          </a:p>
        </p:txBody>
      </p:sp>
      <p:sp>
        <p:nvSpPr>
          <p:cNvPr id="3" name="Rectangle 2">
            <a:extLst>
              <a:ext uri="{FF2B5EF4-FFF2-40B4-BE49-F238E27FC236}">
                <a16:creationId xmlns:a16="http://schemas.microsoft.com/office/drawing/2014/main" id="{525F1066-BC1E-80A3-2581-05154169F87C}"/>
              </a:ext>
            </a:extLst>
          </p:cNvPr>
          <p:cNvSpPr/>
          <p:nvPr/>
        </p:nvSpPr>
        <p:spPr>
          <a:xfrm>
            <a:off x="5222801" y="1783630"/>
            <a:ext cx="2038086"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Streak Bonus</a:t>
            </a:r>
          </a:p>
        </p:txBody>
      </p:sp>
      <p:pic>
        <p:nvPicPr>
          <p:cNvPr id="7" name="Picture 6">
            <a:extLst>
              <a:ext uri="{FF2B5EF4-FFF2-40B4-BE49-F238E27FC236}">
                <a16:creationId xmlns:a16="http://schemas.microsoft.com/office/drawing/2014/main" id="{F966682C-DC73-8102-83E3-A840D8C9BD48}"/>
              </a:ext>
            </a:extLst>
          </p:cNvPr>
          <p:cNvPicPr>
            <a:picLocks noChangeAspect="1"/>
          </p:cNvPicPr>
          <p:nvPr/>
        </p:nvPicPr>
        <p:blipFill>
          <a:blip r:embed="rId3"/>
          <a:stretch>
            <a:fillRect/>
          </a:stretch>
        </p:blipFill>
        <p:spPr>
          <a:xfrm>
            <a:off x="5012279" y="2560232"/>
            <a:ext cx="2459128" cy="1550617"/>
          </a:xfrm>
          <a:prstGeom prst="rect">
            <a:avLst/>
          </a:prstGeom>
        </p:spPr>
      </p:pic>
      <p:pic>
        <p:nvPicPr>
          <p:cNvPr id="8" name="Picture 18">
            <a:extLst>
              <a:ext uri="{FF2B5EF4-FFF2-40B4-BE49-F238E27FC236}">
                <a16:creationId xmlns:a16="http://schemas.microsoft.com/office/drawing/2014/main" id="{807AD6F0-3239-7D1A-2A1E-CFF8E3EA95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273" t="34141" r="19160" b="33333"/>
          <a:stretch/>
        </p:blipFill>
        <p:spPr bwMode="auto">
          <a:xfrm>
            <a:off x="1601415" y="2497605"/>
            <a:ext cx="1938975" cy="167586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E7E37463-9CD5-93C2-B78E-29011F8125BB}"/>
              </a:ext>
            </a:extLst>
          </p:cNvPr>
          <p:cNvPicPr>
            <a:picLocks noChangeAspect="1"/>
          </p:cNvPicPr>
          <p:nvPr/>
        </p:nvPicPr>
        <p:blipFill rotWithShape="1">
          <a:blip r:embed="rId5"/>
          <a:srcRect l="5771" t="38318" r="37300" b="27299"/>
          <a:stretch/>
        </p:blipFill>
        <p:spPr>
          <a:xfrm>
            <a:off x="1106544" y="4709847"/>
            <a:ext cx="2235650" cy="829659"/>
          </a:xfrm>
          <a:prstGeom prst="rect">
            <a:avLst/>
          </a:prstGeom>
        </p:spPr>
      </p:pic>
      <p:sp>
        <p:nvSpPr>
          <p:cNvPr id="32" name="Rectangle 31">
            <a:extLst>
              <a:ext uri="{FF2B5EF4-FFF2-40B4-BE49-F238E27FC236}">
                <a16:creationId xmlns:a16="http://schemas.microsoft.com/office/drawing/2014/main" id="{370D4D88-DDB3-C5FB-D121-8157D3856C68}"/>
              </a:ext>
            </a:extLst>
          </p:cNvPr>
          <p:cNvSpPr/>
          <p:nvPr/>
        </p:nvSpPr>
        <p:spPr>
          <a:xfrm>
            <a:off x="1728348" y="4358635"/>
            <a:ext cx="2724112" cy="369332"/>
          </a:xfrm>
          <a:prstGeom prst="rect">
            <a:avLst/>
          </a:prstGeom>
        </p:spPr>
        <p:txBody>
          <a:bodyPr wrap="square">
            <a:spAutoFit/>
          </a:bodyPr>
          <a:lstStyle/>
          <a:p>
            <a:pPr lvl="0"/>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Daily Work Duration</a:t>
            </a:r>
          </a:p>
        </p:txBody>
      </p:sp>
      <p:pic>
        <p:nvPicPr>
          <p:cNvPr id="34" name="Picture 33">
            <a:extLst>
              <a:ext uri="{FF2B5EF4-FFF2-40B4-BE49-F238E27FC236}">
                <a16:creationId xmlns:a16="http://schemas.microsoft.com/office/drawing/2014/main" id="{B20D66C3-8554-6BDB-485D-765BE1413910}"/>
              </a:ext>
            </a:extLst>
          </p:cNvPr>
          <p:cNvPicPr>
            <a:picLocks noChangeAspect="1"/>
          </p:cNvPicPr>
          <p:nvPr/>
        </p:nvPicPr>
        <p:blipFill rotWithShape="1">
          <a:blip r:embed="rId5"/>
          <a:srcRect l="77533" t="38319" b="27019"/>
          <a:stretch/>
        </p:blipFill>
        <p:spPr>
          <a:xfrm>
            <a:off x="3321129" y="4709846"/>
            <a:ext cx="882316" cy="836392"/>
          </a:xfrm>
          <a:prstGeom prst="rect">
            <a:avLst/>
          </a:prstGeom>
        </p:spPr>
      </p:pic>
      <p:cxnSp>
        <p:nvCxnSpPr>
          <p:cNvPr id="35" name="Straight Connector 34">
            <a:extLst>
              <a:ext uri="{FF2B5EF4-FFF2-40B4-BE49-F238E27FC236}">
                <a16:creationId xmlns:a16="http://schemas.microsoft.com/office/drawing/2014/main" id="{1A7C1436-B41F-2F07-9267-FF225E8B6665}"/>
              </a:ext>
            </a:extLst>
          </p:cNvPr>
          <p:cNvCxnSpPr>
            <a:cxnSpLocks/>
          </p:cNvCxnSpPr>
          <p:nvPr/>
        </p:nvCxnSpPr>
        <p:spPr>
          <a:xfrm>
            <a:off x="1495761" y="5369828"/>
            <a:ext cx="2622287"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DDA826D-C0A8-EEA6-EB47-464A7A685BB8}"/>
              </a:ext>
            </a:extLst>
          </p:cNvPr>
          <p:cNvCxnSpPr>
            <a:cxnSpLocks/>
          </p:cNvCxnSpPr>
          <p:nvPr/>
        </p:nvCxnSpPr>
        <p:spPr>
          <a:xfrm>
            <a:off x="1480263" y="4703116"/>
            <a:ext cx="2622287"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F9A743C-D46D-791F-D616-6583EDA46FF4}"/>
              </a:ext>
            </a:extLst>
          </p:cNvPr>
          <p:cNvCxnSpPr>
            <a:cxnSpLocks/>
          </p:cNvCxnSpPr>
          <p:nvPr/>
        </p:nvCxnSpPr>
        <p:spPr>
          <a:xfrm>
            <a:off x="1480263" y="5539362"/>
            <a:ext cx="2622287"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075C1092-9F0B-48DF-338B-479CDFF1CBAD}"/>
              </a:ext>
            </a:extLst>
          </p:cNvPr>
          <p:cNvSpPr/>
          <p:nvPr/>
        </p:nvSpPr>
        <p:spPr>
          <a:xfrm>
            <a:off x="5425965" y="690817"/>
            <a:ext cx="2210285" cy="584775"/>
          </a:xfrm>
          <a:prstGeom prst="rect">
            <a:avLst/>
          </a:prstGeom>
        </p:spPr>
        <p:txBody>
          <a:bodyPr wrap="none">
            <a:spAutoFit/>
          </a:bodyPr>
          <a:lstStyle/>
          <a:p>
            <a:pPr lvl="0"/>
            <a:r>
              <a:rPr lang="en-US" sz="3200" dirty="0">
                <a:latin typeface="Helvetica" charset="0"/>
                <a:ea typeface="Helvetica" charset="0"/>
                <a:cs typeface="Helvetica" charset="0"/>
              </a:rPr>
              <a:t>Short-Term</a:t>
            </a:r>
            <a:endParaRPr lang="en-US" sz="2000" i="1" dirty="0">
              <a:latin typeface="Helvetica" charset="0"/>
              <a:ea typeface="Helvetica" charset="0"/>
              <a:cs typeface="Helvetica" charset="0"/>
            </a:endParaRPr>
          </a:p>
        </p:txBody>
      </p:sp>
      <p:pic>
        <p:nvPicPr>
          <p:cNvPr id="43" name="Picture 42">
            <a:extLst>
              <a:ext uri="{FF2B5EF4-FFF2-40B4-BE49-F238E27FC236}">
                <a16:creationId xmlns:a16="http://schemas.microsoft.com/office/drawing/2014/main" id="{BFFA321D-D71D-9FE1-EFCB-C47848C1DA5F}"/>
              </a:ext>
            </a:extLst>
          </p:cNvPr>
          <p:cNvPicPr>
            <a:picLocks noChangeAspect="1"/>
          </p:cNvPicPr>
          <p:nvPr/>
        </p:nvPicPr>
        <p:blipFill rotWithShape="1">
          <a:blip r:embed="rId6"/>
          <a:srcRect l="82149" t="-1" b="47461"/>
          <a:stretch/>
        </p:blipFill>
        <p:spPr>
          <a:xfrm>
            <a:off x="7214877" y="4482965"/>
            <a:ext cx="727252" cy="1065950"/>
          </a:xfrm>
          <a:prstGeom prst="rect">
            <a:avLst/>
          </a:prstGeom>
        </p:spPr>
      </p:pic>
      <p:pic>
        <p:nvPicPr>
          <p:cNvPr id="44" name="Picture 43">
            <a:extLst>
              <a:ext uri="{FF2B5EF4-FFF2-40B4-BE49-F238E27FC236}">
                <a16:creationId xmlns:a16="http://schemas.microsoft.com/office/drawing/2014/main" id="{2926EAD5-927C-250A-31AE-C6F17A13B7DD}"/>
              </a:ext>
            </a:extLst>
          </p:cNvPr>
          <p:cNvPicPr>
            <a:picLocks noChangeAspect="1"/>
          </p:cNvPicPr>
          <p:nvPr/>
        </p:nvPicPr>
        <p:blipFill rotWithShape="1">
          <a:blip r:embed="rId6"/>
          <a:srcRect l="7243" r="37216" b="47462"/>
          <a:stretch/>
        </p:blipFill>
        <p:spPr>
          <a:xfrm>
            <a:off x="4937526" y="4482965"/>
            <a:ext cx="2262707" cy="1065950"/>
          </a:xfrm>
          <a:prstGeom prst="rect">
            <a:avLst/>
          </a:prstGeom>
        </p:spPr>
      </p:pic>
      <p:sp>
        <p:nvSpPr>
          <p:cNvPr id="45" name="Rectangle 44">
            <a:extLst>
              <a:ext uri="{FF2B5EF4-FFF2-40B4-BE49-F238E27FC236}">
                <a16:creationId xmlns:a16="http://schemas.microsoft.com/office/drawing/2014/main" id="{9A39627C-6695-A78A-47C2-3461902F655E}"/>
              </a:ext>
            </a:extLst>
          </p:cNvPr>
          <p:cNvSpPr/>
          <p:nvPr/>
        </p:nvSpPr>
        <p:spPr>
          <a:xfrm>
            <a:off x="5203373" y="4346264"/>
            <a:ext cx="2724112" cy="369332"/>
          </a:xfrm>
          <a:prstGeom prst="rect">
            <a:avLst/>
          </a:prstGeom>
        </p:spPr>
        <p:txBody>
          <a:bodyPr wrap="square">
            <a:spAutoFit/>
          </a:bodyPr>
          <a:lstStyle/>
          <a:p>
            <a:pPr lvl="0"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P(Multihoming)</a:t>
            </a:r>
          </a:p>
        </p:txBody>
      </p:sp>
      <p:cxnSp>
        <p:nvCxnSpPr>
          <p:cNvPr id="46" name="Straight Connector 45">
            <a:extLst>
              <a:ext uri="{FF2B5EF4-FFF2-40B4-BE49-F238E27FC236}">
                <a16:creationId xmlns:a16="http://schemas.microsoft.com/office/drawing/2014/main" id="{1B4EEE07-9AD6-0A7E-DD74-C71115894BC8}"/>
              </a:ext>
            </a:extLst>
          </p:cNvPr>
          <p:cNvCxnSpPr>
            <a:cxnSpLocks/>
          </p:cNvCxnSpPr>
          <p:nvPr/>
        </p:nvCxnSpPr>
        <p:spPr>
          <a:xfrm>
            <a:off x="5279947" y="5076374"/>
            <a:ext cx="2492658"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BF5FDBC-1367-9C15-1359-A40937F0ABF5}"/>
              </a:ext>
            </a:extLst>
          </p:cNvPr>
          <p:cNvCxnSpPr>
            <a:cxnSpLocks/>
          </p:cNvCxnSpPr>
          <p:nvPr/>
        </p:nvCxnSpPr>
        <p:spPr>
          <a:xfrm>
            <a:off x="5269460" y="5548914"/>
            <a:ext cx="251877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5225057-B6F5-D4D9-A3CD-327290718947}"/>
              </a:ext>
            </a:extLst>
          </p:cNvPr>
          <p:cNvSpPr/>
          <p:nvPr/>
        </p:nvSpPr>
        <p:spPr>
          <a:xfrm>
            <a:off x="4937526" y="5373804"/>
            <a:ext cx="238415" cy="260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9" name="Rectangle 48">
            <a:extLst>
              <a:ext uri="{FF2B5EF4-FFF2-40B4-BE49-F238E27FC236}">
                <a16:creationId xmlns:a16="http://schemas.microsoft.com/office/drawing/2014/main" id="{E9ABF221-84F1-D999-D197-8C06E4F4A595}"/>
              </a:ext>
            </a:extLst>
          </p:cNvPr>
          <p:cNvSpPr/>
          <p:nvPr/>
        </p:nvSpPr>
        <p:spPr>
          <a:xfrm>
            <a:off x="5302027" y="5569577"/>
            <a:ext cx="2976960" cy="338554"/>
          </a:xfrm>
          <a:prstGeom prst="rect">
            <a:avLst/>
          </a:prstGeom>
        </p:spPr>
        <p:txBody>
          <a:bodyPr wrap="square">
            <a:spAutoFit/>
          </a:bodyPr>
          <a:lstStyle/>
          <a:p>
            <a:pPr lvl="0"/>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Streak</a:t>
            </a:r>
          </a:p>
        </p:txBody>
      </p:sp>
      <p:sp>
        <p:nvSpPr>
          <p:cNvPr id="50" name="Rectangle 49">
            <a:extLst>
              <a:ext uri="{FF2B5EF4-FFF2-40B4-BE49-F238E27FC236}">
                <a16:creationId xmlns:a16="http://schemas.microsoft.com/office/drawing/2014/main" id="{C6335D20-1347-AC34-FB63-A8B4E362FD48}"/>
              </a:ext>
            </a:extLst>
          </p:cNvPr>
          <p:cNvSpPr/>
          <p:nvPr/>
        </p:nvSpPr>
        <p:spPr>
          <a:xfrm>
            <a:off x="1477001" y="5569577"/>
            <a:ext cx="2976960" cy="338554"/>
          </a:xfrm>
          <a:prstGeom prst="rect">
            <a:avLst/>
          </a:prstGeom>
        </p:spPr>
        <p:txBody>
          <a:bodyPr wrap="square">
            <a:spAutoFit/>
          </a:bodyPr>
          <a:lstStyle/>
          <a:p>
            <a:pPr lvl="0"/>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Streak</a:t>
            </a:r>
          </a:p>
        </p:txBody>
      </p:sp>
      <p:sp>
        <p:nvSpPr>
          <p:cNvPr id="6" name="Rectangle 5">
            <a:extLst>
              <a:ext uri="{FF2B5EF4-FFF2-40B4-BE49-F238E27FC236}">
                <a16:creationId xmlns:a16="http://schemas.microsoft.com/office/drawing/2014/main" id="{3B7157A9-A7D6-FB14-F3B3-82F168183A12}"/>
              </a:ext>
            </a:extLst>
          </p:cNvPr>
          <p:cNvSpPr/>
          <p:nvPr/>
        </p:nvSpPr>
        <p:spPr>
          <a:xfrm>
            <a:off x="6028813" y="4727967"/>
            <a:ext cx="924314" cy="8113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299872753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85006-14D5-9BA5-B343-6A5294B427A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A9D0462-D8BA-B740-5271-4A8A03C43D9D}"/>
              </a:ext>
            </a:extLst>
          </p:cNvPr>
          <p:cNvSpPr/>
          <p:nvPr/>
        </p:nvSpPr>
        <p:spPr>
          <a:xfrm>
            <a:off x="446745" y="609978"/>
            <a:ext cx="4859351" cy="707886"/>
          </a:xfrm>
          <a:prstGeom prst="rect">
            <a:avLst/>
          </a:prstGeom>
          <a:solidFill>
            <a:schemeClr val="tx1"/>
          </a:solidFill>
        </p:spPr>
        <p:txBody>
          <a:bodyPr wrap="square">
            <a:spAutoFit/>
          </a:bodyPr>
          <a:lstStyle/>
          <a:p>
            <a:pPr algn="ctr"/>
            <a:r>
              <a:rPr lang="en-US" sz="4000" b="1" dirty="0">
                <a:solidFill>
                  <a:schemeClr val="bg1"/>
                </a:solidFill>
                <a:latin typeface="Helvetica" pitchFamily="2" charset="0"/>
                <a:ea typeface="Helvetica" charset="0"/>
                <a:cs typeface="Helvetica" charset="0"/>
              </a:rPr>
              <a:t>Counterfactual #2</a:t>
            </a:r>
            <a:endParaRPr lang="en-US" sz="2800" b="1" dirty="0">
              <a:solidFill>
                <a:srgbClr val="FFC000"/>
              </a:solidFill>
              <a:latin typeface="Helvetica" pitchFamily="2" charset="0"/>
              <a:ea typeface="Helvetica" charset="0"/>
              <a:cs typeface="Helvetica" charset="0"/>
            </a:endParaRPr>
          </a:p>
        </p:txBody>
      </p:sp>
      <p:sp>
        <p:nvSpPr>
          <p:cNvPr id="2" name="Rectangle 1">
            <a:extLst>
              <a:ext uri="{FF2B5EF4-FFF2-40B4-BE49-F238E27FC236}">
                <a16:creationId xmlns:a16="http://schemas.microsoft.com/office/drawing/2014/main" id="{279E843B-2687-DEEB-7FF5-F136D80443EF}"/>
              </a:ext>
            </a:extLst>
          </p:cNvPr>
          <p:cNvSpPr/>
          <p:nvPr/>
        </p:nvSpPr>
        <p:spPr>
          <a:xfrm>
            <a:off x="1644501" y="1783631"/>
            <a:ext cx="185280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Time Delay</a:t>
            </a:r>
          </a:p>
        </p:txBody>
      </p:sp>
      <p:sp>
        <p:nvSpPr>
          <p:cNvPr id="3" name="Rectangle 2">
            <a:extLst>
              <a:ext uri="{FF2B5EF4-FFF2-40B4-BE49-F238E27FC236}">
                <a16:creationId xmlns:a16="http://schemas.microsoft.com/office/drawing/2014/main" id="{655568E5-6875-05CC-3DAE-B1C5A31CB954}"/>
              </a:ext>
            </a:extLst>
          </p:cNvPr>
          <p:cNvSpPr/>
          <p:nvPr/>
        </p:nvSpPr>
        <p:spPr>
          <a:xfrm>
            <a:off x="5222801" y="1783630"/>
            <a:ext cx="2038086"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Streak Bonus</a:t>
            </a:r>
          </a:p>
        </p:txBody>
      </p:sp>
      <p:pic>
        <p:nvPicPr>
          <p:cNvPr id="7" name="Picture 6">
            <a:extLst>
              <a:ext uri="{FF2B5EF4-FFF2-40B4-BE49-F238E27FC236}">
                <a16:creationId xmlns:a16="http://schemas.microsoft.com/office/drawing/2014/main" id="{DD7ED456-68EB-5A01-47FB-BAF7146D85A5}"/>
              </a:ext>
            </a:extLst>
          </p:cNvPr>
          <p:cNvPicPr>
            <a:picLocks noChangeAspect="1"/>
          </p:cNvPicPr>
          <p:nvPr/>
        </p:nvPicPr>
        <p:blipFill>
          <a:blip r:embed="rId3"/>
          <a:stretch>
            <a:fillRect/>
          </a:stretch>
        </p:blipFill>
        <p:spPr>
          <a:xfrm>
            <a:off x="5012279" y="2560232"/>
            <a:ext cx="2459128" cy="1550617"/>
          </a:xfrm>
          <a:prstGeom prst="rect">
            <a:avLst/>
          </a:prstGeom>
        </p:spPr>
      </p:pic>
      <p:pic>
        <p:nvPicPr>
          <p:cNvPr id="8" name="Picture 18">
            <a:extLst>
              <a:ext uri="{FF2B5EF4-FFF2-40B4-BE49-F238E27FC236}">
                <a16:creationId xmlns:a16="http://schemas.microsoft.com/office/drawing/2014/main" id="{1B176AC5-46ED-4D43-4244-2EC90DD41A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273" t="34141" r="19160" b="33333"/>
          <a:stretch/>
        </p:blipFill>
        <p:spPr bwMode="auto">
          <a:xfrm>
            <a:off x="1601415" y="2497605"/>
            <a:ext cx="1938975" cy="167586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59722301-A196-236B-DF1D-BFE5794A3AE2}"/>
              </a:ext>
            </a:extLst>
          </p:cNvPr>
          <p:cNvPicPr>
            <a:picLocks noChangeAspect="1"/>
          </p:cNvPicPr>
          <p:nvPr/>
        </p:nvPicPr>
        <p:blipFill rotWithShape="1">
          <a:blip r:embed="rId5"/>
          <a:srcRect l="5771" t="38318" r="37300" b="27299"/>
          <a:stretch/>
        </p:blipFill>
        <p:spPr>
          <a:xfrm>
            <a:off x="1106544" y="4709847"/>
            <a:ext cx="2235650" cy="829659"/>
          </a:xfrm>
          <a:prstGeom prst="rect">
            <a:avLst/>
          </a:prstGeom>
        </p:spPr>
      </p:pic>
      <p:sp>
        <p:nvSpPr>
          <p:cNvPr id="32" name="Rectangle 31">
            <a:extLst>
              <a:ext uri="{FF2B5EF4-FFF2-40B4-BE49-F238E27FC236}">
                <a16:creationId xmlns:a16="http://schemas.microsoft.com/office/drawing/2014/main" id="{C01DA4C9-9372-1465-5E0B-BFBADD0F2C86}"/>
              </a:ext>
            </a:extLst>
          </p:cNvPr>
          <p:cNvSpPr/>
          <p:nvPr/>
        </p:nvSpPr>
        <p:spPr>
          <a:xfrm>
            <a:off x="1728348" y="4358635"/>
            <a:ext cx="2724112" cy="369332"/>
          </a:xfrm>
          <a:prstGeom prst="rect">
            <a:avLst/>
          </a:prstGeom>
        </p:spPr>
        <p:txBody>
          <a:bodyPr wrap="square">
            <a:spAutoFit/>
          </a:bodyPr>
          <a:lstStyle/>
          <a:p>
            <a:pPr lvl="0"/>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Daily Work Duration</a:t>
            </a:r>
          </a:p>
        </p:txBody>
      </p:sp>
      <p:pic>
        <p:nvPicPr>
          <p:cNvPr id="34" name="Picture 33">
            <a:extLst>
              <a:ext uri="{FF2B5EF4-FFF2-40B4-BE49-F238E27FC236}">
                <a16:creationId xmlns:a16="http://schemas.microsoft.com/office/drawing/2014/main" id="{15CD74BF-4343-FDBE-EA2F-81A7462E46A9}"/>
              </a:ext>
            </a:extLst>
          </p:cNvPr>
          <p:cNvPicPr>
            <a:picLocks noChangeAspect="1"/>
          </p:cNvPicPr>
          <p:nvPr/>
        </p:nvPicPr>
        <p:blipFill rotWithShape="1">
          <a:blip r:embed="rId5"/>
          <a:srcRect l="77533" t="38319" b="27019"/>
          <a:stretch/>
        </p:blipFill>
        <p:spPr>
          <a:xfrm>
            <a:off x="3321129" y="4709846"/>
            <a:ext cx="882316" cy="836392"/>
          </a:xfrm>
          <a:prstGeom prst="rect">
            <a:avLst/>
          </a:prstGeom>
        </p:spPr>
      </p:pic>
      <p:cxnSp>
        <p:nvCxnSpPr>
          <p:cNvPr id="35" name="Straight Connector 34">
            <a:extLst>
              <a:ext uri="{FF2B5EF4-FFF2-40B4-BE49-F238E27FC236}">
                <a16:creationId xmlns:a16="http://schemas.microsoft.com/office/drawing/2014/main" id="{A49899E3-55B8-91C9-8DD8-00CB67D27B77}"/>
              </a:ext>
            </a:extLst>
          </p:cNvPr>
          <p:cNvCxnSpPr>
            <a:cxnSpLocks/>
          </p:cNvCxnSpPr>
          <p:nvPr/>
        </p:nvCxnSpPr>
        <p:spPr>
          <a:xfrm>
            <a:off x="1495761" y="5369828"/>
            <a:ext cx="2622287"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08B2D5-476D-A45D-1CC9-5BF6033AD9FC}"/>
              </a:ext>
            </a:extLst>
          </p:cNvPr>
          <p:cNvCxnSpPr>
            <a:cxnSpLocks/>
          </p:cNvCxnSpPr>
          <p:nvPr/>
        </p:nvCxnSpPr>
        <p:spPr>
          <a:xfrm>
            <a:off x="1480263" y="4703116"/>
            <a:ext cx="2622287"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534F192-14D8-EC39-F913-E96746D2AB6E}"/>
              </a:ext>
            </a:extLst>
          </p:cNvPr>
          <p:cNvCxnSpPr>
            <a:cxnSpLocks/>
          </p:cNvCxnSpPr>
          <p:nvPr/>
        </p:nvCxnSpPr>
        <p:spPr>
          <a:xfrm>
            <a:off x="1480263" y="5539362"/>
            <a:ext cx="2622287"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EA5A0BC-1310-BC8B-42AF-E439F72C2D24}"/>
              </a:ext>
            </a:extLst>
          </p:cNvPr>
          <p:cNvSpPr/>
          <p:nvPr/>
        </p:nvSpPr>
        <p:spPr>
          <a:xfrm>
            <a:off x="5425965" y="690817"/>
            <a:ext cx="2210285" cy="584775"/>
          </a:xfrm>
          <a:prstGeom prst="rect">
            <a:avLst/>
          </a:prstGeom>
        </p:spPr>
        <p:txBody>
          <a:bodyPr wrap="none">
            <a:spAutoFit/>
          </a:bodyPr>
          <a:lstStyle/>
          <a:p>
            <a:pPr lvl="0"/>
            <a:r>
              <a:rPr lang="en-US" sz="3200" dirty="0">
                <a:latin typeface="Helvetica" charset="0"/>
                <a:ea typeface="Helvetica" charset="0"/>
                <a:cs typeface="Helvetica" charset="0"/>
              </a:rPr>
              <a:t>Short-Term</a:t>
            </a:r>
            <a:endParaRPr lang="en-US" sz="2000" i="1" dirty="0">
              <a:latin typeface="Helvetica" charset="0"/>
              <a:ea typeface="Helvetica" charset="0"/>
              <a:cs typeface="Helvetica" charset="0"/>
            </a:endParaRPr>
          </a:p>
        </p:txBody>
      </p:sp>
      <p:pic>
        <p:nvPicPr>
          <p:cNvPr id="43" name="Picture 42">
            <a:extLst>
              <a:ext uri="{FF2B5EF4-FFF2-40B4-BE49-F238E27FC236}">
                <a16:creationId xmlns:a16="http://schemas.microsoft.com/office/drawing/2014/main" id="{42CE4D35-C806-E005-682D-0E3AD83987FA}"/>
              </a:ext>
            </a:extLst>
          </p:cNvPr>
          <p:cNvPicPr>
            <a:picLocks noChangeAspect="1"/>
          </p:cNvPicPr>
          <p:nvPr/>
        </p:nvPicPr>
        <p:blipFill rotWithShape="1">
          <a:blip r:embed="rId6"/>
          <a:srcRect l="82149" t="-1" b="47461"/>
          <a:stretch/>
        </p:blipFill>
        <p:spPr>
          <a:xfrm>
            <a:off x="7214877" y="4482965"/>
            <a:ext cx="727252" cy="1065950"/>
          </a:xfrm>
          <a:prstGeom prst="rect">
            <a:avLst/>
          </a:prstGeom>
        </p:spPr>
      </p:pic>
      <p:pic>
        <p:nvPicPr>
          <p:cNvPr id="44" name="Picture 43">
            <a:extLst>
              <a:ext uri="{FF2B5EF4-FFF2-40B4-BE49-F238E27FC236}">
                <a16:creationId xmlns:a16="http://schemas.microsoft.com/office/drawing/2014/main" id="{ECA531A3-552C-38B8-EE9B-CC871A894176}"/>
              </a:ext>
            </a:extLst>
          </p:cNvPr>
          <p:cNvPicPr>
            <a:picLocks noChangeAspect="1"/>
          </p:cNvPicPr>
          <p:nvPr/>
        </p:nvPicPr>
        <p:blipFill rotWithShape="1">
          <a:blip r:embed="rId6"/>
          <a:srcRect l="7243" r="37216" b="47462"/>
          <a:stretch/>
        </p:blipFill>
        <p:spPr>
          <a:xfrm>
            <a:off x="4937526" y="4482965"/>
            <a:ext cx="2262707" cy="1065950"/>
          </a:xfrm>
          <a:prstGeom prst="rect">
            <a:avLst/>
          </a:prstGeom>
        </p:spPr>
      </p:pic>
      <p:sp>
        <p:nvSpPr>
          <p:cNvPr id="45" name="Rectangle 44">
            <a:extLst>
              <a:ext uri="{FF2B5EF4-FFF2-40B4-BE49-F238E27FC236}">
                <a16:creationId xmlns:a16="http://schemas.microsoft.com/office/drawing/2014/main" id="{639C7F24-18D2-A9D1-F1E2-50AB5D99209D}"/>
              </a:ext>
            </a:extLst>
          </p:cNvPr>
          <p:cNvSpPr/>
          <p:nvPr/>
        </p:nvSpPr>
        <p:spPr>
          <a:xfrm>
            <a:off x="5203373" y="4346264"/>
            <a:ext cx="2724112" cy="369332"/>
          </a:xfrm>
          <a:prstGeom prst="rect">
            <a:avLst/>
          </a:prstGeom>
        </p:spPr>
        <p:txBody>
          <a:bodyPr wrap="square">
            <a:spAutoFit/>
          </a:bodyPr>
          <a:lstStyle/>
          <a:p>
            <a:pPr lvl="0"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P(Multihoming)</a:t>
            </a:r>
          </a:p>
        </p:txBody>
      </p:sp>
      <p:cxnSp>
        <p:nvCxnSpPr>
          <p:cNvPr id="46" name="Straight Connector 45">
            <a:extLst>
              <a:ext uri="{FF2B5EF4-FFF2-40B4-BE49-F238E27FC236}">
                <a16:creationId xmlns:a16="http://schemas.microsoft.com/office/drawing/2014/main" id="{E0E600FF-FC9E-39A9-9188-C9D8D47D5142}"/>
              </a:ext>
            </a:extLst>
          </p:cNvPr>
          <p:cNvCxnSpPr>
            <a:cxnSpLocks/>
          </p:cNvCxnSpPr>
          <p:nvPr/>
        </p:nvCxnSpPr>
        <p:spPr>
          <a:xfrm>
            <a:off x="5279947" y="5076374"/>
            <a:ext cx="2492658"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D1AAA35-CB8F-1032-3910-9B6C5DCFB489}"/>
              </a:ext>
            </a:extLst>
          </p:cNvPr>
          <p:cNvCxnSpPr>
            <a:cxnSpLocks/>
          </p:cNvCxnSpPr>
          <p:nvPr/>
        </p:nvCxnSpPr>
        <p:spPr>
          <a:xfrm>
            <a:off x="5269460" y="5548914"/>
            <a:ext cx="251877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C473BBA6-0BBE-8481-A1DB-D5B1D7BA4C9F}"/>
              </a:ext>
            </a:extLst>
          </p:cNvPr>
          <p:cNvSpPr/>
          <p:nvPr/>
        </p:nvSpPr>
        <p:spPr>
          <a:xfrm>
            <a:off x="4937526" y="5373804"/>
            <a:ext cx="238415" cy="260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9" name="Rectangle 48">
            <a:extLst>
              <a:ext uri="{FF2B5EF4-FFF2-40B4-BE49-F238E27FC236}">
                <a16:creationId xmlns:a16="http://schemas.microsoft.com/office/drawing/2014/main" id="{AF9B27F3-2E18-A7DA-5C74-F436500D334D}"/>
              </a:ext>
            </a:extLst>
          </p:cNvPr>
          <p:cNvSpPr/>
          <p:nvPr/>
        </p:nvSpPr>
        <p:spPr>
          <a:xfrm>
            <a:off x="5302027" y="5569577"/>
            <a:ext cx="2976960" cy="338554"/>
          </a:xfrm>
          <a:prstGeom prst="rect">
            <a:avLst/>
          </a:prstGeom>
        </p:spPr>
        <p:txBody>
          <a:bodyPr wrap="square">
            <a:spAutoFit/>
          </a:bodyPr>
          <a:lstStyle/>
          <a:p>
            <a:pPr lvl="0"/>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Streak</a:t>
            </a:r>
          </a:p>
        </p:txBody>
      </p:sp>
      <p:sp>
        <p:nvSpPr>
          <p:cNvPr id="50" name="Rectangle 49">
            <a:extLst>
              <a:ext uri="{FF2B5EF4-FFF2-40B4-BE49-F238E27FC236}">
                <a16:creationId xmlns:a16="http://schemas.microsoft.com/office/drawing/2014/main" id="{9D3D9260-DE2A-2859-A8AD-FEA85B3A5663}"/>
              </a:ext>
            </a:extLst>
          </p:cNvPr>
          <p:cNvSpPr/>
          <p:nvPr/>
        </p:nvSpPr>
        <p:spPr>
          <a:xfrm>
            <a:off x="1477001" y="5569577"/>
            <a:ext cx="2976960" cy="338554"/>
          </a:xfrm>
          <a:prstGeom prst="rect">
            <a:avLst/>
          </a:prstGeom>
        </p:spPr>
        <p:txBody>
          <a:bodyPr wrap="square">
            <a:spAutoFit/>
          </a:bodyPr>
          <a:lstStyle/>
          <a:p>
            <a:pPr lvl="0"/>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Streak</a:t>
            </a:r>
          </a:p>
        </p:txBody>
      </p:sp>
    </p:spTree>
    <p:extLst>
      <p:ext uri="{BB962C8B-B14F-4D97-AF65-F5344CB8AC3E}">
        <p14:creationId xmlns:p14="http://schemas.microsoft.com/office/powerpoint/2010/main" val="302659817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6E4F5-F8A9-D213-518E-CDEED88F9A0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2B9C4A9-E3FF-597C-D6D1-D34BC24E807C}"/>
              </a:ext>
            </a:extLst>
          </p:cNvPr>
          <p:cNvSpPr/>
          <p:nvPr/>
        </p:nvSpPr>
        <p:spPr>
          <a:xfrm>
            <a:off x="446745" y="609978"/>
            <a:ext cx="4859351" cy="707886"/>
          </a:xfrm>
          <a:prstGeom prst="rect">
            <a:avLst/>
          </a:prstGeom>
          <a:solidFill>
            <a:schemeClr val="tx1"/>
          </a:solidFill>
        </p:spPr>
        <p:txBody>
          <a:bodyPr wrap="square">
            <a:spAutoFit/>
          </a:bodyPr>
          <a:lstStyle/>
          <a:p>
            <a:pPr algn="ctr"/>
            <a:r>
              <a:rPr lang="en-US" sz="4000" b="1" dirty="0">
                <a:solidFill>
                  <a:schemeClr val="bg1"/>
                </a:solidFill>
                <a:latin typeface="Helvetica" pitchFamily="2" charset="0"/>
                <a:ea typeface="Helvetica" charset="0"/>
                <a:cs typeface="Helvetica" charset="0"/>
              </a:rPr>
              <a:t>Counterfactual #2</a:t>
            </a:r>
            <a:endParaRPr lang="en-US" sz="2800" b="1" dirty="0">
              <a:solidFill>
                <a:srgbClr val="FFC000"/>
              </a:solidFill>
              <a:latin typeface="Helvetica" pitchFamily="2" charset="0"/>
              <a:ea typeface="Helvetica" charset="0"/>
              <a:cs typeface="Helvetica" charset="0"/>
            </a:endParaRPr>
          </a:p>
        </p:txBody>
      </p:sp>
      <p:sp>
        <p:nvSpPr>
          <p:cNvPr id="2" name="Rectangle 1">
            <a:extLst>
              <a:ext uri="{FF2B5EF4-FFF2-40B4-BE49-F238E27FC236}">
                <a16:creationId xmlns:a16="http://schemas.microsoft.com/office/drawing/2014/main" id="{97479352-CF1C-4EA1-FBCC-82F1B319F0D0}"/>
              </a:ext>
            </a:extLst>
          </p:cNvPr>
          <p:cNvSpPr/>
          <p:nvPr/>
        </p:nvSpPr>
        <p:spPr>
          <a:xfrm>
            <a:off x="1644501" y="1783631"/>
            <a:ext cx="185280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Time Delay</a:t>
            </a:r>
          </a:p>
        </p:txBody>
      </p:sp>
      <p:sp>
        <p:nvSpPr>
          <p:cNvPr id="3" name="Rectangle 2">
            <a:extLst>
              <a:ext uri="{FF2B5EF4-FFF2-40B4-BE49-F238E27FC236}">
                <a16:creationId xmlns:a16="http://schemas.microsoft.com/office/drawing/2014/main" id="{ADAB6B02-A4AF-71D7-8EC7-2973B0D72E89}"/>
              </a:ext>
            </a:extLst>
          </p:cNvPr>
          <p:cNvSpPr/>
          <p:nvPr/>
        </p:nvSpPr>
        <p:spPr>
          <a:xfrm>
            <a:off x="5222801" y="1783630"/>
            <a:ext cx="2038086"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Streak Bonus</a:t>
            </a:r>
          </a:p>
        </p:txBody>
      </p:sp>
      <p:pic>
        <p:nvPicPr>
          <p:cNvPr id="7" name="Picture 6">
            <a:extLst>
              <a:ext uri="{FF2B5EF4-FFF2-40B4-BE49-F238E27FC236}">
                <a16:creationId xmlns:a16="http://schemas.microsoft.com/office/drawing/2014/main" id="{583C532B-365F-9F6E-231B-7A28F5B000A0}"/>
              </a:ext>
            </a:extLst>
          </p:cNvPr>
          <p:cNvPicPr>
            <a:picLocks noChangeAspect="1"/>
          </p:cNvPicPr>
          <p:nvPr/>
        </p:nvPicPr>
        <p:blipFill>
          <a:blip r:embed="rId3"/>
          <a:stretch>
            <a:fillRect/>
          </a:stretch>
        </p:blipFill>
        <p:spPr>
          <a:xfrm>
            <a:off x="5012279" y="2560232"/>
            <a:ext cx="2459128" cy="1550617"/>
          </a:xfrm>
          <a:prstGeom prst="rect">
            <a:avLst/>
          </a:prstGeom>
        </p:spPr>
      </p:pic>
      <p:pic>
        <p:nvPicPr>
          <p:cNvPr id="8" name="Picture 18">
            <a:extLst>
              <a:ext uri="{FF2B5EF4-FFF2-40B4-BE49-F238E27FC236}">
                <a16:creationId xmlns:a16="http://schemas.microsoft.com/office/drawing/2014/main" id="{8B1D60DA-E364-67A1-2395-72C1DF0995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273" t="34141" r="19160" b="33333"/>
          <a:stretch/>
        </p:blipFill>
        <p:spPr bwMode="auto">
          <a:xfrm>
            <a:off x="1601415" y="2497605"/>
            <a:ext cx="1938975" cy="167586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195ECB65-4DE7-8996-7B06-4FF41F67A741}"/>
              </a:ext>
            </a:extLst>
          </p:cNvPr>
          <p:cNvPicPr>
            <a:picLocks noChangeAspect="1"/>
          </p:cNvPicPr>
          <p:nvPr/>
        </p:nvPicPr>
        <p:blipFill rotWithShape="1">
          <a:blip r:embed="rId5"/>
          <a:srcRect l="82149" t="-1" b="47461"/>
          <a:stretch/>
        </p:blipFill>
        <p:spPr>
          <a:xfrm>
            <a:off x="7214877" y="4482965"/>
            <a:ext cx="727252" cy="1065950"/>
          </a:xfrm>
          <a:prstGeom prst="rect">
            <a:avLst/>
          </a:prstGeom>
        </p:spPr>
      </p:pic>
      <p:pic>
        <p:nvPicPr>
          <p:cNvPr id="29" name="Picture 28">
            <a:extLst>
              <a:ext uri="{FF2B5EF4-FFF2-40B4-BE49-F238E27FC236}">
                <a16:creationId xmlns:a16="http://schemas.microsoft.com/office/drawing/2014/main" id="{EF9FA4A6-0011-B3B2-12E6-B05E1BC49A81}"/>
              </a:ext>
            </a:extLst>
          </p:cNvPr>
          <p:cNvPicPr>
            <a:picLocks noChangeAspect="1"/>
          </p:cNvPicPr>
          <p:nvPr/>
        </p:nvPicPr>
        <p:blipFill rotWithShape="1">
          <a:blip r:embed="rId6"/>
          <a:srcRect l="5771" t="38318" r="37300" b="27299"/>
          <a:stretch/>
        </p:blipFill>
        <p:spPr>
          <a:xfrm>
            <a:off x="1106544" y="4709847"/>
            <a:ext cx="2235650" cy="829659"/>
          </a:xfrm>
          <a:prstGeom prst="rect">
            <a:avLst/>
          </a:prstGeom>
        </p:spPr>
      </p:pic>
      <p:sp>
        <p:nvSpPr>
          <p:cNvPr id="30" name="Rectangle 29">
            <a:extLst>
              <a:ext uri="{FF2B5EF4-FFF2-40B4-BE49-F238E27FC236}">
                <a16:creationId xmlns:a16="http://schemas.microsoft.com/office/drawing/2014/main" id="{768F28B0-6A4A-0674-F774-EBBB5258CF03}"/>
              </a:ext>
            </a:extLst>
          </p:cNvPr>
          <p:cNvSpPr/>
          <p:nvPr/>
        </p:nvSpPr>
        <p:spPr>
          <a:xfrm>
            <a:off x="1477001" y="5569577"/>
            <a:ext cx="2976960" cy="338554"/>
          </a:xfrm>
          <a:prstGeom prst="rect">
            <a:avLst/>
          </a:prstGeom>
        </p:spPr>
        <p:txBody>
          <a:bodyPr wrap="square">
            <a:spAutoFit/>
          </a:bodyPr>
          <a:lstStyle/>
          <a:p>
            <a:pPr lvl="0"/>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Streak</a:t>
            </a:r>
          </a:p>
        </p:txBody>
      </p:sp>
      <p:pic>
        <p:nvPicPr>
          <p:cNvPr id="31" name="Picture 30">
            <a:extLst>
              <a:ext uri="{FF2B5EF4-FFF2-40B4-BE49-F238E27FC236}">
                <a16:creationId xmlns:a16="http://schemas.microsoft.com/office/drawing/2014/main" id="{B900DBD7-5B2E-3ADA-5DE2-959CF9F22AA5}"/>
              </a:ext>
            </a:extLst>
          </p:cNvPr>
          <p:cNvPicPr>
            <a:picLocks noChangeAspect="1"/>
          </p:cNvPicPr>
          <p:nvPr/>
        </p:nvPicPr>
        <p:blipFill rotWithShape="1">
          <a:blip r:embed="rId5"/>
          <a:srcRect l="7243" r="37216" b="47462"/>
          <a:stretch/>
        </p:blipFill>
        <p:spPr>
          <a:xfrm>
            <a:off x="4937526" y="4482965"/>
            <a:ext cx="2262707" cy="1065950"/>
          </a:xfrm>
          <a:prstGeom prst="rect">
            <a:avLst/>
          </a:prstGeom>
        </p:spPr>
      </p:pic>
      <p:sp>
        <p:nvSpPr>
          <p:cNvPr id="32" name="Rectangle 31">
            <a:extLst>
              <a:ext uri="{FF2B5EF4-FFF2-40B4-BE49-F238E27FC236}">
                <a16:creationId xmlns:a16="http://schemas.microsoft.com/office/drawing/2014/main" id="{87B72545-5D44-7751-5BFF-242B769F1DD5}"/>
              </a:ext>
            </a:extLst>
          </p:cNvPr>
          <p:cNvSpPr/>
          <p:nvPr/>
        </p:nvSpPr>
        <p:spPr>
          <a:xfrm>
            <a:off x="1728348" y="4358635"/>
            <a:ext cx="2724112" cy="369332"/>
          </a:xfrm>
          <a:prstGeom prst="rect">
            <a:avLst/>
          </a:prstGeom>
        </p:spPr>
        <p:txBody>
          <a:bodyPr wrap="square">
            <a:spAutoFit/>
          </a:bodyPr>
          <a:lstStyle/>
          <a:p>
            <a:pPr lvl="0"/>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Daily Work Duration</a:t>
            </a:r>
          </a:p>
        </p:txBody>
      </p:sp>
      <p:sp>
        <p:nvSpPr>
          <p:cNvPr id="33" name="Rectangle 32">
            <a:extLst>
              <a:ext uri="{FF2B5EF4-FFF2-40B4-BE49-F238E27FC236}">
                <a16:creationId xmlns:a16="http://schemas.microsoft.com/office/drawing/2014/main" id="{C1D226F9-841B-80E0-3EF3-91AE2C6C5283}"/>
              </a:ext>
            </a:extLst>
          </p:cNvPr>
          <p:cNvSpPr/>
          <p:nvPr/>
        </p:nvSpPr>
        <p:spPr>
          <a:xfrm>
            <a:off x="5203373" y="4346264"/>
            <a:ext cx="2724112" cy="369332"/>
          </a:xfrm>
          <a:prstGeom prst="rect">
            <a:avLst/>
          </a:prstGeom>
        </p:spPr>
        <p:txBody>
          <a:bodyPr wrap="square">
            <a:spAutoFit/>
          </a:bodyPr>
          <a:lstStyle/>
          <a:p>
            <a:pPr lvl="0"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P(Multihoming)</a:t>
            </a:r>
          </a:p>
        </p:txBody>
      </p:sp>
      <p:pic>
        <p:nvPicPr>
          <p:cNvPr id="34" name="Picture 33">
            <a:extLst>
              <a:ext uri="{FF2B5EF4-FFF2-40B4-BE49-F238E27FC236}">
                <a16:creationId xmlns:a16="http://schemas.microsoft.com/office/drawing/2014/main" id="{EA21FC62-EC96-BFA7-8E06-3CD763F293E3}"/>
              </a:ext>
            </a:extLst>
          </p:cNvPr>
          <p:cNvPicPr>
            <a:picLocks noChangeAspect="1"/>
          </p:cNvPicPr>
          <p:nvPr/>
        </p:nvPicPr>
        <p:blipFill rotWithShape="1">
          <a:blip r:embed="rId6"/>
          <a:srcRect l="77533" t="38319" b="27019"/>
          <a:stretch/>
        </p:blipFill>
        <p:spPr>
          <a:xfrm>
            <a:off x="3321129" y="4709846"/>
            <a:ext cx="882316" cy="836392"/>
          </a:xfrm>
          <a:prstGeom prst="rect">
            <a:avLst/>
          </a:prstGeom>
        </p:spPr>
      </p:pic>
      <p:cxnSp>
        <p:nvCxnSpPr>
          <p:cNvPr id="35" name="Straight Connector 34">
            <a:extLst>
              <a:ext uri="{FF2B5EF4-FFF2-40B4-BE49-F238E27FC236}">
                <a16:creationId xmlns:a16="http://schemas.microsoft.com/office/drawing/2014/main" id="{593F7C19-0EBF-D564-EEC9-9D4F42423C4A}"/>
              </a:ext>
            </a:extLst>
          </p:cNvPr>
          <p:cNvCxnSpPr>
            <a:cxnSpLocks/>
          </p:cNvCxnSpPr>
          <p:nvPr/>
        </p:nvCxnSpPr>
        <p:spPr>
          <a:xfrm>
            <a:off x="1495761" y="5369828"/>
            <a:ext cx="2622287"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57B103-D9AC-3592-BD90-B8CF76E3E3E3}"/>
              </a:ext>
            </a:extLst>
          </p:cNvPr>
          <p:cNvCxnSpPr>
            <a:cxnSpLocks/>
          </p:cNvCxnSpPr>
          <p:nvPr/>
        </p:nvCxnSpPr>
        <p:spPr>
          <a:xfrm>
            <a:off x="1480263" y="4703116"/>
            <a:ext cx="2622287"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36F718-B08C-6FF8-ECBC-B94960853EF7}"/>
              </a:ext>
            </a:extLst>
          </p:cNvPr>
          <p:cNvCxnSpPr>
            <a:cxnSpLocks/>
          </p:cNvCxnSpPr>
          <p:nvPr/>
        </p:nvCxnSpPr>
        <p:spPr>
          <a:xfrm>
            <a:off x="5279947" y="5076374"/>
            <a:ext cx="2492658"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D568891-B026-13BF-FD1D-2C71246FBF19}"/>
              </a:ext>
            </a:extLst>
          </p:cNvPr>
          <p:cNvCxnSpPr>
            <a:cxnSpLocks/>
          </p:cNvCxnSpPr>
          <p:nvPr/>
        </p:nvCxnSpPr>
        <p:spPr>
          <a:xfrm>
            <a:off x="5269460" y="5548914"/>
            <a:ext cx="251877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8392333-9F39-0C5A-28F7-812DAB375718}"/>
              </a:ext>
            </a:extLst>
          </p:cNvPr>
          <p:cNvSpPr/>
          <p:nvPr/>
        </p:nvSpPr>
        <p:spPr>
          <a:xfrm>
            <a:off x="4937526" y="5373804"/>
            <a:ext cx="238415" cy="260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cxnSp>
        <p:nvCxnSpPr>
          <p:cNvPr id="40" name="Straight Connector 39">
            <a:extLst>
              <a:ext uri="{FF2B5EF4-FFF2-40B4-BE49-F238E27FC236}">
                <a16:creationId xmlns:a16="http://schemas.microsoft.com/office/drawing/2014/main" id="{B1727739-7611-5194-21AB-4967A0B83D12}"/>
              </a:ext>
            </a:extLst>
          </p:cNvPr>
          <p:cNvCxnSpPr>
            <a:cxnSpLocks/>
          </p:cNvCxnSpPr>
          <p:nvPr/>
        </p:nvCxnSpPr>
        <p:spPr>
          <a:xfrm>
            <a:off x="1480263" y="5539362"/>
            <a:ext cx="2622287"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D42999E-D233-9ADC-9EE1-DEEDF9458F35}"/>
              </a:ext>
            </a:extLst>
          </p:cNvPr>
          <p:cNvSpPr/>
          <p:nvPr/>
        </p:nvSpPr>
        <p:spPr>
          <a:xfrm>
            <a:off x="7103601" y="5908131"/>
            <a:ext cx="3723360" cy="707886"/>
          </a:xfrm>
          <a:prstGeom prst="rect">
            <a:avLst/>
          </a:prstGeom>
        </p:spPr>
        <p:txBody>
          <a:bodyPr wrap="square">
            <a:spAutoFit/>
          </a:bodyPr>
          <a:lstStyle/>
          <a:p>
            <a:pPr lvl="0"/>
            <a:r>
              <a:rPr lang="en-US" sz="20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Good for </a:t>
            </a:r>
            <a:br>
              <a:rPr lang="en-US" sz="20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br>
            <a:r>
              <a:rPr lang="en-US" sz="20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peak hours</a:t>
            </a:r>
            <a:endParaRPr lang="en-US" sz="20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6" name="Rectangle 5">
            <a:extLst>
              <a:ext uri="{FF2B5EF4-FFF2-40B4-BE49-F238E27FC236}">
                <a16:creationId xmlns:a16="http://schemas.microsoft.com/office/drawing/2014/main" id="{15078D43-3AC5-E518-1ECC-DEF1118260D9}"/>
              </a:ext>
            </a:extLst>
          </p:cNvPr>
          <p:cNvSpPr/>
          <p:nvPr/>
        </p:nvSpPr>
        <p:spPr>
          <a:xfrm>
            <a:off x="5302027" y="5569577"/>
            <a:ext cx="2976960" cy="338554"/>
          </a:xfrm>
          <a:prstGeom prst="rect">
            <a:avLst/>
          </a:prstGeom>
        </p:spPr>
        <p:txBody>
          <a:bodyPr wrap="square">
            <a:spAutoFit/>
          </a:bodyPr>
          <a:lstStyle/>
          <a:p>
            <a:pPr lvl="0"/>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Base		</a:t>
            </a:r>
            <a:r>
              <a:rPr lang="en-US" sz="1600" dirty="0">
                <a:solidFill>
                  <a:schemeClr val="accent5">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Delay</a:t>
            </a: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Streak</a:t>
            </a:r>
          </a:p>
        </p:txBody>
      </p:sp>
      <p:sp>
        <p:nvSpPr>
          <p:cNvPr id="9" name="Rectangle 8">
            <a:extLst>
              <a:ext uri="{FF2B5EF4-FFF2-40B4-BE49-F238E27FC236}">
                <a16:creationId xmlns:a16="http://schemas.microsoft.com/office/drawing/2014/main" id="{5846DC11-3F34-CDB3-766E-68600FEE9E68}"/>
              </a:ext>
            </a:extLst>
          </p:cNvPr>
          <p:cNvSpPr/>
          <p:nvPr/>
        </p:nvSpPr>
        <p:spPr>
          <a:xfrm>
            <a:off x="5125395" y="5908131"/>
            <a:ext cx="1732892" cy="707886"/>
          </a:xfrm>
          <a:prstGeom prst="rect">
            <a:avLst/>
          </a:prstGeom>
        </p:spPr>
        <p:txBody>
          <a:bodyPr wrap="square">
            <a:spAutoFit/>
          </a:bodyPr>
          <a:lstStyle/>
          <a:p>
            <a:pPr lvl="0" algn="r"/>
            <a:r>
              <a:rPr lang="en-US" sz="2000" dirty="0">
                <a:solidFill>
                  <a:schemeClr val="accent5">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Good for </a:t>
            </a:r>
            <a:br>
              <a:rPr lang="en-US" sz="2000" dirty="0">
                <a:solidFill>
                  <a:schemeClr val="accent5">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br>
            <a:r>
              <a:rPr lang="en-US" sz="2000" dirty="0">
                <a:solidFill>
                  <a:schemeClr val="accent5">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low demand</a:t>
            </a:r>
            <a:endParaRPr lang="en-US" sz="2000" dirty="0">
              <a:solidFill>
                <a:schemeClr val="accent5">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0" name="Rectangle 9">
            <a:extLst>
              <a:ext uri="{FF2B5EF4-FFF2-40B4-BE49-F238E27FC236}">
                <a16:creationId xmlns:a16="http://schemas.microsoft.com/office/drawing/2014/main" id="{78F17228-643D-69B3-3166-F5E0BECF2B2E}"/>
              </a:ext>
            </a:extLst>
          </p:cNvPr>
          <p:cNvSpPr/>
          <p:nvPr/>
        </p:nvSpPr>
        <p:spPr>
          <a:xfrm>
            <a:off x="5425965" y="690817"/>
            <a:ext cx="2210285" cy="584775"/>
          </a:xfrm>
          <a:prstGeom prst="rect">
            <a:avLst/>
          </a:prstGeom>
        </p:spPr>
        <p:txBody>
          <a:bodyPr wrap="none">
            <a:spAutoFit/>
          </a:bodyPr>
          <a:lstStyle/>
          <a:p>
            <a:pPr lvl="0"/>
            <a:r>
              <a:rPr lang="en-US" sz="3200" dirty="0">
                <a:latin typeface="Helvetica" charset="0"/>
                <a:ea typeface="Helvetica" charset="0"/>
                <a:cs typeface="Helvetica" charset="0"/>
              </a:rPr>
              <a:t>Short-Term</a:t>
            </a:r>
            <a:endParaRPr lang="en-US" sz="2000" i="1" dirty="0">
              <a:latin typeface="Helvetica" charset="0"/>
              <a:ea typeface="Helvetica" charset="0"/>
              <a:cs typeface="Helvetica" charset="0"/>
            </a:endParaRPr>
          </a:p>
        </p:txBody>
      </p:sp>
      <p:sp>
        <p:nvSpPr>
          <p:cNvPr id="11" name="L-Shape 10">
            <a:extLst>
              <a:ext uri="{FF2B5EF4-FFF2-40B4-BE49-F238E27FC236}">
                <a16:creationId xmlns:a16="http://schemas.microsoft.com/office/drawing/2014/main" id="{BF917E98-1A9B-8EDF-39DA-A7604C6D4180}"/>
              </a:ext>
            </a:extLst>
          </p:cNvPr>
          <p:cNvSpPr/>
          <p:nvPr/>
        </p:nvSpPr>
        <p:spPr>
          <a:xfrm>
            <a:off x="7053056" y="5591879"/>
            <a:ext cx="1471246" cy="1101501"/>
          </a:xfrm>
          <a:prstGeom prst="corner">
            <a:avLst>
              <a:gd name="adj1" fmla="val 80479"/>
              <a:gd name="adj2" fmla="val 75806"/>
            </a:avLst>
          </a:prstGeom>
          <a:noFill/>
          <a:ln>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
        <p:nvSpPr>
          <p:cNvPr id="12" name="L-Shape 11">
            <a:extLst>
              <a:ext uri="{FF2B5EF4-FFF2-40B4-BE49-F238E27FC236}">
                <a16:creationId xmlns:a16="http://schemas.microsoft.com/office/drawing/2014/main" id="{EA11AB77-A785-19D1-F137-9B4623E3EAB0}"/>
              </a:ext>
            </a:extLst>
          </p:cNvPr>
          <p:cNvSpPr/>
          <p:nvPr/>
        </p:nvSpPr>
        <p:spPr>
          <a:xfrm flipH="1">
            <a:off x="5370709" y="5591879"/>
            <a:ext cx="1577710" cy="1101501"/>
          </a:xfrm>
          <a:prstGeom prst="corner">
            <a:avLst>
              <a:gd name="adj1" fmla="val 72380"/>
              <a:gd name="adj2" fmla="val 75806"/>
            </a:avLst>
          </a:prstGeom>
          <a:noFill/>
          <a:ln>
            <a:solidFill>
              <a:schemeClr val="accent5">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406627289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0745C-DD56-F01E-7359-F7D32AFAF47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4505744-6738-18C3-B938-33980965A108}"/>
              </a:ext>
            </a:extLst>
          </p:cNvPr>
          <p:cNvSpPr/>
          <p:nvPr/>
        </p:nvSpPr>
        <p:spPr>
          <a:xfrm>
            <a:off x="1701576" y="4709063"/>
            <a:ext cx="5693125"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How should platforms</a:t>
            </a:r>
            <a:endParaRPr lang="en-US" sz="3900" b="1" i="1" dirty="0">
              <a:solidFill>
                <a:schemeClr val="bg1"/>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46109BD3-4930-9B55-B374-4DDA4C4E930C}"/>
              </a:ext>
            </a:extLst>
          </p:cNvPr>
          <p:cNvSpPr/>
          <p:nvPr/>
        </p:nvSpPr>
        <p:spPr>
          <a:xfrm>
            <a:off x="296185" y="5389914"/>
            <a:ext cx="8551630"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compete for multihoming workers?</a:t>
            </a:r>
            <a:endParaRPr lang="en-US" sz="3900" b="1" i="1" dirty="0">
              <a:solidFill>
                <a:schemeClr val="bg1"/>
              </a:solidFill>
              <a:latin typeface="Helvetica" charset="0"/>
              <a:ea typeface="Helvetica" charset="0"/>
              <a:cs typeface="Helvetica" charset="0"/>
            </a:endParaRPr>
          </a:p>
        </p:txBody>
      </p:sp>
      <p:pic>
        <p:nvPicPr>
          <p:cNvPr id="5" name="Picture 2" descr="Caviar Delivery Schedule">
            <a:extLst>
              <a:ext uri="{FF2B5EF4-FFF2-40B4-BE49-F238E27FC236}">
                <a16:creationId xmlns:a16="http://schemas.microsoft.com/office/drawing/2014/main" id="{B68E68DD-25A8-B273-5560-53BC311D80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011" r="32683" b="32976"/>
          <a:stretch/>
        </p:blipFill>
        <p:spPr bwMode="auto">
          <a:xfrm>
            <a:off x="-3343970" y="775589"/>
            <a:ext cx="2849715" cy="21065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A8971C0-469E-743F-F734-875788B6A8CC}"/>
              </a:ext>
            </a:extLst>
          </p:cNvPr>
          <p:cNvPicPr>
            <a:picLocks noChangeAspect="1"/>
          </p:cNvPicPr>
          <p:nvPr/>
        </p:nvPicPr>
        <p:blipFill rotWithShape="1">
          <a:blip r:embed="rId3"/>
          <a:srcRect l="7163" t="26063" r="7359" b="10477"/>
          <a:stretch>
            <a:fillRect/>
          </a:stretch>
        </p:blipFill>
        <p:spPr>
          <a:xfrm>
            <a:off x="572448" y="480427"/>
            <a:ext cx="2053723" cy="2696833"/>
          </a:xfrm>
          <a:prstGeom prst="rect">
            <a:avLst/>
          </a:prstGeom>
        </p:spPr>
      </p:pic>
      <p:pic>
        <p:nvPicPr>
          <p:cNvPr id="9" name="Picture 4" descr="https://cdn.vox-cdn.com/uploads/chorus_image/image/53945083/Caviar_Orange-01.0.png">
            <a:extLst>
              <a:ext uri="{FF2B5EF4-FFF2-40B4-BE49-F238E27FC236}">
                <a16:creationId xmlns:a16="http://schemas.microsoft.com/office/drawing/2014/main" id="{B1B21591-F3B8-2A8E-385C-4836997793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47277" y="2882100"/>
            <a:ext cx="1208605" cy="4839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FF52AA0-033F-60B3-18B4-A1D84DBACE37}"/>
              </a:ext>
            </a:extLst>
          </p:cNvPr>
          <p:cNvPicPr>
            <a:picLocks noChangeAspect="1"/>
          </p:cNvPicPr>
          <p:nvPr/>
        </p:nvPicPr>
        <p:blipFill>
          <a:blip r:embed="rId5"/>
          <a:stretch>
            <a:fillRect/>
          </a:stretch>
        </p:blipFill>
        <p:spPr>
          <a:xfrm>
            <a:off x="584133" y="3366056"/>
            <a:ext cx="1839368" cy="242796"/>
          </a:xfrm>
          <a:prstGeom prst="rect">
            <a:avLst/>
          </a:prstGeom>
        </p:spPr>
      </p:pic>
      <p:pic>
        <p:nvPicPr>
          <p:cNvPr id="11" name="Picture 10">
            <a:extLst>
              <a:ext uri="{FF2B5EF4-FFF2-40B4-BE49-F238E27FC236}">
                <a16:creationId xmlns:a16="http://schemas.microsoft.com/office/drawing/2014/main" id="{257BDA4A-F772-D69F-6EE7-E3511457F811}"/>
              </a:ext>
            </a:extLst>
          </p:cNvPr>
          <p:cNvPicPr>
            <a:picLocks noChangeAspect="1"/>
          </p:cNvPicPr>
          <p:nvPr/>
        </p:nvPicPr>
        <p:blipFill>
          <a:blip r:embed="rId6"/>
          <a:stretch>
            <a:fillRect/>
          </a:stretch>
        </p:blipFill>
        <p:spPr>
          <a:xfrm>
            <a:off x="3307727" y="323216"/>
            <a:ext cx="2459128" cy="1550617"/>
          </a:xfrm>
          <a:prstGeom prst="rect">
            <a:avLst/>
          </a:prstGeom>
        </p:spPr>
      </p:pic>
      <p:pic>
        <p:nvPicPr>
          <p:cNvPr id="12" name="Picture 2" descr="Uber - Wikipedia">
            <a:extLst>
              <a:ext uri="{FF2B5EF4-FFF2-40B4-BE49-F238E27FC236}">
                <a16:creationId xmlns:a16="http://schemas.microsoft.com/office/drawing/2014/main" id="{42AAF3BD-B68D-FF21-F4DF-6870AE930406}"/>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02150" y="2062136"/>
            <a:ext cx="870282" cy="3015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FE0923D-B265-273D-DD28-E129020204CC}"/>
              </a:ext>
            </a:extLst>
          </p:cNvPr>
          <p:cNvPicPr>
            <a:picLocks noChangeAspect="1"/>
          </p:cNvPicPr>
          <p:nvPr/>
        </p:nvPicPr>
        <p:blipFill>
          <a:blip r:embed="rId8"/>
          <a:stretch>
            <a:fillRect/>
          </a:stretch>
        </p:blipFill>
        <p:spPr>
          <a:xfrm>
            <a:off x="2847095" y="2529201"/>
            <a:ext cx="5839519" cy="2021705"/>
          </a:xfrm>
          <a:prstGeom prst="rect">
            <a:avLst/>
          </a:prstGeom>
        </p:spPr>
      </p:pic>
      <p:pic>
        <p:nvPicPr>
          <p:cNvPr id="14" name="Picture 2" descr="New York Times Logo, symbol, meaning, history, PNG, brand">
            <a:extLst>
              <a:ext uri="{FF2B5EF4-FFF2-40B4-BE49-F238E27FC236}">
                <a16:creationId xmlns:a16="http://schemas.microsoft.com/office/drawing/2014/main" id="{F5D57ED2-39CB-B2C1-4241-9E529BA09EA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3863" b="32633"/>
          <a:stretch/>
        </p:blipFill>
        <p:spPr bwMode="auto">
          <a:xfrm>
            <a:off x="7024889" y="2529201"/>
            <a:ext cx="1123304" cy="2116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277AE10-72F2-AFB7-4261-C6677A701E16}"/>
              </a:ext>
            </a:extLst>
          </p:cNvPr>
          <p:cNvPicPr>
            <a:picLocks noChangeAspect="1"/>
          </p:cNvPicPr>
          <p:nvPr/>
        </p:nvPicPr>
        <p:blipFill>
          <a:blip r:embed="rId10"/>
          <a:stretch>
            <a:fillRect/>
          </a:stretch>
        </p:blipFill>
        <p:spPr>
          <a:xfrm>
            <a:off x="9411554" y="5300985"/>
            <a:ext cx="3051192" cy="604314"/>
          </a:xfrm>
          <a:prstGeom prst="rect">
            <a:avLst/>
          </a:prstGeom>
        </p:spPr>
      </p:pic>
    </p:spTree>
    <p:extLst>
      <p:ext uri="{BB962C8B-B14F-4D97-AF65-F5344CB8AC3E}">
        <p14:creationId xmlns:p14="http://schemas.microsoft.com/office/powerpoint/2010/main" val="15502573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EBEEF-D70B-A7DA-EC5F-CD09CEF0B5C5}"/>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A281A0D-4FD1-7C49-B99D-18CDAAE22543}"/>
              </a:ext>
            </a:extLst>
          </p:cNvPr>
          <p:cNvSpPr txBox="1">
            <a:spLocks/>
          </p:cNvSpPr>
          <p:nvPr/>
        </p:nvSpPr>
        <p:spPr>
          <a:xfrm>
            <a:off x="628650" y="-1302925"/>
            <a:ext cx="7886700" cy="17853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Overall, drivers should earn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$17.22+ per hour</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of working</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Must be paid at least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($1.088 x miles + $0.495 x minutes)</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/trip</a:t>
            </a:r>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2" name="Picture 1">
            <a:extLst>
              <a:ext uri="{FF2B5EF4-FFF2-40B4-BE49-F238E27FC236}">
                <a16:creationId xmlns:a16="http://schemas.microsoft.com/office/drawing/2014/main" id="{927E62EB-8E8D-89AA-C48A-5211802689C9}"/>
              </a:ext>
            </a:extLst>
          </p:cNvPr>
          <p:cNvPicPr>
            <a:picLocks noChangeAspect="1"/>
          </p:cNvPicPr>
          <p:nvPr/>
        </p:nvPicPr>
        <p:blipFill>
          <a:blip r:embed="rId3"/>
          <a:stretch>
            <a:fillRect/>
          </a:stretch>
        </p:blipFill>
        <p:spPr>
          <a:xfrm>
            <a:off x="2135317" y="8040699"/>
            <a:ext cx="4873363" cy="3698394"/>
          </a:xfrm>
          <a:prstGeom prst="rect">
            <a:avLst/>
          </a:prstGeom>
        </p:spPr>
      </p:pic>
      <p:pic>
        <p:nvPicPr>
          <p:cNvPr id="8" name="Picture 7">
            <a:extLst>
              <a:ext uri="{FF2B5EF4-FFF2-40B4-BE49-F238E27FC236}">
                <a16:creationId xmlns:a16="http://schemas.microsoft.com/office/drawing/2014/main" id="{DC2CBA83-8C9A-A203-D025-4912B36B5ED8}"/>
              </a:ext>
            </a:extLst>
          </p:cNvPr>
          <p:cNvPicPr>
            <a:picLocks noChangeAspect="1"/>
          </p:cNvPicPr>
          <p:nvPr/>
        </p:nvPicPr>
        <p:blipFill>
          <a:blip r:embed="rId4"/>
          <a:stretch>
            <a:fillRect/>
          </a:stretch>
        </p:blipFill>
        <p:spPr>
          <a:xfrm>
            <a:off x="1039091" y="1776250"/>
            <a:ext cx="7065818" cy="2487697"/>
          </a:xfrm>
          <a:prstGeom prst="rect">
            <a:avLst/>
          </a:prstGeom>
        </p:spPr>
      </p:pic>
      <p:pic>
        <p:nvPicPr>
          <p:cNvPr id="2050" name="Picture 2">
            <a:extLst>
              <a:ext uri="{FF2B5EF4-FFF2-40B4-BE49-F238E27FC236}">
                <a16:creationId xmlns:a16="http://schemas.microsoft.com/office/drawing/2014/main" id="{A7F1FB32-7C0F-B958-0871-3BBEC0F219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8510" y="3385254"/>
            <a:ext cx="767232" cy="370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060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DD103-6DDE-4BCA-B58B-763670B33429}"/>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FC0C090-8CEF-CA38-B877-5982ECFC0C6B}"/>
              </a:ext>
            </a:extLst>
          </p:cNvPr>
          <p:cNvSpPr txBox="1">
            <a:spLocks/>
          </p:cNvSpPr>
          <p:nvPr/>
        </p:nvSpPr>
        <p:spPr>
          <a:xfrm>
            <a:off x="628650" y="-1302925"/>
            <a:ext cx="7886700" cy="17853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Overall, drivers should earn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$17.22+ per hour</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of working</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Must be paid at least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($1.088 x miles + $0.495 x minutes)</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/trip</a:t>
            </a:r>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2" name="Picture 1">
            <a:extLst>
              <a:ext uri="{FF2B5EF4-FFF2-40B4-BE49-F238E27FC236}">
                <a16:creationId xmlns:a16="http://schemas.microsoft.com/office/drawing/2014/main" id="{24CB1711-9659-9BE0-19A5-1B8E49021323}"/>
              </a:ext>
            </a:extLst>
          </p:cNvPr>
          <p:cNvPicPr>
            <a:picLocks noChangeAspect="1"/>
          </p:cNvPicPr>
          <p:nvPr/>
        </p:nvPicPr>
        <p:blipFill>
          <a:blip r:embed="rId3"/>
          <a:stretch>
            <a:fillRect/>
          </a:stretch>
        </p:blipFill>
        <p:spPr>
          <a:xfrm>
            <a:off x="2135317" y="8040699"/>
            <a:ext cx="4873363" cy="3698394"/>
          </a:xfrm>
          <a:prstGeom prst="rect">
            <a:avLst/>
          </a:prstGeom>
        </p:spPr>
      </p:pic>
      <p:pic>
        <p:nvPicPr>
          <p:cNvPr id="8" name="Picture 7">
            <a:extLst>
              <a:ext uri="{FF2B5EF4-FFF2-40B4-BE49-F238E27FC236}">
                <a16:creationId xmlns:a16="http://schemas.microsoft.com/office/drawing/2014/main" id="{0D05C2E3-715D-6293-538D-E3890A418773}"/>
              </a:ext>
            </a:extLst>
          </p:cNvPr>
          <p:cNvPicPr>
            <a:picLocks noChangeAspect="1"/>
          </p:cNvPicPr>
          <p:nvPr/>
        </p:nvPicPr>
        <p:blipFill>
          <a:blip r:embed="rId4"/>
          <a:stretch>
            <a:fillRect/>
          </a:stretch>
        </p:blipFill>
        <p:spPr>
          <a:xfrm>
            <a:off x="1039091" y="1776250"/>
            <a:ext cx="7065818" cy="2487697"/>
          </a:xfrm>
          <a:prstGeom prst="rect">
            <a:avLst/>
          </a:prstGeom>
        </p:spPr>
      </p:pic>
      <p:pic>
        <p:nvPicPr>
          <p:cNvPr id="2050" name="Picture 2">
            <a:extLst>
              <a:ext uri="{FF2B5EF4-FFF2-40B4-BE49-F238E27FC236}">
                <a16:creationId xmlns:a16="http://schemas.microsoft.com/office/drawing/2014/main" id="{0DEC934E-4FA2-7BA0-4305-A00D238060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8510" y="3385254"/>
            <a:ext cx="767232" cy="37083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4E7CF767-6B32-9259-784E-ACFC93696A49}"/>
              </a:ext>
            </a:extLst>
          </p:cNvPr>
          <p:cNvSpPr txBox="1">
            <a:spLocks/>
          </p:cNvSpPr>
          <p:nvPr/>
        </p:nvSpPr>
        <p:spPr>
          <a:xfrm>
            <a:off x="5345723" y="1300953"/>
            <a:ext cx="3322864"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For 2019, only applied to </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pay-per-work platforms</a:t>
            </a:r>
          </a:p>
        </p:txBody>
      </p:sp>
      <p:cxnSp>
        <p:nvCxnSpPr>
          <p:cNvPr id="4" name="Straight Connector 3">
            <a:extLst>
              <a:ext uri="{FF2B5EF4-FFF2-40B4-BE49-F238E27FC236}">
                <a16:creationId xmlns:a16="http://schemas.microsoft.com/office/drawing/2014/main" id="{262A0358-8956-B81C-6BC0-3C9B70C5AACD}"/>
              </a:ext>
            </a:extLst>
          </p:cNvPr>
          <p:cNvCxnSpPr/>
          <p:nvPr/>
        </p:nvCxnSpPr>
        <p:spPr>
          <a:xfrm>
            <a:off x="5345723" y="2873829"/>
            <a:ext cx="27591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772006"/>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37959-DF14-6C57-B300-2C486C099660}"/>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12417AE-1655-0749-E6D1-094ADD589A8E}"/>
              </a:ext>
            </a:extLst>
          </p:cNvPr>
          <p:cNvSpPr txBox="1">
            <a:spLocks/>
          </p:cNvSpPr>
          <p:nvPr/>
        </p:nvSpPr>
        <p:spPr>
          <a:xfrm>
            <a:off x="628650" y="-1302925"/>
            <a:ext cx="7886700" cy="17853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Overall, drivers should earn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$17.22+ per hour</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of working</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Must be paid at least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($1.088 x miles + $0.495 x minutes)</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/trip</a:t>
            </a:r>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2" name="Picture 1">
            <a:extLst>
              <a:ext uri="{FF2B5EF4-FFF2-40B4-BE49-F238E27FC236}">
                <a16:creationId xmlns:a16="http://schemas.microsoft.com/office/drawing/2014/main" id="{2A7F6169-27A8-3D06-4603-70EE4EA59DBC}"/>
              </a:ext>
            </a:extLst>
          </p:cNvPr>
          <p:cNvPicPr>
            <a:picLocks noChangeAspect="1"/>
          </p:cNvPicPr>
          <p:nvPr/>
        </p:nvPicPr>
        <p:blipFill>
          <a:blip r:embed="rId3"/>
          <a:stretch>
            <a:fillRect/>
          </a:stretch>
        </p:blipFill>
        <p:spPr>
          <a:xfrm>
            <a:off x="2135317" y="8040699"/>
            <a:ext cx="4873363" cy="3698394"/>
          </a:xfrm>
          <a:prstGeom prst="rect">
            <a:avLst/>
          </a:prstGeom>
        </p:spPr>
      </p:pic>
      <p:pic>
        <p:nvPicPr>
          <p:cNvPr id="8" name="Picture 7">
            <a:extLst>
              <a:ext uri="{FF2B5EF4-FFF2-40B4-BE49-F238E27FC236}">
                <a16:creationId xmlns:a16="http://schemas.microsoft.com/office/drawing/2014/main" id="{6BEA3794-90BA-07FB-D803-1CA516D8AD8A}"/>
              </a:ext>
            </a:extLst>
          </p:cNvPr>
          <p:cNvPicPr>
            <a:picLocks noChangeAspect="1"/>
          </p:cNvPicPr>
          <p:nvPr/>
        </p:nvPicPr>
        <p:blipFill>
          <a:blip r:embed="rId4"/>
          <a:stretch>
            <a:fillRect/>
          </a:stretch>
        </p:blipFill>
        <p:spPr>
          <a:xfrm>
            <a:off x="1039091" y="1776250"/>
            <a:ext cx="7065818" cy="2487697"/>
          </a:xfrm>
          <a:prstGeom prst="rect">
            <a:avLst/>
          </a:prstGeom>
        </p:spPr>
      </p:pic>
      <p:pic>
        <p:nvPicPr>
          <p:cNvPr id="2050" name="Picture 2">
            <a:extLst>
              <a:ext uri="{FF2B5EF4-FFF2-40B4-BE49-F238E27FC236}">
                <a16:creationId xmlns:a16="http://schemas.microsoft.com/office/drawing/2014/main" id="{9F0C2A3C-40E0-E044-0CF9-9386AD2168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8510" y="3385254"/>
            <a:ext cx="767232" cy="37083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F5AE3E00-1431-C448-2FC2-DB25389F1B50}"/>
              </a:ext>
            </a:extLst>
          </p:cNvPr>
          <p:cNvSpPr txBox="1">
            <a:spLocks/>
          </p:cNvSpPr>
          <p:nvPr/>
        </p:nvSpPr>
        <p:spPr>
          <a:xfrm>
            <a:off x="5345723" y="1300953"/>
            <a:ext cx="3322864"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For 2019, only applied to </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pay-per-work platforms</a:t>
            </a:r>
          </a:p>
        </p:txBody>
      </p:sp>
      <p:pic>
        <p:nvPicPr>
          <p:cNvPr id="7" name="Picture 6">
            <a:extLst>
              <a:ext uri="{FF2B5EF4-FFF2-40B4-BE49-F238E27FC236}">
                <a16:creationId xmlns:a16="http://schemas.microsoft.com/office/drawing/2014/main" id="{06485793-4F17-1471-B7D7-71CB234495AF}"/>
              </a:ext>
            </a:extLst>
          </p:cNvPr>
          <p:cNvPicPr>
            <a:picLocks noChangeAspect="1"/>
          </p:cNvPicPr>
          <p:nvPr/>
        </p:nvPicPr>
        <p:blipFill>
          <a:blip r:embed="rId3"/>
          <a:stretch>
            <a:fillRect/>
          </a:stretch>
        </p:blipFill>
        <p:spPr>
          <a:xfrm>
            <a:off x="3879864" y="3075786"/>
            <a:ext cx="4873363" cy="3698394"/>
          </a:xfrm>
          <a:prstGeom prst="rect">
            <a:avLst/>
          </a:prstGeom>
        </p:spPr>
      </p:pic>
      <p:cxnSp>
        <p:nvCxnSpPr>
          <p:cNvPr id="4" name="Straight Connector 3">
            <a:extLst>
              <a:ext uri="{FF2B5EF4-FFF2-40B4-BE49-F238E27FC236}">
                <a16:creationId xmlns:a16="http://schemas.microsoft.com/office/drawing/2014/main" id="{5CEF9D4B-F6AE-3982-621A-3B487C1C1682}"/>
              </a:ext>
            </a:extLst>
          </p:cNvPr>
          <p:cNvCxnSpPr/>
          <p:nvPr/>
        </p:nvCxnSpPr>
        <p:spPr>
          <a:xfrm>
            <a:off x="5345723" y="2873829"/>
            <a:ext cx="27591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97797"/>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4E809-5D6C-5E20-D258-5ECDC9B35CF8}"/>
            </a:ext>
          </a:extLst>
        </p:cNvPr>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D505BD9-F27C-96C7-15E8-FB19AE8B214D}"/>
              </a:ext>
            </a:extLst>
          </p:cNvPr>
          <p:cNvSpPr txBox="1">
            <a:spLocks/>
          </p:cNvSpPr>
          <p:nvPr/>
        </p:nvSpPr>
        <p:spPr>
          <a:xfrm>
            <a:off x="628650" y="-1302925"/>
            <a:ext cx="7886700" cy="17853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Overall, drivers should earn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$17.22+ per hour</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of working</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Must be paid at least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($1.088 x miles + $0.495 x minutes)</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/trip</a:t>
            </a:r>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2" name="Picture 1">
            <a:extLst>
              <a:ext uri="{FF2B5EF4-FFF2-40B4-BE49-F238E27FC236}">
                <a16:creationId xmlns:a16="http://schemas.microsoft.com/office/drawing/2014/main" id="{CECA1C41-6FEF-A969-32E7-8018081CE50E}"/>
              </a:ext>
            </a:extLst>
          </p:cNvPr>
          <p:cNvPicPr>
            <a:picLocks noChangeAspect="1"/>
          </p:cNvPicPr>
          <p:nvPr/>
        </p:nvPicPr>
        <p:blipFill>
          <a:blip r:embed="rId3"/>
          <a:stretch>
            <a:fillRect/>
          </a:stretch>
        </p:blipFill>
        <p:spPr>
          <a:xfrm>
            <a:off x="2135317" y="8040699"/>
            <a:ext cx="4873363" cy="3698394"/>
          </a:xfrm>
          <a:prstGeom prst="rect">
            <a:avLst/>
          </a:prstGeom>
        </p:spPr>
      </p:pic>
      <p:pic>
        <p:nvPicPr>
          <p:cNvPr id="8" name="Picture 7">
            <a:extLst>
              <a:ext uri="{FF2B5EF4-FFF2-40B4-BE49-F238E27FC236}">
                <a16:creationId xmlns:a16="http://schemas.microsoft.com/office/drawing/2014/main" id="{B15D952B-0B25-FBC4-6E11-91FCDAE96D08}"/>
              </a:ext>
            </a:extLst>
          </p:cNvPr>
          <p:cNvPicPr>
            <a:picLocks noChangeAspect="1"/>
          </p:cNvPicPr>
          <p:nvPr/>
        </p:nvPicPr>
        <p:blipFill>
          <a:blip r:embed="rId4"/>
          <a:stretch>
            <a:fillRect/>
          </a:stretch>
        </p:blipFill>
        <p:spPr>
          <a:xfrm>
            <a:off x="1039091" y="1776250"/>
            <a:ext cx="7065818" cy="2487697"/>
          </a:xfrm>
          <a:prstGeom prst="rect">
            <a:avLst/>
          </a:prstGeom>
        </p:spPr>
      </p:pic>
      <p:pic>
        <p:nvPicPr>
          <p:cNvPr id="2050" name="Picture 2">
            <a:extLst>
              <a:ext uri="{FF2B5EF4-FFF2-40B4-BE49-F238E27FC236}">
                <a16:creationId xmlns:a16="http://schemas.microsoft.com/office/drawing/2014/main" id="{93FAE062-A0C0-0169-1988-7AE5FC6491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8510" y="3385254"/>
            <a:ext cx="767232" cy="37083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DED1AA6C-7A85-4D30-F50D-C871582B271A}"/>
              </a:ext>
            </a:extLst>
          </p:cNvPr>
          <p:cNvSpPr/>
          <p:nvPr/>
        </p:nvSpPr>
        <p:spPr>
          <a:xfrm>
            <a:off x="5425965" y="690817"/>
            <a:ext cx="2898550" cy="584775"/>
          </a:xfrm>
          <a:prstGeom prst="rect">
            <a:avLst/>
          </a:prstGeom>
        </p:spPr>
        <p:txBody>
          <a:bodyPr wrap="none">
            <a:spAutoFit/>
          </a:bodyPr>
          <a:lstStyle/>
          <a:p>
            <a:pPr lvl="0"/>
            <a:r>
              <a:rPr lang="en-US" sz="3200" dirty="0">
                <a:latin typeface="Helvetica" charset="0"/>
                <a:ea typeface="Helvetica" charset="0"/>
                <a:cs typeface="Helvetica" charset="0"/>
              </a:rPr>
              <a:t>Policy Analysis</a:t>
            </a:r>
            <a:endParaRPr lang="en-US" sz="2000" i="1" dirty="0">
              <a:latin typeface="Helvetica" charset="0"/>
              <a:ea typeface="Helvetica" charset="0"/>
              <a:cs typeface="Helvetica" charset="0"/>
            </a:endParaRPr>
          </a:p>
        </p:txBody>
      </p:sp>
      <p:sp>
        <p:nvSpPr>
          <p:cNvPr id="17" name="Rectangle 16">
            <a:extLst>
              <a:ext uri="{FF2B5EF4-FFF2-40B4-BE49-F238E27FC236}">
                <a16:creationId xmlns:a16="http://schemas.microsoft.com/office/drawing/2014/main" id="{ED21D98C-618F-956E-5271-097B8482C414}"/>
              </a:ext>
            </a:extLst>
          </p:cNvPr>
          <p:cNvSpPr/>
          <p:nvPr/>
        </p:nvSpPr>
        <p:spPr>
          <a:xfrm>
            <a:off x="446745" y="609978"/>
            <a:ext cx="4859351" cy="707886"/>
          </a:xfrm>
          <a:prstGeom prst="rect">
            <a:avLst/>
          </a:prstGeom>
          <a:solidFill>
            <a:schemeClr val="tx1"/>
          </a:solidFill>
        </p:spPr>
        <p:txBody>
          <a:bodyPr wrap="square">
            <a:spAutoFit/>
          </a:bodyPr>
          <a:lstStyle/>
          <a:p>
            <a:pPr algn="ctr"/>
            <a:r>
              <a:rPr lang="en-US" sz="4000" b="1" dirty="0">
                <a:solidFill>
                  <a:schemeClr val="bg1"/>
                </a:solidFill>
                <a:latin typeface="Helvetica" pitchFamily="2" charset="0"/>
                <a:ea typeface="Helvetica" charset="0"/>
                <a:cs typeface="Helvetica" charset="0"/>
              </a:rPr>
              <a:t>Counterfactual #3</a:t>
            </a:r>
            <a:endParaRPr lang="en-US" sz="2800" b="1" dirty="0">
              <a:solidFill>
                <a:srgbClr val="FFC000"/>
              </a:solidFill>
              <a:latin typeface="Helvetica" pitchFamily="2" charset="0"/>
              <a:ea typeface="Helvetica" charset="0"/>
              <a:cs typeface="Helvetica" charset="0"/>
            </a:endParaRPr>
          </a:p>
        </p:txBody>
      </p:sp>
      <p:sp>
        <p:nvSpPr>
          <p:cNvPr id="5" name="Content Placeholder 2">
            <a:extLst>
              <a:ext uri="{FF2B5EF4-FFF2-40B4-BE49-F238E27FC236}">
                <a16:creationId xmlns:a16="http://schemas.microsoft.com/office/drawing/2014/main" id="{BAF5596E-A915-56EA-6475-7CC6170F0363}"/>
              </a:ext>
            </a:extLst>
          </p:cNvPr>
          <p:cNvSpPr txBox="1">
            <a:spLocks/>
          </p:cNvSpPr>
          <p:nvPr/>
        </p:nvSpPr>
        <p:spPr>
          <a:xfrm>
            <a:off x="446745" y="5094616"/>
            <a:ext cx="3322864"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What happens when </a:t>
            </a:r>
            <a:b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the rule is applied universally?</a:t>
            </a:r>
          </a:p>
        </p:txBody>
      </p:sp>
      <p:pic>
        <p:nvPicPr>
          <p:cNvPr id="7" name="Picture 6">
            <a:extLst>
              <a:ext uri="{FF2B5EF4-FFF2-40B4-BE49-F238E27FC236}">
                <a16:creationId xmlns:a16="http://schemas.microsoft.com/office/drawing/2014/main" id="{62B9B68A-0047-A728-78A6-3C4956F89C4A}"/>
              </a:ext>
            </a:extLst>
          </p:cNvPr>
          <p:cNvPicPr>
            <a:picLocks noChangeAspect="1"/>
          </p:cNvPicPr>
          <p:nvPr/>
        </p:nvPicPr>
        <p:blipFill>
          <a:blip r:embed="rId3"/>
          <a:stretch>
            <a:fillRect/>
          </a:stretch>
        </p:blipFill>
        <p:spPr>
          <a:xfrm>
            <a:off x="3879864" y="3075786"/>
            <a:ext cx="4873363" cy="3698394"/>
          </a:xfrm>
          <a:prstGeom prst="rect">
            <a:avLst/>
          </a:prstGeom>
        </p:spPr>
      </p:pic>
      <p:cxnSp>
        <p:nvCxnSpPr>
          <p:cNvPr id="3" name="Straight Connector 2">
            <a:extLst>
              <a:ext uri="{FF2B5EF4-FFF2-40B4-BE49-F238E27FC236}">
                <a16:creationId xmlns:a16="http://schemas.microsoft.com/office/drawing/2014/main" id="{81023147-E7A1-17E8-6985-19FF661C3ED3}"/>
              </a:ext>
            </a:extLst>
          </p:cNvPr>
          <p:cNvCxnSpPr/>
          <p:nvPr/>
        </p:nvCxnSpPr>
        <p:spPr>
          <a:xfrm>
            <a:off x="5345723" y="2873829"/>
            <a:ext cx="27591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6726523"/>
      </p:ext>
    </p:extLst>
  </p:cSld>
  <p:clrMapOvr>
    <a:masterClrMapping/>
  </p:clrMapOvr>
  <mc:AlternateContent xmlns:mc="http://schemas.openxmlformats.org/markup-compatibility/2006">
    <mc:Choice xmlns:p14="http://schemas.microsoft.com/office/powerpoint/2010/main" Requires="p14">
      <p:transition p14:dur="0" advClick="0" advTm="15000"/>
    </mc:Choice>
    <mc:Fallback>
      <p:transition advClick="0" advTm="1500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608F8-4623-5FBD-BA91-DBDD487C369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BF1733CB-46A7-3F27-5132-F36505E57DDE}"/>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A5940DDB-E682-6642-661F-6A3C0709BADA}"/>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11" name="Rectangle 10">
            <a:extLst>
              <a:ext uri="{FF2B5EF4-FFF2-40B4-BE49-F238E27FC236}">
                <a16:creationId xmlns:a16="http://schemas.microsoft.com/office/drawing/2014/main" id="{8437AB6E-709C-E1AB-A2F3-BFFB3CB716BB}"/>
              </a:ext>
            </a:extLst>
          </p:cNvPr>
          <p:cNvSpPr/>
          <p:nvPr/>
        </p:nvSpPr>
        <p:spPr>
          <a:xfrm>
            <a:off x="3563571" y="1632443"/>
            <a:ext cx="3074353"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Pay-per-work firm </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p>
        </p:txBody>
      </p:sp>
      <p:sp>
        <p:nvSpPr>
          <p:cNvPr id="12" name="Rectangle 11">
            <a:extLst>
              <a:ext uri="{FF2B5EF4-FFF2-40B4-BE49-F238E27FC236}">
                <a16:creationId xmlns:a16="http://schemas.microsoft.com/office/drawing/2014/main" id="{C4E7A8D6-6415-F0D7-3CE1-F99E269A75D9}"/>
              </a:ext>
            </a:extLst>
          </p:cNvPr>
          <p:cNvSpPr/>
          <p:nvPr/>
        </p:nvSpPr>
        <p:spPr>
          <a:xfrm>
            <a:off x="-302278" y="3822204"/>
            <a:ext cx="3074353" cy="584775"/>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Guaranteed-pay firm</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p>
        </p:txBody>
      </p:sp>
      <p:sp>
        <p:nvSpPr>
          <p:cNvPr id="13" name="Rectangle 12">
            <a:extLst>
              <a:ext uri="{FF2B5EF4-FFF2-40B4-BE49-F238E27FC236}">
                <a16:creationId xmlns:a16="http://schemas.microsoft.com/office/drawing/2014/main" id="{74D538A8-894F-3BD1-DEB6-71D7E8B1940B}"/>
              </a:ext>
            </a:extLst>
          </p:cNvPr>
          <p:cNvSpPr/>
          <p:nvPr/>
        </p:nvSpPr>
        <p:spPr>
          <a:xfrm>
            <a:off x="2646028" y="3276929"/>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4" name="Rectangle 23">
            <a:extLst>
              <a:ext uri="{FF2B5EF4-FFF2-40B4-BE49-F238E27FC236}">
                <a16:creationId xmlns:a16="http://schemas.microsoft.com/office/drawing/2014/main" id="{BB1C0DFC-E954-19AC-B20E-471CF705E354}"/>
              </a:ext>
            </a:extLst>
          </p:cNvPr>
          <p:cNvSpPr/>
          <p:nvPr/>
        </p:nvSpPr>
        <p:spPr>
          <a:xfrm>
            <a:off x="3517755" y="2654709"/>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F9AB708-3BBD-DBF9-3483-EC5AD24B7896}"/>
              </a:ext>
            </a:extLst>
          </p:cNvPr>
          <p:cNvSpPr/>
          <p:nvPr/>
        </p:nvSpPr>
        <p:spPr>
          <a:xfrm>
            <a:off x="5100748" y="2654709"/>
            <a:ext cx="1582994" cy="15829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AAD1F9D-F9E3-E857-D135-566C56395B8C}"/>
              </a:ext>
            </a:extLst>
          </p:cNvPr>
          <p:cNvSpPr/>
          <p:nvPr/>
        </p:nvSpPr>
        <p:spPr>
          <a:xfrm>
            <a:off x="4011560"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9" name="Rectangle 28">
            <a:extLst>
              <a:ext uri="{FF2B5EF4-FFF2-40B4-BE49-F238E27FC236}">
                <a16:creationId xmlns:a16="http://schemas.microsoft.com/office/drawing/2014/main" id="{E8632A99-880E-CBF2-37E0-AF8F7187584F}"/>
              </a:ext>
            </a:extLst>
          </p:cNvPr>
          <p:cNvSpPr/>
          <p:nvPr/>
        </p:nvSpPr>
        <p:spPr>
          <a:xfrm>
            <a:off x="5548116"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1" name="Rectangle 30">
            <a:extLst>
              <a:ext uri="{FF2B5EF4-FFF2-40B4-BE49-F238E27FC236}">
                <a16:creationId xmlns:a16="http://schemas.microsoft.com/office/drawing/2014/main" id="{9D11EF93-0642-E3CC-F835-3DEF250247B3}"/>
              </a:ext>
            </a:extLst>
          </p:cNvPr>
          <p:cNvSpPr/>
          <p:nvPr/>
        </p:nvSpPr>
        <p:spPr>
          <a:xfrm>
            <a:off x="5340200" y="3822277"/>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“Current”</a:t>
            </a:r>
          </a:p>
        </p:txBody>
      </p:sp>
      <p:cxnSp>
        <p:nvCxnSpPr>
          <p:cNvPr id="32" name="Straight Arrow Connector 31">
            <a:extLst>
              <a:ext uri="{FF2B5EF4-FFF2-40B4-BE49-F238E27FC236}">
                <a16:creationId xmlns:a16="http://schemas.microsoft.com/office/drawing/2014/main" id="{B13F5E73-1FA2-237B-9660-68B05DA4A409}"/>
              </a:ext>
            </a:extLst>
          </p:cNvPr>
          <p:cNvCxnSpPr>
            <a:cxnSpLocks/>
          </p:cNvCxnSpPr>
          <p:nvPr/>
        </p:nvCxnSpPr>
        <p:spPr>
          <a:xfrm>
            <a:off x="4359773" y="3579388"/>
            <a:ext cx="14314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6533508-07F5-182A-AC7F-085872620408}"/>
              </a:ext>
            </a:extLst>
          </p:cNvPr>
          <p:cNvSpPr/>
          <p:nvPr/>
        </p:nvSpPr>
        <p:spPr>
          <a:xfrm>
            <a:off x="2365001" y="7234486"/>
            <a:ext cx="2634656"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-13.5% switch</a:t>
            </a:r>
          </a:p>
        </p:txBody>
      </p:sp>
      <p:sp>
        <p:nvSpPr>
          <p:cNvPr id="44" name="Rectangle 43">
            <a:extLst>
              <a:ext uri="{FF2B5EF4-FFF2-40B4-BE49-F238E27FC236}">
                <a16:creationId xmlns:a16="http://schemas.microsoft.com/office/drawing/2014/main" id="{B9D1B4D5-BBF0-6457-8060-640EEDBA8332}"/>
              </a:ext>
            </a:extLst>
          </p:cNvPr>
          <p:cNvSpPr/>
          <p:nvPr/>
        </p:nvSpPr>
        <p:spPr>
          <a:xfrm>
            <a:off x="4894479" y="7189010"/>
            <a:ext cx="1680039" cy="338554"/>
          </a:xfrm>
          <a:prstGeom prst="rect">
            <a:avLst/>
          </a:prstGeom>
        </p:spPr>
        <p:txBody>
          <a:bodyPr wrap="square">
            <a:spAutoFit/>
          </a:bodyPr>
          <a:lstStyle/>
          <a:p>
            <a:pPr lvl="0" algn="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-16.8% switch</a:t>
            </a:r>
          </a:p>
        </p:txBody>
      </p:sp>
      <p:sp>
        <p:nvSpPr>
          <p:cNvPr id="30" name="Rectangle 29">
            <a:extLst>
              <a:ext uri="{FF2B5EF4-FFF2-40B4-BE49-F238E27FC236}">
                <a16:creationId xmlns:a16="http://schemas.microsoft.com/office/drawing/2014/main" id="{9E72CB5B-9357-7731-A043-CAD0FE782FA3}"/>
              </a:ext>
            </a:extLst>
          </p:cNvPr>
          <p:cNvSpPr/>
          <p:nvPr/>
        </p:nvSpPr>
        <p:spPr>
          <a:xfrm>
            <a:off x="3540055" y="3820749"/>
            <a:ext cx="1103181" cy="300082"/>
          </a:xfrm>
          <a:prstGeom prst="rect">
            <a:avLst/>
          </a:prstGeom>
          <a:solidFill>
            <a:srgbClr val="FBE6D7"/>
          </a:solidFill>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“Pre-2019”</a:t>
            </a:r>
          </a:p>
        </p:txBody>
      </p:sp>
    </p:spTree>
    <p:extLst>
      <p:ext uri="{BB962C8B-B14F-4D97-AF65-F5344CB8AC3E}">
        <p14:creationId xmlns:p14="http://schemas.microsoft.com/office/powerpoint/2010/main" val="366044836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484A9-82B2-6743-9514-411A4F32962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6272DB2-4CD0-F2BE-7C93-9D0393384CF5}"/>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D05DEA71-5520-6D52-A5F4-CE2245C62242}"/>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11" name="Rectangle 10">
            <a:extLst>
              <a:ext uri="{FF2B5EF4-FFF2-40B4-BE49-F238E27FC236}">
                <a16:creationId xmlns:a16="http://schemas.microsoft.com/office/drawing/2014/main" id="{6C3708DE-3EA3-EFEE-CFA1-CC59CB3BA29E}"/>
              </a:ext>
            </a:extLst>
          </p:cNvPr>
          <p:cNvSpPr/>
          <p:nvPr/>
        </p:nvSpPr>
        <p:spPr>
          <a:xfrm>
            <a:off x="3563571" y="1632443"/>
            <a:ext cx="3074353"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Pay-per-work firm </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p>
        </p:txBody>
      </p:sp>
      <p:sp>
        <p:nvSpPr>
          <p:cNvPr id="12" name="Rectangle 11">
            <a:extLst>
              <a:ext uri="{FF2B5EF4-FFF2-40B4-BE49-F238E27FC236}">
                <a16:creationId xmlns:a16="http://schemas.microsoft.com/office/drawing/2014/main" id="{2EE00FEF-5177-C2AE-09F8-7636A7205787}"/>
              </a:ext>
            </a:extLst>
          </p:cNvPr>
          <p:cNvSpPr/>
          <p:nvPr/>
        </p:nvSpPr>
        <p:spPr>
          <a:xfrm>
            <a:off x="-302278" y="3822204"/>
            <a:ext cx="3074353" cy="584775"/>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Guaranteed-pay firm</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p>
        </p:txBody>
      </p:sp>
      <p:sp>
        <p:nvSpPr>
          <p:cNvPr id="13" name="Rectangle 12">
            <a:extLst>
              <a:ext uri="{FF2B5EF4-FFF2-40B4-BE49-F238E27FC236}">
                <a16:creationId xmlns:a16="http://schemas.microsoft.com/office/drawing/2014/main" id="{3EC6745B-C733-EC4E-4923-3A667BA2CF46}"/>
              </a:ext>
            </a:extLst>
          </p:cNvPr>
          <p:cNvSpPr/>
          <p:nvPr/>
        </p:nvSpPr>
        <p:spPr>
          <a:xfrm>
            <a:off x="2646028" y="3276929"/>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4" name="Rectangle 23">
            <a:extLst>
              <a:ext uri="{FF2B5EF4-FFF2-40B4-BE49-F238E27FC236}">
                <a16:creationId xmlns:a16="http://schemas.microsoft.com/office/drawing/2014/main" id="{2C635ADC-841D-CAB1-57C1-D080F713AAE9}"/>
              </a:ext>
            </a:extLst>
          </p:cNvPr>
          <p:cNvSpPr/>
          <p:nvPr/>
        </p:nvSpPr>
        <p:spPr>
          <a:xfrm>
            <a:off x="3517755" y="2654709"/>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3645D31-BE9E-F51E-85EB-81E4096997D6}"/>
              </a:ext>
            </a:extLst>
          </p:cNvPr>
          <p:cNvSpPr/>
          <p:nvPr/>
        </p:nvSpPr>
        <p:spPr>
          <a:xfrm>
            <a:off x="5100748" y="2654709"/>
            <a:ext cx="1582994" cy="15829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3A7B1E2-188C-6082-08D3-BD5989E18FDD}"/>
              </a:ext>
            </a:extLst>
          </p:cNvPr>
          <p:cNvSpPr/>
          <p:nvPr/>
        </p:nvSpPr>
        <p:spPr>
          <a:xfrm>
            <a:off x="4011560"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9" name="Rectangle 28">
            <a:extLst>
              <a:ext uri="{FF2B5EF4-FFF2-40B4-BE49-F238E27FC236}">
                <a16:creationId xmlns:a16="http://schemas.microsoft.com/office/drawing/2014/main" id="{DB90B095-524A-EFB5-FBDF-80BBCD4056BF}"/>
              </a:ext>
            </a:extLst>
          </p:cNvPr>
          <p:cNvSpPr/>
          <p:nvPr/>
        </p:nvSpPr>
        <p:spPr>
          <a:xfrm>
            <a:off x="5548116"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1" name="Rectangle 30">
            <a:extLst>
              <a:ext uri="{FF2B5EF4-FFF2-40B4-BE49-F238E27FC236}">
                <a16:creationId xmlns:a16="http://schemas.microsoft.com/office/drawing/2014/main" id="{E0EC68D5-2D77-B06B-EA2B-6455BE323B2E}"/>
              </a:ext>
            </a:extLst>
          </p:cNvPr>
          <p:cNvSpPr/>
          <p:nvPr/>
        </p:nvSpPr>
        <p:spPr>
          <a:xfrm>
            <a:off x="5340200" y="3822277"/>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“Current”</a:t>
            </a:r>
          </a:p>
        </p:txBody>
      </p:sp>
      <p:cxnSp>
        <p:nvCxnSpPr>
          <p:cNvPr id="32" name="Straight Arrow Connector 31">
            <a:extLst>
              <a:ext uri="{FF2B5EF4-FFF2-40B4-BE49-F238E27FC236}">
                <a16:creationId xmlns:a16="http://schemas.microsoft.com/office/drawing/2014/main" id="{4728C934-7C8B-36F2-C5DB-7FEC33B8B117}"/>
              </a:ext>
            </a:extLst>
          </p:cNvPr>
          <p:cNvCxnSpPr>
            <a:cxnSpLocks/>
          </p:cNvCxnSpPr>
          <p:nvPr/>
        </p:nvCxnSpPr>
        <p:spPr>
          <a:xfrm>
            <a:off x="4359773" y="3579388"/>
            <a:ext cx="14314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B4FD89C-D47F-6AF6-1DC8-D396A94A6AB3}"/>
              </a:ext>
            </a:extLst>
          </p:cNvPr>
          <p:cNvSpPr/>
          <p:nvPr/>
        </p:nvSpPr>
        <p:spPr>
          <a:xfrm>
            <a:off x="5142830" y="3072565"/>
            <a:ext cx="1399525"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+2.1% Idle</a:t>
            </a:r>
          </a:p>
        </p:txBody>
      </p:sp>
      <p:sp>
        <p:nvSpPr>
          <p:cNvPr id="34" name="Rectangle 33">
            <a:extLst>
              <a:ext uri="{FF2B5EF4-FFF2-40B4-BE49-F238E27FC236}">
                <a16:creationId xmlns:a16="http://schemas.microsoft.com/office/drawing/2014/main" id="{BB75CF5A-1380-A109-1E6C-7B9FCBE3643A}"/>
              </a:ext>
            </a:extLst>
          </p:cNvPr>
          <p:cNvSpPr/>
          <p:nvPr/>
        </p:nvSpPr>
        <p:spPr>
          <a:xfrm>
            <a:off x="5146566" y="2817489"/>
            <a:ext cx="1194600"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-3.5% $</a:t>
            </a:r>
          </a:p>
        </p:txBody>
      </p:sp>
      <p:sp>
        <p:nvSpPr>
          <p:cNvPr id="41" name="Rectangle 40">
            <a:extLst>
              <a:ext uri="{FF2B5EF4-FFF2-40B4-BE49-F238E27FC236}">
                <a16:creationId xmlns:a16="http://schemas.microsoft.com/office/drawing/2014/main" id="{0DC91688-AE57-475A-4E80-0A75F6F6DF59}"/>
              </a:ext>
            </a:extLst>
          </p:cNvPr>
          <p:cNvSpPr/>
          <p:nvPr/>
        </p:nvSpPr>
        <p:spPr>
          <a:xfrm>
            <a:off x="2365001" y="7234486"/>
            <a:ext cx="2634656"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-13.5% switch</a:t>
            </a:r>
          </a:p>
        </p:txBody>
      </p:sp>
      <p:sp>
        <p:nvSpPr>
          <p:cNvPr id="44" name="Rectangle 43">
            <a:extLst>
              <a:ext uri="{FF2B5EF4-FFF2-40B4-BE49-F238E27FC236}">
                <a16:creationId xmlns:a16="http://schemas.microsoft.com/office/drawing/2014/main" id="{DDE78BCA-0BC6-05E2-493A-59490CCCA4FF}"/>
              </a:ext>
            </a:extLst>
          </p:cNvPr>
          <p:cNvSpPr/>
          <p:nvPr/>
        </p:nvSpPr>
        <p:spPr>
          <a:xfrm>
            <a:off x="4894479" y="7189010"/>
            <a:ext cx="1680039" cy="338554"/>
          </a:xfrm>
          <a:prstGeom prst="rect">
            <a:avLst/>
          </a:prstGeom>
        </p:spPr>
        <p:txBody>
          <a:bodyPr wrap="square">
            <a:spAutoFit/>
          </a:bodyPr>
          <a:lstStyle/>
          <a:p>
            <a:pPr lvl="0" algn="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-16.8% switch</a:t>
            </a:r>
          </a:p>
        </p:txBody>
      </p:sp>
      <p:sp>
        <p:nvSpPr>
          <p:cNvPr id="30" name="Rectangle 29">
            <a:extLst>
              <a:ext uri="{FF2B5EF4-FFF2-40B4-BE49-F238E27FC236}">
                <a16:creationId xmlns:a16="http://schemas.microsoft.com/office/drawing/2014/main" id="{BC528882-4166-6607-F0F3-4D1E2E472A21}"/>
              </a:ext>
            </a:extLst>
          </p:cNvPr>
          <p:cNvSpPr/>
          <p:nvPr/>
        </p:nvSpPr>
        <p:spPr>
          <a:xfrm>
            <a:off x="3540055" y="3820749"/>
            <a:ext cx="1103181" cy="300082"/>
          </a:xfrm>
          <a:prstGeom prst="rect">
            <a:avLst/>
          </a:prstGeom>
          <a:solidFill>
            <a:srgbClr val="FBE6D7"/>
          </a:solidFill>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“Pre-2019”</a:t>
            </a:r>
          </a:p>
        </p:txBody>
      </p:sp>
    </p:spTree>
    <p:extLst>
      <p:ext uri="{BB962C8B-B14F-4D97-AF65-F5344CB8AC3E}">
        <p14:creationId xmlns:p14="http://schemas.microsoft.com/office/powerpoint/2010/main" val="10646622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C1456-078D-017D-6CF7-ABFBF433C35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D48A7E7E-0D71-82EC-446A-439AE397B5B2}"/>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5EE536DF-36EE-CE6D-7ABB-BCBEE3BD94D0}"/>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11" name="Rectangle 10">
            <a:extLst>
              <a:ext uri="{FF2B5EF4-FFF2-40B4-BE49-F238E27FC236}">
                <a16:creationId xmlns:a16="http://schemas.microsoft.com/office/drawing/2014/main" id="{519BBDC1-2757-2819-6FA9-DA131B667157}"/>
              </a:ext>
            </a:extLst>
          </p:cNvPr>
          <p:cNvSpPr/>
          <p:nvPr/>
        </p:nvSpPr>
        <p:spPr>
          <a:xfrm>
            <a:off x="3563571" y="1632443"/>
            <a:ext cx="3074353"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Pay-per-work firm </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p>
        </p:txBody>
      </p:sp>
      <p:sp>
        <p:nvSpPr>
          <p:cNvPr id="12" name="Rectangle 11">
            <a:extLst>
              <a:ext uri="{FF2B5EF4-FFF2-40B4-BE49-F238E27FC236}">
                <a16:creationId xmlns:a16="http://schemas.microsoft.com/office/drawing/2014/main" id="{DD344F56-DF95-BD94-CF10-27BFAE63458C}"/>
              </a:ext>
            </a:extLst>
          </p:cNvPr>
          <p:cNvSpPr/>
          <p:nvPr/>
        </p:nvSpPr>
        <p:spPr>
          <a:xfrm>
            <a:off x="-302278" y="3822204"/>
            <a:ext cx="3074353" cy="584775"/>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Guaranteed-pay firm</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p>
        </p:txBody>
      </p:sp>
      <p:sp>
        <p:nvSpPr>
          <p:cNvPr id="13" name="Rectangle 12">
            <a:extLst>
              <a:ext uri="{FF2B5EF4-FFF2-40B4-BE49-F238E27FC236}">
                <a16:creationId xmlns:a16="http://schemas.microsoft.com/office/drawing/2014/main" id="{9D973C5E-6DC9-D6E5-1A02-EA1094C058F1}"/>
              </a:ext>
            </a:extLst>
          </p:cNvPr>
          <p:cNvSpPr/>
          <p:nvPr/>
        </p:nvSpPr>
        <p:spPr>
          <a:xfrm>
            <a:off x="2646028" y="3276929"/>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4" name="Rectangle 23">
            <a:extLst>
              <a:ext uri="{FF2B5EF4-FFF2-40B4-BE49-F238E27FC236}">
                <a16:creationId xmlns:a16="http://schemas.microsoft.com/office/drawing/2014/main" id="{364BF394-BFCF-95D2-3BB9-99A0A08A8204}"/>
              </a:ext>
            </a:extLst>
          </p:cNvPr>
          <p:cNvSpPr/>
          <p:nvPr/>
        </p:nvSpPr>
        <p:spPr>
          <a:xfrm>
            <a:off x="3517755" y="2654709"/>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EF8B929-AEAF-CFD2-C4B8-DE2420C1D829}"/>
              </a:ext>
            </a:extLst>
          </p:cNvPr>
          <p:cNvSpPr/>
          <p:nvPr/>
        </p:nvSpPr>
        <p:spPr>
          <a:xfrm>
            <a:off x="5100748" y="2654709"/>
            <a:ext cx="1582994" cy="15829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3C004EB-8347-FC74-64BE-561462BE530F}"/>
              </a:ext>
            </a:extLst>
          </p:cNvPr>
          <p:cNvSpPr/>
          <p:nvPr/>
        </p:nvSpPr>
        <p:spPr>
          <a:xfrm>
            <a:off x="4011560"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9" name="Rectangle 28">
            <a:extLst>
              <a:ext uri="{FF2B5EF4-FFF2-40B4-BE49-F238E27FC236}">
                <a16:creationId xmlns:a16="http://schemas.microsoft.com/office/drawing/2014/main" id="{749B9D67-3E31-0C80-2A14-DE8CE858FE40}"/>
              </a:ext>
            </a:extLst>
          </p:cNvPr>
          <p:cNvSpPr/>
          <p:nvPr/>
        </p:nvSpPr>
        <p:spPr>
          <a:xfrm>
            <a:off x="5548116"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1" name="Rectangle 30">
            <a:extLst>
              <a:ext uri="{FF2B5EF4-FFF2-40B4-BE49-F238E27FC236}">
                <a16:creationId xmlns:a16="http://schemas.microsoft.com/office/drawing/2014/main" id="{7DA12CC6-D00A-EDB6-11EB-ACC0585B9A5E}"/>
              </a:ext>
            </a:extLst>
          </p:cNvPr>
          <p:cNvSpPr/>
          <p:nvPr/>
        </p:nvSpPr>
        <p:spPr>
          <a:xfrm>
            <a:off x="5340200" y="3822277"/>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“Current”</a:t>
            </a:r>
          </a:p>
        </p:txBody>
      </p:sp>
      <p:cxnSp>
        <p:nvCxnSpPr>
          <p:cNvPr id="32" name="Straight Arrow Connector 31">
            <a:extLst>
              <a:ext uri="{FF2B5EF4-FFF2-40B4-BE49-F238E27FC236}">
                <a16:creationId xmlns:a16="http://schemas.microsoft.com/office/drawing/2014/main" id="{90A29B80-8914-532D-F049-93DBEB541B5F}"/>
              </a:ext>
            </a:extLst>
          </p:cNvPr>
          <p:cNvCxnSpPr>
            <a:cxnSpLocks/>
          </p:cNvCxnSpPr>
          <p:nvPr/>
        </p:nvCxnSpPr>
        <p:spPr>
          <a:xfrm>
            <a:off x="4359773" y="3579388"/>
            <a:ext cx="14314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48725B0-731C-7458-8DE3-4D10100B96CF}"/>
              </a:ext>
            </a:extLst>
          </p:cNvPr>
          <p:cNvSpPr/>
          <p:nvPr/>
        </p:nvSpPr>
        <p:spPr>
          <a:xfrm>
            <a:off x="5142830" y="3072565"/>
            <a:ext cx="1399525"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+2.1% Idle</a:t>
            </a:r>
          </a:p>
        </p:txBody>
      </p:sp>
      <p:sp>
        <p:nvSpPr>
          <p:cNvPr id="34" name="Rectangle 33">
            <a:extLst>
              <a:ext uri="{FF2B5EF4-FFF2-40B4-BE49-F238E27FC236}">
                <a16:creationId xmlns:a16="http://schemas.microsoft.com/office/drawing/2014/main" id="{3D699595-0ED3-7BF3-0AFA-02F3E09FC094}"/>
              </a:ext>
            </a:extLst>
          </p:cNvPr>
          <p:cNvSpPr/>
          <p:nvPr/>
        </p:nvSpPr>
        <p:spPr>
          <a:xfrm>
            <a:off x="5146566" y="2817489"/>
            <a:ext cx="1194600"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-3.5% $</a:t>
            </a:r>
          </a:p>
        </p:txBody>
      </p:sp>
      <p:sp>
        <p:nvSpPr>
          <p:cNvPr id="41" name="Rectangle 40">
            <a:extLst>
              <a:ext uri="{FF2B5EF4-FFF2-40B4-BE49-F238E27FC236}">
                <a16:creationId xmlns:a16="http://schemas.microsoft.com/office/drawing/2014/main" id="{0A27CC18-4CFF-5DEA-964B-F92C4412DAE0}"/>
              </a:ext>
            </a:extLst>
          </p:cNvPr>
          <p:cNvSpPr/>
          <p:nvPr/>
        </p:nvSpPr>
        <p:spPr>
          <a:xfrm>
            <a:off x="2365001" y="7234486"/>
            <a:ext cx="2634656"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-13.5% switch</a:t>
            </a:r>
          </a:p>
        </p:txBody>
      </p:sp>
      <p:sp>
        <p:nvSpPr>
          <p:cNvPr id="44" name="Rectangle 43">
            <a:extLst>
              <a:ext uri="{FF2B5EF4-FFF2-40B4-BE49-F238E27FC236}">
                <a16:creationId xmlns:a16="http://schemas.microsoft.com/office/drawing/2014/main" id="{9F31AFF2-7ED7-39B5-0727-F731A0F09E7A}"/>
              </a:ext>
            </a:extLst>
          </p:cNvPr>
          <p:cNvSpPr/>
          <p:nvPr/>
        </p:nvSpPr>
        <p:spPr>
          <a:xfrm>
            <a:off x="4894479" y="7189010"/>
            <a:ext cx="1680039" cy="338554"/>
          </a:xfrm>
          <a:prstGeom prst="rect">
            <a:avLst/>
          </a:prstGeom>
        </p:spPr>
        <p:txBody>
          <a:bodyPr wrap="square">
            <a:spAutoFit/>
          </a:bodyPr>
          <a:lstStyle/>
          <a:p>
            <a:pPr lvl="0" algn="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-16.8% switch</a:t>
            </a:r>
          </a:p>
        </p:txBody>
      </p:sp>
      <p:sp>
        <p:nvSpPr>
          <p:cNvPr id="3" name="TextBox 2">
            <a:extLst>
              <a:ext uri="{FF2B5EF4-FFF2-40B4-BE49-F238E27FC236}">
                <a16:creationId xmlns:a16="http://schemas.microsoft.com/office/drawing/2014/main" id="{5B61D1F5-2AE4-D31E-6778-639A34C41AFD}"/>
              </a:ext>
            </a:extLst>
          </p:cNvPr>
          <p:cNvSpPr txBox="1"/>
          <p:nvPr/>
        </p:nvSpPr>
        <p:spPr>
          <a:xfrm>
            <a:off x="6781806" y="2580122"/>
            <a:ext cx="2002756" cy="1723549"/>
          </a:xfrm>
          <a:prstGeom prst="rect">
            <a:avLst/>
          </a:prstGeom>
          <a:noFill/>
        </p:spPr>
        <p:txBody>
          <a:bodyPr wrap="square">
            <a:spAutoFit/>
          </a:bodyPr>
          <a:lstStyle/>
          <a:p>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Drivers: </a:t>
            </a: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“Not really. </a:t>
            </a:r>
            <a:r>
              <a:rPr lang="en-US" sz="1600" i="1"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Too many drivers. Too much idle time.”</a:t>
            </a:r>
          </a:p>
          <a:p>
            <a:endPar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1600"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Fares not necessarily higher</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000" dirty="0">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(Parrott, Reich 2018)</a:t>
            </a:r>
            <a:endParaRPr lang="en-US" sz="1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0" name="Rectangle 29">
            <a:extLst>
              <a:ext uri="{FF2B5EF4-FFF2-40B4-BE49-F238E27FC236}">
                <a16:creationId xmlns:a16="http://schemas.microsoft.com/office/drawing/2014/main" id="{4AFCCC51-4380-35E0-B2B5-379F58789220}"/>
              </a:ext>
            </a:extLst>
          </p:cNvPr>
          <p:cNvSpPr/>
          <p:nvPr/>
        </p:nvSpPr>
        <p:spPr>
          <a:xfrm>
            <a:off x="3540055" y="3820749"/>
            <a:ext cx="1103181" cy="300082"/>
          </a:xfrm>
          <a:prstGeom prst="rect">
            <a:avLst/>
          </a:prstGeom>
          <a:solidFill>
            <a:srgbClr val="FBE6D7"/>
          </a:solidFill>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“Pre-2019”</a:t>
            </a:r>
          </a:p>
        </p:txBody>
      </p:sp>
    </p:spTree>
    <p:extLst>
      <p:ext uri="{BB962C8B-B14F-4D97-AF65-F5344CB8AC3E}">
        <p14:creationId xmlns:p14="http://schemas.microsoft.com/office/powerpoint/2010/main" val="37706784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2A6EE-E397-4E3D-75B2-289DCF36775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26DAF5D-A954-091C-34BA-C37678875B51}"/>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5BF17B1E-5D9E-2FBC-D97A-F1F2D00AC680}"/>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9" name="Rectangle 8">
            <a:extLst>
              <a:ext uri="{FF2B5EF4-FFF2-40B4-BE49-F238E27FC236}">
                <a16:creationId xmlns:a16="http://schemas.microsoft.com/office/drawing/2014/main" id="{8BCF7D99-0DCD-4361-C316-56D43EC0E067}"/>
              </a:ext>
            </a:extLst>
          </p:cNvPr>
          <p:cNvSpPr/>
          <p:nvPr/>
        </p:nvSpPr>
        <p:spPr>
          <a:xfrm>
            <a:off x="3517754" y="4237703"/>
            <a:ext cx="1582994" cy="158299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44B0AF9-CA26-0E1D-9FA3-79A011173C85}"/>
              </a:ext>
            </a:extLst>
          </p:cNvPr>
          <p:cNvSpPr/>
          <p:nvPr/>
        </p:nvSpPr>
        <p:spPr>
          <a:xfrm>
            <a:off x="3563571" y="1632443"/>
            <a:ext cx="3074353"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Pay-per-work firm </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p>
        </p:txBody>
      </p:sp>
      <p:sp>
        <p:nvSpPr>
          <p:cNvPr id="12" name="Rectangle 11">
            <a:extLst>
              <a:ext uri="{FF2B5EF4-FFF2-40B4-BE49-F238E27FC236}">
                <a16:creationId xmlns:a16="http://schemas.microsoft.com/office/drawing/2014/main" id="{1B321310-B1F1-6CDC-5AB6-E0CB32F95A0A}"/>
              </a:ext>
            </a:extLst>
          </p:cNvPr>
          <p:cNvSpPr/>
          <p:nvPr/>
        </p:nvSpPr>
        <p:spPr>
          <a:xfrm>
            <a:off x="-302278" y="3822204"/>
            <a:ext cx="3074353" cy="584775"/>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Guaranteed-pay firm</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p>
        </p:txBody>
      </p:sp>
      <p:sp>
        <p:nvSpPr>
          <p:cNvPr id="13" name="Rectangle 12">
            <a:extLst>
              <a:ext uri="{FF2B5EF4-FFF2-40B4-BE49-F238E27FC236}">
                <a16:creationId xmlns:a16="http://schemas.microsoft.com/office/drawing/2014/main" id="{AD8D2657-43F7-F020-A769-B36778B71527}"/>
              </a:ext>
            </a:extLst>
          </p:cNvPr>
          <p:cNvSpPr/>
          <p:nvPr/>
        </p:nvSpPr>
        <p:spPr>
          <a:xfrm>
            <a:off x="2646028" y="3276929"/>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14" name="Rectangle 13">
            <a:extLst>
              <a:ext uri="{FF2B5EF4-FFF2-40B4-BE49-F238E27FC236}">
                <a16:creationId xmlns:a16="http://schemas.microsoft.com/office/drawing/2014/main" id="{8C2BAA62-9FC8-0C2D-FCF2-759B73CF5AD2}"/>
              </a:ext>
            </a:extLst>
          </p:cNvPr>
          <p:cNvSpPr/>
          <p:nvPr/>
        </p:nvSpPr>
        <p:spPr>
          <a:xfrm>
            <a:off x="2646028" y="4859923"/>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24" name="Rectangle 23">
            <a:extLst>
              <a:ext uri="{FF2B5EF4-FFF2-40B4-BE49-F238E27FC236}">
                <a16:creationId xmlns:a16="http://schemas.microsoft.com/office/drawing/2014/main" id="{4C1CDAF8-479A-F57B-6E6B-4B60ACEBAB94}"/>
              </a:ext>
            </a:extLst>
          </p:cNvPr>
          <p:cNvSpPr/>
          <p:nvPr/>
        </p:nvSpPr>
        <p:spPr>
          <a:xfrm>
            <a:off x="3517755" y="2654709"/>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EB1EAE8-DB07-2EEC-6800-0D0003875F21}"/>
              </a:ext>
            </a:extLst>
          </p:cNvPr>
          <p:cNvSpPr/>
          <p:nvPr/>
        </p:nvSpPr>
        <p:spPr>
          <a:xfrm>
            <a:off x="5100748" y="2654709"/>
            <a:ext cx="1582994" cy="15829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A383E7A-505E-A560-709F-10067C4EFA3A}"/>
              </a:ext>
            </a:extLst>
          </p:cNvPr>
          <p:cNvSpPr/>
          <p:nvPr/>
        </p:nvSpPr>
        <p:spPr>
          <a:xfrm>
            <a:off x="4011560"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9" name="Rectangle 28">
            <a:extLst>
              <a:ext uri="{FF2B5EF4-FFF2-40B4-BE49-F238E27FC236}">
                <a16:creationId xmlns:a16="http://schemas.microsoft.com/office/drawing/2014/main" id="{F850395D-6D6F-A4E2-2DE5-CF304F921E10}"/>
              </a:ext>
            </a:extLst>
          </p:cNvPr>
          <p:cNvSpPr/>
          <p:nvPr/>
        </p:nvSpPr>
        <p:spPr>
          <a:xfrm>
            <a:off x="5548116"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1" name="Rectangle 30">
            <a:extLst>
              <a:ext uri="{FF2B5EF4-FFF2-40B4-BE49-F238E27FC236}">
                <a16:creationId xmlns:a16="http://schemas.microsoft.com/office/drawing/2014/main" id="{4FB451FE-F17F-0FD8-FBA8-36805092E69B}"/>
              </a:ext>
            </a:extLst>
          </p:cNvPr>
          <p:cNvSpPr/>
          <p:nvPr/>
        </p:nvSpPr>
        <p:spPr>
          <a:xfrm>
            <a:off x="5340200" y="3822277"/>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“Current”</a:t>
            </a:r>
          </a:p>
        </p:txBody>
      </p:sp>
      <p:cxnSp>
        <p:nvCxnSpPr>
          <p:cNvPr id="32" name="Straight Arrow Connector 31">
            <a:extLst>
              <a:ext uri="{FF2B5EF4-FFF2-40B4-BE49-F238E27FC236}">
                <a16:creationId xmlns:a16="http://schemas.microsoft.com/office/drawing/2014/main" id="{F21F0237-5B51-91F7-B155-236BD501D9B3}"/>
              </a:ext>
            </a:extLst>
          </p:cNvPr>
          <p:cNvCxnSpPr>
            <a:cxnSpLocks/>
          </p:cNvCxnSpPr>
          <p:nvPr/>
        </p:nvCxnSpPr>
        <p:spPr>
          <a:xfrm>
            <a:off x="4359773" y="3579388"/>
            <a:ext cx="14314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9C55AA7-ED0F-2519-C69B-46F3B37BD045}"/>
              </a:ext>
            </a:extLst>
          </p:cNvPr>
          <p:cNvSpPr/>
          <p:nvPr/>
        </p:nvSpPr>
        <p:spPr>
          <a:xfrm>
            <a:off x="5142830" y="3072565"/>
            <a:ext cx="1399525"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+2.1% Idle</a:t>
            </a:r>
          </a:p>
        </p:txBody>
      </p:sp>
      <p:sp>
        <p:nvSpPr>
          <p:cNvPr id="34" name="Rectangle 33">
            <a:extLst>
              <a:ext uri="{FF2B5EF4-FFF2-40B4-BE49-F238E27FC236}">
                <a16:creationId xmlns:a16="http://schemas.microsoft.com/office/drawing/2014/main" id="{5567E7B6-B811-836E-4B8F-55AE5A5D3B94}"/>
              </a:ext>
            </a:extLst>
          </p:cNvPr>
          <p:cNvSpPr/>
          <p:nvPr/>
        </p:nvSpPr>
        <p:spPr>
          <a:xfrm>
            <a:off x="5146566" y="2817489"/>
            <a:ext cx="1194600"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-3.5% $</a:t>
            </a:r>
          </a:p>
        </p:txBody>
      </p:sp>
      <p:sp>
        <p:nvSpPr>
          <p:cNvPr id="36" name="Rectangle 35">
            <a:extLst>
              <a:ext uri="{FF2B5EF4-FFF2-40B4-BE49-F238E27FC236}">
                <a16:creationId xmlns:a16="http://schemas.microsoft.com/office/drawing/2014/main" id="{04D7DAD4-A920-9271-A4C6-3A40B7718ED3}"/>
              </a:ext>
            </a:extLst>
          </p:cNvPr>
          <p:cNvSpPr/>
          <p:nvPr/>
        </p:nvSpPr>
        <p:spPr>
          <a:xfrm>
            <a:off x="3557202" y="5157220"/>
            <a:ext cx="1399525" cy="369332"/>
          </a:xfrm>
          <a:prstGeom prst="rect">
            <a:avLst/>
          </a:prstGeom>
        </p:spPr>
        <p:txBody>
          <a:bodyPr wrap="square">
            <a:spAutoFit/>
          </a:bodyPr>
          <a:lstStyle/>
          <a:p>
            <a:pPr lvl="0" algn="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+3.3% Idle</a:t>
            </a:r>
          </a:p>
        </p:txBody>
      </p:sp>
      <p:sp>
        <p:nvSpPr>
          <p:cNvPr id="37" name="Rectangle 36">
            <a:extLst>
              <a:ext uri="{FF2B5EF4-FFF2-40B4-BE49-F238E27FC236}">
                <a16:creationId xmlns:a16="http://schemas.microsoft.com/office/drawing/2014/main" id="{57910939-9086-D029-ACB8-48ACF933EF22}"/>
              </a:ext>
            </a:extLst>
          </p:cNvPr>
          <p:cNvSpPr/>
          <p:nvPr/>
        </p:nvSpPr>
        <p:spPr>
          <a:xfrm>
            <a:off x="3762126" y="4902144"/>
            <a:ext cx="1194600" cy="369332"/>
          </a:xfrm>
          <a:prstGeom prst="rect">
            <a:avLst/>
          </a:prstGeom>
        </p:spPr>
        <p:txBody>
          <a:bodyPr wrap="square">
            <a:spAutoFit/>
          </a:bodyPr>
          <a:lstStyle/>
          <a:p>
            <a:pPr lvl="0" algn="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 $</a:t>
            </a:r>
          </a:p>
        </p:txBody>
      </p:sp>
      <p:sp>
        <p:nvSpPr>
          <p:cNvPr id="41" name="Rectangle 40">
            <a:extLst>
              <a:ext uri="{FF2B5EF4-FFF2-40B4-BE49-F238E27FC236}">
                <a16:creationId xmlns:a16="http://schemas.microsoft.com/office/drawing/2014/main" id="{73791D4C-9B7C-8C56-CC14-F984B635A98E}"/>
              </a:ext>
            </a:extLst>
          </p:cNvPr>
          <p:cNvSpPr/>
          <p:nvPr/>
        </p:nvSpPr>
        <p:spPr>
          <a:xfrm>
            <a:off x="2365001" y="7234486"/>
            <a:ext cx="2634656"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-13.5% switch</a:t>
            </a:r>
          </a:p>
        </p:txBody>
      </p:sp>
      <p:sp>
        <p:nvSpPr>
          <p:cNvPr id="44" name="Rectangle 43">
            <a:extLst>
              <a:ext uri="{FF2B5EF4-FFF2-40B4-BE49-F238E27FC236}">
                <a16:creationId xmlns:a16="http://schemas.microsoft.com/office/drawing/2014/main" id="{87C5E276-ADB9-D396-E107-7B6701241D45}"/>
              </a:ext>
            </a:extLst>
          </p:cNvPr>
          <p:cNvSpPr/>
          <p:nvPr/>
        </p:nvSpPr>
        <p:spPr>
          <a:xfrm>
            <a:off x="4894479" y="7189010"/>
            <a:ext cx="1680039" cy="338554"/>
          </a:xfrm>
          <a:prstGeom prst="rect">
            <a:avLst/>
          </a:prstGeom>
        </p:spPr>
        <p:txBody>
          <a:bodyPr wrap="square">
            <a:spAutoFit/>
          </a:bodyPr>
          <a:lstStyle/>
          <a:p>
            <a:pPr lvl="0" algn="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-16.8% switch</a:t>
            </a:r>
          </a:p>
        </p:txBody>
      </p:sp>
      <p:cxnSp>
        <p:nvCxnSpPr>
          <p:cNvPr id="2" name="Straight Arrow Connector 1">
            <a:extLst>
              <a:ext uri="{FF2B5EF4-FFF2-40B4-BE49-F238E27FC236}">
                <a16:creationId xmlns:a16="http://schemas.microsoft.com/office/drawing/2014/main" id="{935ED4BF-95BE-EA8B-FA3D-AA1A1AD7C259}"/>
              </a:ext>
            </a:extLst>
          </p:cNvPr>
          <p:cNvCxnSpPr>
            <a:cxnSpLocks/>
          </p:cNvCxnSpPr>
          <p:nvPr/>
        </p:nvCxnSpPr>
        <p:spPr>
          <a:xfrm flipH="1">
            <a:off x="4370460" y="3567250"/>
            <a:ext cx="347" cy="1322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DE8E7B1D-1B8D-0223-A392-360DFD01C03D}"/>
              </a:ext>
            </a:extLst>
          </p:cNvPr>
          <p:cNvSpPr/>
          <p:nvPr/>
        </p:nvSpPr>
        <p:spPr>
          <a:xfrm>
            <a:off x="3744651" y="4332830"/>
            <a:ext cx="1103181" cy="338554"/>
          </a:xfrm>
          <a:prstGeom prst="rect">
            <a:avLst/>
          </a:prstGeom>
          <a:solidFill>
            <a:srgbClr val="F5B183"/>
          </a:solidFill>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“Reverse”</a:t>
            </a:r>
          </a:p>
        </p:txBody>
      </p:sp>
      <p:sp>
        <p:nvSpPr>
          <p:cNvPr id="30" name="Rectangle 29">
            <a:extLst>
              <a:ext uri="{FF2B5EF4-FFF2-40B4-BE49-F238E27FC236}">
                <a16:creationId xmlns:a16="http://schemas.microsoft.com/office/drawing/2014/main" id="{4679F082-8982-4F8F-746B-9298132F39C4}"/>
              </a:ext>
            </a:extLst>
          </p:cNvPr>
          <p:cNvSpPr/>
          <p:nvPr/>
        </p:nvSpPr>
        <p:spPr>
          <a:xfrm>
            <a:off x="3540055" y="3820749"/>
            <a:ext cx="1103181" cy="300082"/>
          </a:xfrm>
          <a:prstGeom prst="rect">
            <a:avLst/>
          </a:prstGeom>
          <a:solidFill>
            <a:srgbClr val="FBE6D7"/>
          </a:solidFill>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“Pre-2019”</a:t>
            </a:r>
          </a:p>
        </p:txBody>
      </p:sp>
    </p:spTree>
    <p:extLst>
      <p:ext uri="{BB962C8B-B14F-4D97-AF65-F5344CB8AC3E}">
        <p14:creationId xmlns:p14="http://schemas.microsoft.com/office/powerpoint/2010/main" val="41310226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18D68-2837-B314-3F76-8342B3E88B89}"/>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8EA2E8-E9E1-4D18-8AAA-C0FDB789BEDF}"/>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0F23C1A5-E707-D4C9-2E92-497F4E698F53}"/>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9" name="Rectangle 8">
            <a:extLst>
              <a:ext uri="{FF2B5EF4-FFF2-40B4-BE49-F238E27FC236}">
                <a16:creationId xmlns:a16="http://schemas.microsoft.com/office/drawing/2014/main" id="{1AFAF6DD-E822-A967-1DE7-FA23F82BDB4A}"/>
              </a:ext>
            </a:extLst>
          </p:cNvPr>
          <p:cNvSpPr/>
          <p:nvPr/>
        </p:nvSpPr>
        <p:spPr>
          <a:xfrm>
            <a:off x="3517754" y="4237703"/>
            <a:ext cx="1582994" cy="158299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703301-92D6-0759-A3E4-9ECC7D5899AA}"/>
              </a:ext>
            </a:extLst>
          </p:cNvPr>
          <p:cNvSpPr/>
          <p:nvPr/>
        </p:nvSpPr>
        <p:spPr>
          <a:xfrm>
            <a:off x="5100748" y="4237703"/>
            <a:ext cx="1582994" cy="158299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4CC6636-F0DB-636A-3D52-25979DC64D10}"/>
              </a:ext>
            </a:extLst>
          </p:cNvPr>
          <p:cNvSpPr/>
          <p:nvPr/>
        </p:nvSpPr>
        <p:spPr>
          <a:xfrm>
            <a:off x="3563571" y="1632443"/>
            <a:ext cx="3074353"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Pay-per-work firm </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p>
        </p:txBody>
      </p:sp>
      <p:sp>
        <p:nvSpPr>
          <p:cNvPr id="12" name="Rectangle 11">
            <a:extLst>
              <a:ext uri="{FF2B5EF4-FFF2-40B4-BE49-F238E27FC236}">
                <a16:creationId xmlns:a16="http://schemas.microsoft.com/office/drawing/2014/main" id="{6D53EB65-20B7-CE25-DB16-4890EE108A9B}"/>
              </a:ext>
            </a:extLst>
          </p:cNvPr>
          <p:cNvSpPr/>
          <p:nvPr/>
        </p:nvSpPr>
        <p:spPr>
          <a:xfrm>
            <a:off x="-302278" y="3822204"/>
            <a:ext cx="3074353" cy="584775"/>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Guaranteed-pay firm</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p>
        </p:txBody>
      </p:sp>
      <p:sp>
        <p:nvSpPr>
          <p:cNvPr id="13" name="Rectangle 12">
            <a:extLst>
              <a:ext uri="{FF2B5EF4-FFF2-40B4-BE49-F238E27FC236}">
                <a16:creationId xmlns:a16="http://schemas.microsoft.com/office/drawing/2014/main" id="{7BE466B8-14E4-A266-BAB9-5B3704DFE499}"/>
              </a:ext>
            </a:extLst>
          </p:cNvPr>
          <p:cNvSpPr/>
          <p:nvPr/>
        </p:nvSpPr>
        <p:spPr>
          <a:xfrm>
            <a:off x="2646028" y="3276929"/>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14" name="Rectangle 13">
            <a:extLst>
              <a:ext uri="{FF2B5EF4-FFF2-40B4-BE49-F238E27FC236}">
                <a16:creationId xmlns:a16="http://schemas.microsoft.com/office/drawing/2014/main" id="{DE9E161A-A64E-4F24-3D55-0EB0C874C34D}"/>
              </a:ext>
            </a:extLst>
          </p:cNvPr>
          <p:cNvSpPr/>
          <p:nvPr/>
        </p:nvSpPr>
        <p:spPr>
          <a:xfrm>
            <a:off x="2646028" y="4859923"/>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26" name="Rectangle 25">
            <a:extLst>
              <a:ext uri="{FF2B5EF4-FFF2-40B4-BE49-F238E27FC236}">
                <a16:creationId xmlns:a16="http://schemas.microsoft.com/office/drawing/2014/main" id="{A02321D8-F6EC-F865-A9AF-6144CD0D3D71}"/>
              </a:ext>
            </a:extLst>
          </p:cNvPr>
          <p:cNvSpPr/>
          <p:nvPr/>
        </p:nvSpPr>
        <p:spPr>
          <a:xfrm>
            <a:off x="5340200" y="4342281"/>
            <a:ext cx="1103181" cy="338554"/>
          </a:xfrm>
          <a:prstGeom prst="rect">
            <a:avLst/>
          </a:prstGeom>
        </p:spPr>
        <p:txBody>
          <a:bodyPr wrap="square">
            <a:spAutoFit/>
          </a:bodyPr>
          <a:lstStyle/>
          <a:p>
            <a:pPr lvl="0"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“Universal”</a:t>
            </a:r>
          </a:p>
        </p:txBody>
      </p:sp>
      <p:sp>
        <p:nvSpPr>
          <p:cNvPr id="24" name="Rectangle 23">
            <a:extLst>
              <a:ext uri="{FF2B5EF4-FFF2-40B4-BE49-F238E27FC236}">
                <a16:creationId xmlns:a16="http://schemas.microsoft.com/office/drawing/2014/main" id="{F0827B69-F28B-4D4E-D759-A958B702813B}"/>
              </a:ext>
            </a:extLst>
          </p:cNvPr>
          <p:cNvSpPr/>
          <p:nvPr/>
        </p:nvSpPr>
        <p:spPr>
          <a:xfrm>
            <a:off x="3517755" y="2654709"/>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EEC7836-B6BE-6664-6B7A-C73ADC84949B}"/>
              </a:ext>
            </a:extLst>
          </p:cNvPr>
          <p:cNvSpPr/>
          <p:nvPr/>
        </p:nvSpPr>
        <p:spPr>
          <a:xfrm>
            <a:off x="5100748" y="2654709"/>
            <a:ext cx="1582994" cy="15829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1531A33-1761-D9AA-7A20-05F02909F5DC}"/>
              </a:ext>
            </a:extLst>
          </p:cNvPr>
          <p:cNvSpPr/>
          <p:nvPr/>
        </p:nvSpPr>
        <p:spPr>
          <a:xfrm>
            <a:off x="4011560"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9" name="Rectangle 28">
            <a:extLst>
              <a:ext uri="{FF2B5EF4-FFF2-40B4-BE49-F238E27FC236}">
                <a16:creationId xmlns:a16="http://schemas.microsoft.com/office/drawing/2014/main" id="{DC61456E-3135-EF43-C2EB-C082D29482AD}"/>
              </a:ext>
            </a:extLst>
          </p:cNvPr>
          <p:cNvSpPr/>
          <p:nvPr/>
        </p:nvSpPr>
        <p:spPr>
          <a:xfrm>
            <a:off x="5548116"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1" name="Rectangle 30">
            <a:extLst>
              <a:ext uri="{FF2B5EF4-FFF2-40B4-BE49-F238E27FC236}">
                <a16:creationId xmlns:a16="http://schemas.microsoft.com/office/drawing/2014/main" id="{F9CFCAED-23DF-3BBB-7FEB-168E8986A4FD}"/>
              </a:ext>
            </a:extLst>
          </p:cNvPr>
          <p:cNvSpPr/>
          <p:nvPr/>
        </p:nvSpPr>
        <p:spPr>
          <a:xfrm>
            <a:off x="5340200" y="3822277"/>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“Current”</a:t>
            </a:r>
          </a:p>
        </p:txBody>
      </p:sp>
      <p:cxnSp>
        <p:nvCxnSpPr>
          <p:cNvPr id="32" name="Straight Arrow Connector 31">
            <a:extLst>
              <a:ext uri="{FF2B5EF4-FFF2-40B4-BE49-F238E27FC236}">
                <a16:creationId xmlns:a16="http://schemas.microsoft.com/office/drawing/2014/main" id="{D65AD3A7-03D4-F20F-2248-A6FE6CFB1F4D}"/>
              </a:ext>
            </a:extLst>
          </p:cNvPr>
          <p:cNvCxnSpPr>
            <a:cxnSpLocks/>
          </p:cNvCxnSpPr>
          <p:nvPr/>
        </p:nvCxnSpPr>
        <p:spPr>
          <a:xfrm>
            <a:off x="4359773" y="3579388"/>
            <a:ext cx="14314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3A4F594-067C-E641-3E28-1750AB55FBEB}"/>
              </a:ext>
            </a:extLst>
          </p:cNvPr>
          <p:cNvSpPr/>
          <p:nvPr/>
        </p:nvSpPr>
        <p:spPr>
          <a:xfrm>
            <a:off x="5142830" y="3072565"/>
            <a:ext cx="1399525"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+2.1% Idle</a:t>
            </a:r>
          </a:p>
        </p:txBody>
      </p:sp>
      <p:sp>
        <p:nvSpPr>
          <p:cNvPr id="34" name="Rectangle 33">
            <a:extLst>
              <a:ext uri="{FF2B5EF4-FFF2-40B4-BE49-F238E27FC236}">
                <a16:creationId xmlns:a16="http://schemas.microsoft.com/office/drawing/2014/main" id="{624D13A0-838E-90B1-63A9-A5BB336EC1AB}"/>
              </a:ext>
            </a:extLst>
          </p:cNvPr>
          <p:cNvSpPr/>
          <p:nvPr/>
        </p:nvSpPr>
        <p:spPr>
          <a:xfrm>
            <a:off x="5146566" y="2817489"/>
            <a:ext cx="1194600"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-3.5% $</a:t>
            </a:r>
          </a:p>
        </p:txBody>
      </p:sp>
      <p:cxnSp>
        <p:nvCxnSpPr>
          <p:cNvPr id="35" name="Straight Arrow Connector 34">
            <a:extLst>
              <a:ext uri="{FF2B5EF4-FFF2-40B4-BE49-F238E27FC236}">
                <a16:creationId xmlns:a16="http://schemas.microsoft.com/office/drawing/2014/main" id="{F3BA67DB-BE9B-E256-4AA8-D73BEFF0F21D}"/>
              </a:ext>
            </a:extLst>
          </p:cNvPr>
          <p:cNvCxnSpPr>
            <a:cxnSpLocks/>
          </p:cNvCxnSpPr>
          <p:nvPr/>
        </p:nvCxnSpPr>
        <p:spPr>
          <a:xfrm flipH="1">
            <a:off x="4370460" y="3567250"/>
            <a:ext cx="347" cy="1322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F8B6A40-5065-7E41-F2E1-B0943CE1634A}"/>
              </a:ext>
            </a:extLst>
          </p:cNvPr>
          <p:cNvSpPr/>
          <p:nvPr/>
        </p:nvSpPr>
        <p:spPr>
          <a:xfrm>
            <a:off x="3557202" y="5157220"/>
            <a:ext cx="1399525" cy="369332"/>
          </a:xfrm>
          <a:prstGeom prst="rect">
            <a:avLst/>
          </a:prstGeom>
        </p:spPr>
        <p:txBody>
          <a:bodyPr wrap="square">
            <a:spAutoFit/>
          </a:bodyPr>
          <a:lstStyle/>
          <a:p>
            <a:pPr lvl="0" algn="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+3.3% Idle</a:t>
            </a:r>
          </a:p>
        </p:txBody>
      </p:sp>
      <p:sp>
        <p:nvSpPr>
          <p:cNvPr id="37" name="Rectangle 36">
            <a:extLst>
              <a:ext uri="{FF2B5EF4-FFF2-40B4-BE49-F238E27FC236}">
                <a16:creationId xmlns:a16="http://schemas.microsoft.com/office/drawing/2014/main" id="{2C2F4DF8-E628-2666-DA54-BFFF18BD3B83}"/>
              </a:ext>
            </a:extLst>
          </p:cNvPr>
          <p:cNvSpPr/>
          <p:nvPr/>
        </p:nvSpPr>
        <p:spPr>
          <a:xfrm>
            <a:off x="3762126" y="4902144"/>
            <a:ext cx="1194600" cy="369332"/>
          </a:xfrm>
          <a:prstGeom prst="rect">
            <a:avLst/>
          </a:prstGeom>
        </p:spPr>
        <p:txBody>
          <a:bodyPr wrap="square">
            <a:spAutoFit/>
          </a:bodyPr>
          <a:lstStyle/>
          <a:p>
            <a:pPr lvl="0" algn="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 $</a:t>
            </a:r>
          </a:p>
        </p:txBody>
      </p:sp>
      <p:cxnSp>
        <p:nvCxnSpPr>
          <p:cNvPr id="38" name="Straight Arrow Connector 37">
            <a:extLst>
              <a:ext uri="{FF2B5EF4-FFF2-40B4-BE49-F238E27FC236}">
                <a16:creationId xmlns:a16="http://schemas.microsoft.com/office/drawing/2014/main" id="{E1D8169F-6661-3F47-15E1-FB15A25EF843}"/>
              </a:ext>
            </a:extLst>
          </p:cNvPr>
          <p:cNvCxnSpPr>
            <a:cxnSpLocks/>
          </p:cNvCxnSpPr>
          <p:nvPr/>
        </p:nvCxnSpPr>
        <p:spPr>
          <a:xfrm>
            <a:off x="4359773" y="3579388"/>
            <a:ext cx="1120095" cy="7638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D27F73B-C953-6E35-4A75-EF61E25F044C}"/>
              </a:ext>
            </a:extLst>
          </p:cNvPr>
          <p:cNvSpPr/>
          <p:nvPr/>
        </p:nvSpPr>
        <p:spPr>
          <a:xfrm>
            <a:off x="5490486" y="5136398"/>
            <a:ext cx="1399525" cy="369332"/>
          </a:xfrm>
          <a:prstGeom prst="rect">
            <a:avLst/>
          </a:prstGeom>
        </p:spPr>
        <p:txBody>
          <a:bodyPr wrap="square">
            <a:spAutoFit/>
          </a:bodyPr>
          <a:lstStyle/>
          <a:p>
            <a:pPr lvl="0"/>
            <a:r>
              <a:rPr lang="en-US"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+7% Idle</a:t>
            </a:r>
          </a:p>
        </p:txBody>
      </p:sp>
      <p:sp>
        <p:nvSpPr>
          <p:cNvPr id="40" name="Rectangle 39">
            <a:extLst>
              <a:ext uri="{FF2B5EF4-FFF2-40B4-BE49-F238E27FC236}">
                <a16:creationId xmlns:a16="http://schemas.microsoft.com/office/drawing/2014/main" id="{BEE1306D-955A-5FB7-4460-4568DBE60280}"/>
              </a:ext>
            </a:extLst>
          </p:cNvPr>
          <p:cNvSpPr/>
          <p:nvPr/>
        </p:nvSpPr>
        <p:spPr>
          <a:xfrm>
            <a:off x="5652845" y="4877932"/>
            <a:ext cx="1194600" cy="369332"/>
          </a:xfrm>
          <a:prstGeom prst="rect">
            <a:avLst/>
          </a:prstGeom>
        </p:spPr>
        <p:txBody>
          <a:bodyPr wrap="square">
            <a:spAutoFit/>
          </a:bodyPr>
          <a:lstStyle/>
          <a:p>
            <a:pPr lvl="0"/>
            <a:r>
              <a:rPr lang="en-US"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-1.2% $</a:t>
            </a:r>
          </a:p>
        </p:txBody>
      </p:sp>
      <p:sp>
        <p:nvSpPr>
          <p:cNvPr id="41" name="Rectangle 40">
            <a:extLst>
              <a:ext uri="{FF2B5EF4-FFF2-40B4-BE49-F238E27FC236}">
                <a16:creationId xmlns:a16="http://schemas.microsoft.com/office/drawing/2014/main" id="{9C97AE49-74FB-45C2-D900-504294D8A890}"/>
              </a:ext>
            </a:extLst>
          </p:cNvPr>
          <p:cNvSpPr/>
          <p:nvPr/>
        </p:nvSpPr>
        <p:spPr>
          <a:xfrm>
            <a:off x="2365001" y="7234486"/>
            <a:ext cx="2634656"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-13.5% switch</a:t>
            </a:r>
          </a:p>
        </p:txBody>
      </p:sp>
      <p:sp>
        <p:nvSpPr>
          <p:cNvPr id="44" name="Rectangle 43">
            <a:extLst>
              <a:ext uri="{FF2B5EF4-FFF2-40B4-BE49-F238E27FC236}">
                <a16:creationId xmlns:a16="http://schemas.microsoft.com/office/drawing/2014/main" id="{CF4FAFA1-5729-F0B0-BE4F-5D5EB3FB93B9}"/>
              </a:ext>
            </a:extLst>
          </p:cNvPr>
          <p:cNvSpPr/>
          <p:nvPr/>
        </p:nvSpPr>
        <p:spPr>
          <a:xfrm>
            <a:off x="4894479" y="7189010"/>
            <a:ext cx="1680039" cy="338554"/>
          </a:xfrm>
          <a:prstGeom prst="rect">
            <a:avLst/>
          </a:prstGeom>
        </p:spPr>
        <p:txBody>
          <a:bodyPr wrap="square">
            <a:spAutoFit/>
          </a:bodyPr>
          <a:lstStyle/>
          <a:p>
            <a:pPr lvl="0" algn="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-16.8% switch</a:t>
            </a:r>
          </a:p>
        </p:txBody>
      </p:sp>
      <p:sp>
        <p:nvSpPr>
          <p:cNvPr id="25" name="Rectangle 24">
            <a:extLst>
              <a:ext uri="{FF2B5EF4-FFF2-40B4-BE49-F238E27FC236}">
                <a16:creationId xmlns:a16="http://schemas.microsoft.com/office/drawing/2014/main" id="{52253983-8643-224F-7B1B-880C969E6498}"/>
              </a:ext>
            </a:extLst>
          </p:cNvPr>
          <p:cNvSpPr/>
          <p:nvPr/>
        </p:nvSpPr>
        <p:spPr>
          <a:xfrm>
            <a:off x="3744651" y="4332830"/>
            <a:ext cx="1103181" cy="338554"/>
          </a:xfrm>
          <a:prstGeom prst="rect">
            <a:avLst/>
          </a:prstGeom>
          <a:solidFill>
            <a:srgbClr val="F5B183"/>
          </a:solidFill>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“Reverse”</a:t>
            </a:r>
          </a:p>
        </p:txBody>
      </p:sp>
      <p:sp>
        <p:nvSpPr>
          <p:cNvPr id="30" name="Rectangle 29">
            <a:extLst>
              <a:ext uri="{FF2B5EF4-FFF2-40B4-BE49-F238E27FC236}">
                <a16:creationId xmlns:a16="http://schemas.microsoft.com/office/drawing/2014/main" id="{7C421E1B-66DD-76BE-03E4-2684C497E0E8}"/>
              </a:ext>
            </a:extLst>
          </p:cNvPr>
          <p:cNvSpPr/>
          <p:nvPr/>
        </p:nvSpPr>
        <p:spPr>
          <a:xfrm>
            <a:off x="3540055" y="3820749"/>
            <a:ext cx="1103181" cy="300082"/>
          </a:xfrm>
          <a:prstGeom prst="rect">
            <a:avLst/>
          </a:prstGeom>
          <a:solidFill>
            <a:srgbClr val="FBE6D7"/>
          </a:solidFill>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“Pre-2019”</a:t>
            </a:r>
          </a:p>
        </p:txBody>
      </p:sp>
    </p:spTree>
    <p:extLst>
      <p:ext uri="{BB962C8B-B14F-4D97-AF65-F5344CB8AC3E}">
        <p14:creationId xmlns:p14="http://schemas.microsoft.com/office/powerpoint/2010/main" val="36553652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94D07-8483-4096-7F2D-6B92ABA0D2A4}"/>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7F12B6B-A4BC-C8EF-F153-CA9F16E22856}"/>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D05B0E6A-43C1-E80B-BC39-68C16611607E}"/>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9" name="Rectangle 8">
            <a:extLst>
              <a:ext uri="{FF2B5EF4-FFF2-40B4-BE49-F238E27FC236}">
                <a16:creationId xmlns:a16="http://schemas.microsoft.com/office/drawing/2014/main" id="{05B2AA2D-B748-132B-9123-4635C9D3F6B2}"/>
              </a:ext>
            </a:extLst>
          </p:cNvPr>
          <p:cNvSpPr/>
          <p:nvPr/>
        </p:nvSpPr>
        <p:spPr>
          <a:xfrm>
            <a:off x="3517754" y="4237703"/>
            <a:ext cx="1582994" cy="158299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67C95B5-B120-4EA1-0044-18D1BFEB17F3}"/>
              </a:ext>
            </a:extLst>
          </p:cNvPr>
          <p:cNvSpPr/>
          <p:nvPr/>
        </p:nvSpPr>
        <p:spPr>
          <a:xfrm>
            <a:off x="5100748" y="4237703"/>
            <a:ext cx="1582994" cy="158299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5CF444-354D-9E29-93AB-711FD5272E9D}"/>
              </a:ext>
            </a:extLst>
          </p:cNvPr>
          <p:cNvSpPr/>
          <p:nvPr/>
        </p:nvSpPr>
        <p:spPr>
          <a:xfrm>
            <a:off x="3563571" y="1632443"/>
            <a:ext cx="3074353"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Pay-per-work firm </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p>
        </p:txBody>
      </p:sp>
      <p:sp>
        <p:nvSpPr>
          <p:cNvPr id="12" name="Rectangle 11">
            <a:extLst>
              <a:ext uri="{FF2B5EF4-FFF2-40B4-BE49-F238E27FC236}">
                <a16:creationId xmlns:a16="http://schemas.microsoft.com/office/drawing/2014/main" id="{D0E78E2D-66B8-9A8C-B45C-04FC3990F54B}"/>
              </a:ext>
            </a:extLst>
          </p:cNvPr>
          <p:cNvSpPr/>
          <p:nvPr/>
        </p:nvSpPr>
        <p:spPr>
          <a:xfrm>
            <a:off x="-302278" y="3822204"/>
            <a:ext cx="3074353" cy="584775"/>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Guaranteed-pay firm</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p>
        </p:txBody>
      </p:sp>
      <p:sp>
        <p:nvSpPr>
          <p:cNvPr id="13" name="Rectangle 12">
            <a:extLst>
              <a:ext uri="{FF2B5EF4-FFF2-40B4-BE49-F238E27FC236}">
                <a16:creationId xmlns:a16="http://schemas.microsoft.com/office/drawing/2014/main" id="{B0B4ED5C-FBF1-3F23-1947-ED42AC643BCA}"/>
              </a:ext>
            </a:extLst>
          </p:cNvPr>
          <p:cNvSpPr/>
          <p:nvPr/>
        </p:nvSpPr>
        <p:spPr>
          <a:xfrm>
            <a:off x="2646028" y="3276929"/>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14" name="Rectangle 13">
            <a:extLst>
              <a:ext uri="{FF2B5EF4-FFF2-40B4-BE49-F238E27FC236}">
                <a16:creationId xmlns:a16="http://schemas.microsoft.com/office/drawing/2014/main" id="{8127ABD5-F750-8BA8-328E-54AEBC551E81}"/>
              </a:ext>
            </a:extLst>
          </p:cNvPr>
          <p:cNvSpPr/>
          <p:nvPr/>
        </p:nvSpPr>
        <p:spPr>
          <a:xfrm>
            <a:off x="2646028" y="4859923"/>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26" name="Rectangle 25">
            <a:extLst>
              <a:ext uri="{FF2B5EF4-FFF2-40B4-BE49-F238E27FC236}">
                <a16:creationId xmlns:a16="http://schemas.microsoft.com/office/drawing/2014/main" id="{4266C1B4-082D-F009-E2F8-9B3D1B6AF1EC}"/>
              </a:ext>
            </a:extLst>
          </p:cNvPr>
          <p:cNvSpPr/>
          <p:nvPr/>
        </p:nvSpPr>
        <p:spPr>
          <a:xfrm>
            <a:off x="5340200" y="4342281"/>
            <a:ext cx="1103181" cy="338554"/>
          </a:xfrm>
          <a:prstGeom prst="rect">
            <a:avLst/>
          </a:prstGeom>
        </p:spPr>
        <p:txBody>
          <a:bodyPr wrap="square">
            <a:spAutoFit/>
          </a:bodyPr>
          <a:lstStyle/>
          <a:p>
            <a:pPr lvl="0"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“Universal”</a:t>
            </a:r>
          </a:p>
        </p:txBody>
      </p:sp>
      <p:sp>
        <p:nvSpPr>
          <p:cNvPr id="24" name="Rectangle 23">
            <a:extLst>
              <a:ext uri="{FF2B5EF4-FFF2-40B4-BE49-F238E27FC236}">
                <a16:creationId xmlns:a16="http://schemas.microsoft.com/office/drawing/2014/main" id="{16BE695E-8167-68A1-0E92-1883AFC981C4}"/>
              </a:ext>
            </a:extLst>
          </p:cNvPr>
          <p:cNvSpPr/>
          <p:nvPr/>
        </p:nvSpPr>
        <p:spPr>
          <a:xfrm>
            <a:off x="3517755" y="2654709"/>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2DD94D4-2A83-90D7-2AA2-1614D2FEF0F7}"/>
              </a:ext>
            </a:extLst>
          </p:cNvPr>
          <p:cNvSpPr/>
          <p:nvPr/>
        </p:nvSpPr>
        <p:spPr>
          <a:xfrm>
            <a:off x="5100748" y="2654709"/>
            <a:ext cx="1582994" cy="15829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5EDB8DE-034D-8AF4-F1DE-34A675B10F06}"/>
              </a:ext>
            </a:extLst>
          </p:cNvPr>
          <p:cNvSpPr/>
          <p:nvPr/>
        </p:nvSpPr>
        <p:spPr>
          <a:xfrm>
            <a:off x="4011560"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9" name="Rectangle 28">
            <a:extLst>
              <a:ext uri="{FF2B5EF4-FFF2-40B4-BE49-F238E27FC236}">
                <a16:creationId xmlns:a16="http://schemas.microsoft.com/office/drawing/2014/main" id="{4DA5615A-831F-BEAC-372F-6FE8286AE44B}"/>
              </a:ext>
            </a:extLst>
          </p:cNvPr>
          <p:cNvSpPr/>
          <p:nvPr/>
        </p:nvSpPr>
        <p:spPr>
          <a:xfrm>
            <a:off x="5548116"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1" name="Rectangle 30">
            <a:extLst>
              <a:ext uri="{FF2B5EF4-FFF2-40B4-BE49-F238E27FC236}">
                <a16:creationId xmlns:a16="http://schemas.microsoft.com/office/drawing/2014/main" id="{8D70F58E-5E18-F28B-3797-DBDC1D05E49E}"/>
              </a:ext>
            </a:extLst>
          </p:cNvPr>
          <p:cNvSpPr/>
          <p:nvPr/>
        </p:nvSpPr>
        <p:spPr>
          <a:xfrm>
            <a:off x="5340200" y="3822277"/>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“Current”</a:t>
            </a:r>
          </a:p>
        </p:txBody>
      </p:sp>
      <p:cxnSp>
        <p:nvCxnSpPr>
          <p:cNvPr id="32" name="Straight Arrow Connector 31">
            <a:extLst>
              <a:ext uri="{FF2B5EF4-FFF2-40B4-BE49-F238E27FC236}">
                <a16:creationId xmlns:a16="http://schemas.microsoft.com/office/drawing/2014/main" id="{CECB3D8F-7978-1592-2B65-03BA40C5AA59}"/>
              </a:ext>
            </a:extLst>
          </p:cNvPr>
          <p:cNvCxnSpPr>
            <a:cxnSpLocks/>
          </p:cNvCxnSpPr>
          <p:nvPr/>
        </p:nvCxnSpPr>
        <p:spPr>
          <a:xfrm>
            <a:off x="4359773" y="3579388"/>
            <a:ext cx="14314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F3118B0-1247-0D08-144B-320630F8B7D5}"/>
              </a:ext>
            </a:extLst>
          </p:cNvPr>
          <p:cNvSpPr/>
          <p:nvPr/>
        </p:nvSpPr>
        <p:spPr>
          <a:xfrm>
            <a:off x="5142830" y="3072565"/>
            <a:ext cx="1399525" cy="369332"/>
          </a:xfrm>
          <a:prstGeom prst="rect">
            <a:avLst/>
          </a:prstGeom>
        </p:spPr>
        <p:txBody>
          <a:bodyPr wrap="square">
            <a:spAutoFit/>
          </a:bodyPr>
          <a:lstStyle/>
          <a:p>
            <a:pPr lvl="0"/>
            <a:r>
              <a:rPr lang="en-US" b="1" u="sng" dirty="0">
                <a:latin typeface="CMU Sans Serif Medium" panose="02000603000000000000" pitchFamily="2" charset="0"/>
                <a:ea typeface="CMU Sans Serif Medium" panose="02000603000000000000" pitchFamily="2" charset="0"/>
                <a:cs typeface="CMU Sans Serif Medium" panose="02000603000000000000" pitchFamily="2" charset="0"/>
              </a:rPr>
              <a:t>+2.1% Idle</a:t>
            </a:r>
          </a:p>
        </p:txBody>
      </p:sp>
      <p:sp>
        <p:nvSpPr>
          <p:cNvPr id="34" name="Rectangle 33">
            <a:extLst>
              <a:ext uri="{FF2B5EF4-FFF2-40B4-BE49-F238E27FC236}">
                <a16:creationId xmlns:a16="http://schemas.microsoft.com/office/drawing/2014/main" id="{CCAE2F4B-B719-F3E1-E697-69A53E158C81}"/>
              </a:ext>
            </a:extLst>
          </p:cNvPr>
          <p:cNvSpPr/>
          <p:nvPr/>
        </p:nvSpPr>
        <p:spPr>
          <a:xfrm>
            <a:off x="5146566" y="2817489"/>
            <a:ext cx="1194600"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-3.5% $</a:t>
            </a:r>
          </a:p>
        </p:txBody>
      </p:sp>
      <p:sp>
        <p:nvSpPr>
          <p:cNvPr id="36" name="Rectangle 35">
            <a:extLst>
              <a:ext uri="{FF2B5EF4-FFF2-40B4-BE49-F238E27FC236}">
                <a16:creationId xmlns:a16="http://schemas.microsoft.com/office/drawing/2014/main" id="{3964BE4F-C668-FC9F-647C-A42DCEDCA2E0}"/>
              </a:ext>
            </a:extLst>
          </p:cNvPr>
          <p:cNvSpPr/>
          <p:nvPr/>
        </p:nvSpPr>
        <p:spPr>
          <a:xfrm>
            <a:off x="3557202" y="5157220"/>
            <a:ext cx="1399525" cy="369332"/>
          </a:xfrm>
          <a:prstGeom prst="rect">
            <a:avLst/>
          </a:prstGeom>
        </p:spPr>
        <p:txBody>
          <a:bodyPr wrap="square">
            <a:spAutoFit/>
          </a:bodyPr>
          <a:lstStyle/>
          <a:p>
            <a:pPr lvl="0" algn="r"/>
            <a:r>
              <a:rPr lang="en-US" b="1" u="sng" dirty="0">
                <a:latin typeface="CMU Sans Serif Medium" panose="02000603000000000000" pitchFamily="2" charset="0"/>
                <a:ea typeface="CMU Sans Serif Medium" panose="02000603000000000000" pitchFamily="2" charset="0"/>
                <a:cs typeface="CMU Sans Serif Medium" panose="02000603000000000000" pitchFamily="2" charset="0"/>
              </a:rPr>
              <a:t>+3.3% Idle</a:t>
            </a:r>
          </a:p>
        </p:txBody>
      </p:sp>
      <p:sp>
        <p:nvSpPr>
          <p:cNvPr id="37" name="Rectangle 36">
            <a:extLst>
              <a:ext uri="{FF2B5EF4-FFF2-40B4-BE49-F238E27FC236}">
                <a16:creationId xmlns:a16="http://schemas.microsoft.com/office/drawing/2014/main" id="{5AD14796-AB05-DA88-A9FD-928E728ABAEB}"/>
              </a:ext>
            </a:extLst>
          </p:cNvPr>
          <p:cNvSpPr/>
          <p:nvPr/>
        </p:nvSpPr>
        <p:spPr>
          <a:xfrm>
            <a:off x="3762126" y="4902144"/>
            <a:ext cx="1194600" cy="369332"/>
          </a:xfrm>
          <a:prstGeom prst="rect">
            <a:avLst/>
          </a:prstGeom>
        </p:spPr>
        <p:txBody>
          <a:bodyPr wrap="square">
            <a:spAutoFit/>
          </a:bodyPr>
          <a:lstStyle/>
          <a:p>
            <a:pPr lvl="0" algn="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 $</a:t>
            </a:r>
          </a:p>
        </p:txBody>
      </p:sp>
      <p:cxnSp>
        <p:nvCxnSpPr>
          <p:cNvPr id="38" name="Straight Arrow Connector 37">
            <a:extLst>
              <a:ext uri="{FF2B5EF4-FFF2-40B4-BE49-F238E27FC236}">
                <a16:creationId xmlns:a16="http://schemas.microsoft.com/office/drawing/2014/main" id="{C5027C00-9FB4-70E7-EF29-F1B48B9603F4}"/>
              </a:ext>
            </a:extLst>
          </p:cNvPr>
          <p:cNvCxnSpPr>
            <a:cxnSpLocks/>
          </p:cNvCxnSpPr>
          <p:nvPr/>
        </p:nvCxnSpPr>
        <p:spPr>
          <a:xfrm>
            <a:off x="4359773" y="3579388"/>
            <a:ext cx="1120095" cy="7638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51159A0-9894-EEF7-9117-89D36993E0A9}"/>
              </a:ext>
            </a:extLst>
          </p:cNvPr>
          <p:cNvSpPr/>
          <p:nvPr/>
        </p:nvSpPr>
        <p:spPr>
          <a:xfrm>
            <a:off x="5490486" y="5136398"/>
            <a:ext cx="1399525" cy="369332"/>
          </a:xfrm>
          <a:prstGeom prst="rect">
            <a:avLst/>
          </a:prstGeom>
        </p:spPr>
        <p:txBody>
          <a:bodyPr wrap="square">
            <a:spAutoFit/>
          </a:bodyPr>
          <a:lstStyle/>
          <a:p>
            <a:pPr lvl="0"/>
            <a:r>
              <a:rPr lang="en-US" b="1" u="sng"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+7% Idle</a:t>
            </a:r>
          </a:p>
        </p:txBody>
      </p:sp>
      <p:sp>
        <p:nvSpPr>
          <p:cNvPr id="40" name="Rectangle 39">
            <a:extLst>
              <a:ext uri="{FF2B5EF4-FFF2-40B4-BE49-F238E27FC236}">
                <a16:creationId xmlns:a16="http://schemas.microsoft.com/office/drawing/2014/main" id="{6BDBFA43-A5A7-70D6-6AD7-CE237C75BBE1}"/>
              </a:ext>
            </a:extLst>
          </p:cNvPr>
          <p:cNvSpPr/>
          <p:nvPr/>
        </p:nvSpPr>
        <p:spPr>
          <a:xfrm>
            <a:off x="5652845" y="4877932"/>
            <a:ext cx="1194600" cy="369332"/>
          </a:xfrm>
          <a:prstGeom prst="rect">
            <a:avLst/>
          </a:prstGeom>
        </p:spPr>
        <p:txBody>
          <a:bodyPr wrap="square">
            <a:spAutoFit/>
          </a:bodyPr>
          <a:lstStyle/>
          <a:p>
            <a:pPr lvl="0"/>
            <a:r>
              <a:rPr lang="en-US"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-1.2% $</a:t>
            </a:r>
          </a:p>
        </p:txBody>
      </p:sp>
      <p:sp>
        <p:nvSpPr>
          <p:cNvPr id="41" name="Rectangle 40">
            <a:extLst>
              <a:ext uri="{FF2B5EF4-FFF2-40B4-BE49-F238E27FC236}">
                <a16:creationId xmlns:a16="http://schemas.microsoft.com/office/drawing/2014/main" id="{D1602769-2E35-DECC-20F6-FA60457E4693}"/>
              </a:ext>
            </a:extLst>
          </p:cNvPr>
          <p:cNvSpPr/>
          <p:nvPr/>
        </p:nvSpPr>
        <p:spPr>
          <a:xfrm>
            <a:off x="2365001" y="7234486"/>
            <a:ext cx="2634656"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-13.5% switch</a:t>
            </a:r>
          </a:p>
        </p:txBody>
      </p:sp>
      <p:sp>
        <p:nvSpPr>
          <p:cNvPr id="44" name="Rectangle 43">
            <a:extLst>
              <a:ext uri="{FF2B5EF4-FFF2-40B4-BE49-F238E27FC236}">
                <a16:creationId xmlns:a16="http://schemas.microsoft.com/office/drawing/2014/main" id="{0E289701-8132-5AE1-34C7-3F3E98DB34F3}"/>
              </a:ext>
            </a:extLst>
          </p:cNvPr>
          <p:cNvSpPr/>
          <p:nvPr/>
        </p:nvSpPr>
        <p:spPr>
          <a:xfrm>
            <a:off x="4894479" y="7189010"/>
            <a:ext cx="1680039" cy="338554"/>
          </a:xfrm>
          <a:prstGeom prst="rect">
            <a:avLst/>
          </a:prstGeom>
        </p:spPr>
        <p:txBody>
          <a:bodyPr wrap="square">
            <a:spAutoFit/>
          </a:bodyPr>
          <a:lstStyle/>
          <a:p>
            <a:pPr lvl="0" algn="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-16.8% switch</a:t>
            </a:r>
          </a:p>
        </p:txBody>
      </p:sp>
      <p:cxnSp>
        <p:nvCxnSpPr>
          <p:cNvPr id="2" name="Straight Arrow Connector 1">
            <a:extLst>
              <a:ext uri="{FF2B5EF4-FFF2-40B4-BE49-F238E27FC236}">
                <a16:creationId xmlns:a16="http://schemas.microsoft.com/office/drawing/2014/main" id="{849C2374-EA91-6A28-FED9-44E90589715B}"/>
              </a:ext>
            </a:extLst>
          </p:cNvPr>
          <p:cNvCxnSpPr>
            <a:cxnSpLocks/>
          </p:cNvCxnSpPr>
          <p:nvPr/>
        </p:nvCxnSpPr>
        <p:spPr>
          <a:xfrm flipH="1">
            <a:off x="4370460" y="3567250"/>
            <a:ext cx="347" cy="13227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ED975B4-D07E-9982-C8CF-F6630AF2FB36}"/>
              </a:ext>
            </a:extLst>
          </p:cNvPr>
          <p:cNvSpPr/>
          <p:nvPr/>
        </p:nvSpPr>
        <p:spPr>
          <a:xfrm>
            <a:off x="3744651" y="4332830"/>
            <a:ext cx="1103181" cy="338554"/>
          </a:xfrm>
          <a:prstGeom prst="rect">
            <a:avLst/>
          </a:prstGeom>
          <a:solidFill>
            <a:srgbClr val="F5B183"/>
          </a:solidFill>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“Reverse”</a:t>
            </a:r>
          </a:p>
        </p:txBody>
      </p:sp>
      <p:sp>
        <p:nvSpPr>
          <p:cNvPr id="30" name="Rectangle 29">
            <a:extLst>
              <a:ext uri="{FF2B5EF4-FFF2-40B4-BE49-F238E27FC236}">
                <a16:creationId xmlns:a16="http://schemas.microsoft.com/office/drawing/2014/main" id="{ACCC3D31-CCFA-B0B5-5BD2-FB459A655D52}"/>
              </a:ext>
            </a:extLst>
          </p:cNvPr>
          <p:cNvSpPr/>
          <p:nvPr/>
        </p:nvSpPr>
        <p:spPr>
          <a:xfrm>
            <a:off x="3540055" y="3820749"/>
            <a:ext cx="1103181" cy="300082"/>
          </a:xfrm>
          <a:prstGeom prst="rect">
            <a:avLst/>
          </a:prstGeom>
          <a:solidFill>
            <a:srgbClr val="FBE6D7"/>
          </a:solidFill>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“Pre-2019”</a:t>
            </a:r>
          </a:p>
        </p:txBody>
      </p:sp>
    </p:spTree>
    <p:extLst>
      <p:ext uri="{BB962C8B-B14F-4D97-AF65-F5344CB8AC3E}">
        <p14:creationId xmlns:p14="http://schemas.microsoft.com/office/powerpoint/2010/main" val="30501560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147132</TotalTime>
  <Words>21197</Words>
  <Application>Microsoft Macintosh PowerPoint</Application>
  <PresentationFormat>On-screen Show (4:3)</PresentationFormat>
  <Paragraphs>2580</Paragraphs>
  <Slides>127</Slides>
  <Notes>113</Notes>
  <HiddenSlides>40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127</vt:i4>
      </vt:variant>
    </vt:vector>
  </HeadingPairs>
  <TitlesOfParts>
    <vt:vector size="140" baseType="lpstr">
      <vt:lpstr>Alegreya Sans SC</vt:lpstr>
      <vt:lpstr>Arial</vt:lpstr>
      <vt:lpstr>Calibri</vt:lpstr>
      <vt:lpstr>Cambria Math</vt:lpstr>
      <vt:lpstr>CMMI10</vt:lpstr>
      <vt:lpstr>CMMI7</vt:lpstr>
      <vt:lpstr>CMR10</vt:lpstr>
      <vt:lpstr>CMTT10</vt:lpstr>
      <vt:lpstr>CMU Sans Serif</vt:lpstr>
      <vt:lpstr>CMU Sans Serif Medium</vt:lpstr>
      <vt:lpstr>CMU Sans Serif Medium</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Evidence of Upcoding in Pay for Performance Programs</dc:title>
  <dc:creator>Sinchaisri, Wichinpong</dc:creator>
  <cp:lastModifiedBy>Wichinpong Sinchaisri</cp:lastModifiedBy>
  <cp:revision>4609</cp:revision>
  <cp:lastPrinted>2019-06-29T15:26:59Z</cp:lastPrinted>
  <dcterms:created xsi:type="dcterms:W3CDTF">2017-01-25T18:52:20Z</dcterms:created>
  <dcterms:modified xsi:type="dcterms:W3CDTF">2025-10-24T06:38:41Z</dcterms:modified>
</cp:coreProperties>
</file>